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 id="2147483680" r:id="rId2"/>
  </p:sldMasterIdLst>
  <p:notesMasterIdLst>
    <p:notesMasterId r:id="rId77"/>
  </p:notesMasterIdLst>
  <p:handoutMasterIdLst>
    <p:handoutMasterId r:id="rId78"/>
  </p:handoutMasterIdLst>
  <p:sldIdLst>
    <p:sldId id="448" r:id="rId3"/>
    <p:sldId id="6526" r:id="rId4"/>
    <p:sldId id="6527" r:id="rId5"/>
    <p:sldId id="6528" r:id="rId6"/>
    <p:sldId id="6529" r:id="rId7"/>
    <p:sldId id="5953" r:id="rId8"/>
    <p:sldId id="6530" r:id="rId9"/>
    <p:sldId id="6893" r:id="rId10"/>
    <p:sldId id="6531" r:id="rId11"/>
    <p:sldId id="6889" r:id="rId12"/>
    <p:sldId id="6890" r:id="rId13"/>
    <p:sldId id="5952" r:id="rId14"/>
    <p:sldId id="6891" r:id="rId15"/>
    <p:sldId id="6533" r:id="rId16"/>
    <p:sldId id="6534" r:id="rId17"/>
    <p:sldId id="6892" r:id="rId18"/>
    <p:sldId id="6895" r:id="rId19"/>
    <p:sldId id="4492" r:id="rId20"/>
    <p:sldId id="6060" r:id="rId21"/>
    <p:sldId id="4494" r:id="rId22"/>
    <p:sldId id="4495" r:id="rId23"/>
    <p:sldId id="4499" r:id="rId24"/>
    <p:sldId id="6061" r:id="rId25"/>
    <p:sldId id="6062" r:id="rId26"/>
    <p:sldId id="4498" r:id="rId27"/>
    <p:sldId id="6063" r:id="rId28"/>
    <p:sldId id="6058" r:id="rId29"/>
    <p:sldId id="4493" r:id="rId30"/>
    <p:sldId id="5773" r:id="rId31"/>
    <p:sldId id="5774" r:id="rId32"/>
    <p:sldId id="5775" r:id="rId33"/>
    <p:sldId id="4496" r:id="rId34"/>
    <p:sldId id="5776" r:id="rId35"/>
    <p:sldId id="5777" r:id="rId36"/>
    <p:sldId id="6059" r:id="rId37"/>
    <p:sldId id="6067" r:id="rId38"/>
    <p:sldId id="6068" r:id="rId39"/>
    <p:sldId id="6069" r:id="rId40"/>
    <p:sldId id="4491" r:id="rId41"/>
    <p:sldId id="6070" r:id="rId42"/>
    <p:sldId id="6071" r:id="rId43"/>
    <p:sldId id="6072" r:id="rId44"/>
    <p:sldId id="6073" r:id="rId45"/>
    <p:sldId id="6066" r:id="rId46"/>
    <p:sldId id="4368" r:id="rId47"/>
    <p:sldId id="4369" r:id="rId48"/>
    <p:sldId id="4370" r:id="rId49"/>
    <p:sldId id="4371" r:id="rId50"/>
    <p:sldId id="4372" r:id="rId51"/>
    <p:sldId id="4373" r:id="rId52"/>
    <p:sldId id="4374" r:id="rId53"/>
    <p:sldId id="6064" r:id="rId54"/>
    <p:sldId id="256" r:id="rId55"/>
    <p:sldId id="257" r:id="rId56"/>
    <p:sldId id="258" r:id="rId57"/>
    <p:sldId id="449" r:id="rId58"/>
    <p:sldId id="259" r:id="rId59"/>
    <p:sldId id="260" r:id="rId60"/>
    <p:sldId id="261" r:id="rId61"/>
    <p:sldId id="450" r:id="rId62"/>
    <p:sldId id="442" r:id="rId63"/>
    <p:sldId id="443" r:id="rId64"/>
    <p:sldId id="444" r:id="rId65"/>
    <p:sldId id="445" r:id="rId66"/>
    <p:sldId id="446" r:id="rId67"/>
    <p:sldId id="447" r:id="rId68"/>
    <p:sldId id="6065" r:id="rId69"/>
    <p:sldId id="4574" r:id="rId70"/>
    <p:sldId id="4575" r:id="rId71"/>
    <p:sldId id="4576" r:id="rId72"/>
    <p:sldId id="4577" r:id="rId73"/>
    <p:sldId id="4578" r:id="rId74"/>
    <p:sldId id="4579" r:id="rId75"/>
    <p:sldId id="4580" r:id="rId76"/>
  </p:sldIdLst>
  <p:sldSz cx="9144000" cy="6858000" type="screen4x3"/>
  <p:notesSz cx="7010400" cy="9296400"/>
  <p:defaultTextStyle>
    <a:defPPr>
      <a:defRPr lang="en-US"/>
    </a:defPPr>
    <a:lvl1pPr algn="l" rtl="0" eaLnBrk="0" fontAlgn="base" hangingPunct="0">
      <a:spcBef>
        <a:spcPct val="0"/>
      </a:spcBef>
      <a:spcAft>
        <a:spcPct val="0"/>
      </a:spcAft>
      <a:defRPr sz="2400" kern="1200">
        <a:solidFill>
          <a:schemeClr val="tx1"/>
        </a:solidFill>
        <a:latin typeface="Times"/>
        <a:ea typeface="+mn-ea"/>
        <a:cs typeface="+mn-cs"/>
      </a:defRPr>
    </a:lvl1pPr>
    <a:lvl2pPr marL="457200" algn="l" rtl="0" eaLnBrk="0" fontAlgn="base" hangingPunct="0">
      <a:spcBef>
        <a:spcPct val="0"/>
      </a:spcBef>
      <a:spcAft>
        <a:spcPct val="0"/>
      </a:spcAft>
      <a:defRPr sz="2400" kern="1200">
        <a:solidFill>
          <a:schemeClr val="tx1"/>
        </a:solidFill>
        <a:latin typeface="Times"/>
        <a:ea typeface="+mn-ea"/>
        <a:cs typeface="+mn-cs"/>
      </a:defRPr>
    </a:lvl2pPr>
    <a:lvl3pPr marL="914400" algn="l" rtl="0" eaLnBrk="0" fontAlgn="base" hangingPunct="0">
      <a:spcBef>
        <a:spcPct val="0"/>
      </a:spcBef>
      <a:spcAft>
        <a:spcPct val="0"/>
      </a:spcAft>
      <a:defRPr sz="2400" kern="1200">
        <a:solidFill>
          <a:schemeClr val="tx1"/>
        </a:solidFill>
        <a:latin typeface="Times"/>
        <a:ea typeface="+mn-ea"/>
        <a:cs typeface="+mn-cs"/>
      </a:defRPr>
    </a:lvl3pPr>
    <a:lvl4pPr marL="1371600" algn="l" rtl="0" eaLnBrk="0" fontAlgn="base" hangingPunct="0">
      <a:spcBef>
        <a:spcPct val="0"/>
      </a:spcBef>
      <a:spcAft>
        <a:spcPct val="0"/>
      </a:spcAft>
      <a:defRPr sz="2400" kern="1200">
        <a:solidFill>
          <a:schemeClr val="tx1"/>
        </a:solidFill>
        <a:latin typeface="Times"/>
        <a:ea typeface="+mn-ea"/>
        <a:cs typeface="+mn-cs"/>
      </a:defRPr>
    </a:lvl4pPr>
    <a:lvl5pPr marL="1828800" algn="l" rtl="0" eaLnBrk="0" fontAlgn="base" hangingPunct="0">
      <a:spcBef>
        <a:spcPct val="0"/>
      </a:spcBef>
      <a:spcAft>
        <a:spcPct val="0"/>
      </a:spcAft>
      <a:defRPr sz="2400" kern="1200">
        <a:solidFill>
          <a:schemeClr val="tx1"/>
        </a:solidFill>
        <a:latin typeface="Times"/>
        <a:ea typeface="+mn-ea"/>
        <a:cs typeface="+mn-cs"/>
      </a:defRPr>
    </a:lvl5pPr>
    <a:lvl6pPr marL="2286000" algn="l" defTabSz="914400" rtl="0" eaLnBrk="1" latinLnBrk="0" hangingPunct="1">
      <a:defRPr sz="2400" kern="1200">
        <a:solidFill>
          <a:schemeClr val="tx1"/>
        </a:solidFill>
        <a:latin typeface="Times"/>
        <a:ea typeface="+mn-ea"/>
        <a:cs typeface="+mn-cs"/>
      </a:defRPr>
    </a:lvl6pPr>
    <a:lvl7pPr marL="2743200" algn="l" defTabSz="914400" rtl="0" eaLnBrk="1" latinLnBrk="0" hangingPunct="1">
      <a:defRPr sz="2400" kern="1200">
        <a:solidFill>
          <a:schemeClr val="tx1"/>
        </a:solidFill>
        <a:latin typeface="Times"/>
        <a:ea typeface="+mn-ea"/>
        <a:cs typeface="+mn-cs"/>
      </a:defRPr>
    </a:lvl7pPr>
    <a:lvl8pPr marL="3200400" algn="l" defTabSz="914400" rtl="0" eaLnBrk="1" latinLnBrk="0" hangingPunct="1">
      <a:defRPr sz="2400" kern="1200">
        <a:solidFill>
          <a:schemeClr val="tx1"/>
        </a:solidFill>
        <a:latin typeface="Times"/>
        <a:ea typeface="+mn-ea"/>
        <a:cs typeface="+mn-cs"/>
      </a:defRPr>
    </a:lvl8pPr>
    <a:lvl9pPr marL="3657600" algn="l" defTabSz="914400" rtl="0" eaLnBrk="1" latinLnBrk="0" hangingPunct="1">
      <a:defRPr sz="2400" kern="1200">
        <a:solidFill>
          <a:schemeClr val="tx1"/>
        </a:solidFill>
        <a:latin typeface="Times"/>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FFCC"/>
    <a:srgbClr val="0C0000"/>
    <a:srgbClr val="339933"/>
    <a:srgbClr val="FFFF66"/>
    <a:srgbClr val="FFCC00"/>
    <a:srgbClr val="FF99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05" autoAdjust="0"/>
    <p:restoredTop sz="93474" autoAdjust="0"/>
  </p:normalViewPr>
  <p:slideViewPr>
    <p:cSldViewPr snapToGrid="0">
      <p:cViewPr varScale="1">
        <p:scale>
          <a:sx n="100" d="100"/>
          <a:sy n="100" d="100"/>
        </p:scale>
        <p:origin x="1842" y="7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3504"/>
    </p:cViewPr>
  </p:sorterViewPr>
  <p:notesViewPr>
    <p:cSldViewPr snapToGrid="0">
      <p:cViewPr varScale="1">
        <p:scale>
          <a:sx n="48" d="100"/>
          <a:sy n="48" d="100"/>
        </p:scale>
        <p:origin x="2667" y="36"/>
      </p:cViewPr>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16" Type="http://schemas.openxmlformats.org/officeDocument/2006/relationships/slide" Target="slides/slide14.xml"/><Relationship Id="rId11" Type="http://schemas.openxmlformats.org/officeDocument/2006/relationships/slide" Target="slides/slide9.xml"/><Relationship Id="rId32" Type="http://schemas.openxmlformats.org/officeDocument/2006/relationships/slide" Target="slides/slide30.xml"/><Relationship Id="rId37" Type="http://schemas.openxmlformats.org/officeDocument/2006/relationships/slide" Target="slides/slide35.xml"/><Relationship Id="rId53" Type="http://schemas.openxmlformats.org/officeDocument/2006/relationships/slide" Target="slides/slide51.xml"/><Relationship Id="rId58" Type="http://schemas.openxmlformats.org/officeDocument/2006/relationships/slide" Target="slides/slide56.xml"/><Relationship Id="rId74" Type="http://schemas.openxmlformats.org/officeDocument/2006/relationships/slide" Target="slides/slide72.xml"/><Relationship Id="rId79" Type="http://schemas.openxmlformats.org/officeDocument/2006/relationships/presProps" Target="presProps.xml"/><Relationship Id="rId5" Type="http://schemas.openxmlformats.org/officeDocument/2006/relationships/slide" Target="slides/slide3.xml"/><Relationship Id="rId61" Type="http://schemas.openxmlformats.org/officeDocument/2006/relationships/slide" Target="slides/slide59.xml"/><Relationship Id="rId82" Type="http://schemas.openxmlformats.org/officeDocument/2006/relationships/tableStyles" Target="tableStyles.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notesMaster" Target="notesMasters/notesMaster1.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viewProps" Target="viewProp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handoutMaster" Target="handoutMasters/handoutMaster1.xml"/><Relationship Id="rId8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7" Type="http://schemas.openxmlformats.org/officeDocument/2006/relationships/slide" Target="slides/slide5.xml"/><Relationship Id="rId71" Type="http://schemas.openxmlformats.org/officeDocument/2006/relationships/slide" Target="slides/slide69.xml"/><Relationship Id="rId2" Type="http://schemas.openxmlformats.org/officeDocument/2006/relationships/slideMaster" Target="slideMasters/slideMaster2.xml"/><Relationship Id="rId29" Type="http://schemas.openxmlformats.org/officeDocument/2006/relationships/slide" Target="slides/slide27.xml"/><Relationship Id="rId24" Type="http://schemas.openxmlformats.org/officeDocument/2006/relationships/slide" Target="slides/slide22.xml"/><Relationship Id="rId40" Type="http://schemas.openxmlformats.org/officeDocument/2006/relationships/slide" Target="slides/slide38.xml"/><Relationship Id="rId45" Type="http://schemas.openxmlformats.org/officeDocument/2006/relationships/slide" Target="slides/slide43.xml"/><Relationship Id="rId66" Type="http://schemas.openxmlformats.org/officeDocument/2006/relationships/slide" Target="slides/slide6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ill Marianes" userId="c29863bce40e9af2" providerId="LiveId" clId="{78901C75-8220-4D47-BD6A-504E9237FF45}"/>
    <pc:docChg chg="custSel modSld">
      <pc:chgData name="Bill Marianes" userId="c29863bce40e9af2" providerId="LiveId" clId="{78901C75-8220-4D47-BD6A-504E9237FF45}" dt="2024-12-10T00:04:40.137" v="29" actId="20577"/>
      <pc:docMkLst>
        <pc:docMk/>
      </pc:docMkLst>
      <pc:sldChg chg="modSp mod">
        <pc:chgData name="Bill Marianes" userId="c29863bce40e9af2" providerId="LiveId" clId="{78901C75-8220-4D47-BD6A-504E9237FF45}" dt="2024-12-10T00:04:40.137" v="29" actId="20577"/>
        <pc:sldMkLst>
          <pc:docMk/>
          <pc:sldMk cId="3270892" sldId="6526"/>
        </pc:sldMkLst>
        <pc:spChg chg="mod">
          <ac:chgData name="Bill Marianes" userId="c29863bce40e9af2" providerId="LiveId" clId="{78901C75-8220-4D47-BD6A-504E9237FF45}" dt="2024-12-10T00:04:40.137" v="29" actId="20577"/>
          <ac:spMkLst>
            <pc:docMk/>
            <pc:sldMk cId="3270892" sldId="6526"/>
            <ac:spMk id="301"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4195" name="Rectangle 3"/>
          <p:cNvSpPr>
            <a:spLocks noGrp="1" noChangeArrowheads="1"/>
          </p:cNvSpPr>
          <p:nvPr>
            <p:ph type="dt" sz="quarter" idx="1"/>
          </p:nvPr>
        </p:nvSpPr>
        <p:spPr bwMode="auto">
          <a:xfrm>
            <a:off x="3973513" y="0"/>
            <a:ext cx="3036887" cy="4651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3151" tIns="46575" rIns="93151" bIns="46575" numCol="1" anchor="t" anchorCtr="0" compatLnSpc="1">
            <a:prstTxWarp prst="textNoShape">
              <a:avLst/>
            </a:prstTxWarp>
          </a:bodyPr>
          <a:lstStyle>
            <a:lvl1pPr algn="r" defTabSz="930275">
              <a:defRPr sz="1200"/>
            </a:lvl1pPr>
          </a:lstStyle>
          <a:p>
            <a:endParaRPr lang="en-US" dirty="0"/>
          </a:p>
        </p:txBody>
      </p:sp>
      <p:sp>
        <p:nvSpPr>
          <p:cNvPr id="264197" name="Rectangle 5"/>
          <p:cNvSpPr>
            <a:spLocks noGrp="1" noChangeArrowheads="1"/>
          </p:cNvSpPr>
          <p:nvPr>
            <p:ph type="sldNum" sz="quarter" idx="3"/>
          </p:nvPr>
        </p:nvSpPr>
        <p:spPr bwMode="auto">
          <a:xfrm>
            <a:off x="3973513" y="8831263"/>
            <a:ext cx="3036887" cy="4651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3151" tIns="46575" rIns="93151" bIns="46575" numCol="1" anchor="b" anchorCtr="0" compatLnSpc="1">
            <a:prstTxWarp prst="textNoShape">
              <a:avLst/>
            </a:prstTxWarp>
          </a:bodyPr>
          <a:lstStyle>
            <a:lvl1pPr algn="r" defTabSz="930275">
              <a:defRPr sz="1200"/>
            </a:lvl1pPr>
          </a:lstStyle>
          <a:p>
            <a:fld id="{E9ED67B6-09AE-4335-80A9-8D89A8B41EC7}" type="slidenum">
              <a:rPr lang="en-US"/>
              <a:pPr/>
              <a:t>‹#›</a:t>
            </a:fld>
            <a:endParaRPr lang="en-US" dirty="0"/>
          </a:p>
        </p:txBody>
      </p:sp>
    </p:spTree>
    <p:extLst>
      <p:ext uri="{BB962C8B-B14F-4D97-AF65-F5344CB8AC3E}">
        <p14:creationId xmlns:p14="http://schemas.microsoft.com/office/powerpoint/2010/main" val="2805245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bwMode="auto">
          <a:xfrm>
            <a:off x="0" y="0"/>
            <a:ext cx="3036888" cy="4651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3151" tIns="46575" rIns="93151" bIns="46575" numCol="1" anchor="t" anchorCtr="0" compatLnSpc="1">
            <a:prstTxWarp prst="textNoShape">
              <a:avLst/>
            </a:prstTxWarp>
          </a:bodyPr>
          <a:lstStyle>
            <a:lvl1pPr defTabSz="930275">
              <a:defRPr sz="1200"/>
            </a:lvl1pPr>
          </a:lstStyle>
          <a:p>
            <a:endParaRPr lang="en-US" dirty="0"/>
          </a:p>
        </p:txBody>
      </p:sp>
      <p:sp>
        <p:nvSpPr>
          <p:cNvPr id="24579" name="Rectangle 3"/>
          <p:cNvSpPr>
            <a:spLocks noGrp="1" noChangeArrowheads="1"/>
          </p:cNvSpPr>
          <p:nvPr>
            <p:ph type="dt" idx="1"/>
          </p:nvPr>
        </p:nvSpPr>
        <p:spPr bwMode="auto">
          <a:xfrm>
            <a:off x="3973513" y="0"/>
            <a:ext cx="3036887" cy="4651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3151" tIns="46575" rIns="93151" bIns="46575" numCol="1" anchor="t" anchorCtr="0" compatLnSpc="1">
            <a:prstTxWarp prst="textNoShape">
              <a:avLst/>
            </a:prstTxWarp>
          </a:bodyPr>
          <a:lstStyle>
            <a:lvl1pPr algn="r" defTabSz="930275">
              <a:defRPr sz="1200"/>
            </a:lvl1pPr>
          </a:lstStyle>
          <a:p>
            <a:endParaRPr lang="en-US" dirty="0"/>
          </a:p>
        </p:txBody>
      </p:sp>
      <p:sp>
        <p:nvSpPr>
          <p:cNvPr id="24580" name="Rectangle 4"/>
          <p:cNvSpPr>
            <a:spLocks noGrp="1" noRot="1" noChangeAspect="1" noChangeArrowheads="1" noTextEdit="1"/>
          </p:cNvSpPr>
          <p:nvPr>
            <p:ph type="sldImg" idx="2"/>
          </p:nvPr>
        </p:nvSpPr>
        <p:spPr bwMode="auto">
          <a:xfrm>
            <a:off x="1179513" y="698500"/>
            <a:ext cx="4648200" cy="3486150"/>
          </a:xfrm>
          <a:prstGeom prst="rect">
            <a:avLst/>
          </a:prstGeom>
          <a:noFill/>
          <a:ln w="9525">
            <a:solidFill>
              <a:srgbClr val="000000"/>
            </a:solidFill>
            <a:miter lim="800000"/>
            <a:headEnd/>
            <a:tailEnd/>
          </a:ln>
          <a:effectLst/>
          <a:extLst>
            <a:ext uri="{AF507438-7753-43e0-B8FC-AC1667EBCBE1}">
              <a14:hiddenEffects xmlns="" xmlns:a14="http://schemas.microsoft.com/office/drawing/2010/main">
                <a:effectLst>
                  <a:outerShdw dist="35921" dir="2700000" algn="ctr" rotWithShape="0">
                    <a:srgbClr val="808080"/>
                  </a:outerShdw>
                </a:effectLst>
              </a14:hiddenEffects>
            </a:ext>
            <a:ext uri="{53640926-AAD7-44d8-BBD7-CCE9431645EC}">
              <a14:shadowObscured xmlns="" xmlns:a14="http://schemas.microsoft.com/office/drawing/2010/main" val="1"/>
            </a:ext>
          </a:extLst>
        </p:spPr>
      </p:sp>
      <p:sp>
        <p:nvSpPr>
          <p:cNvPr id="24581" name="Rectangle 5"/>
          <p:cNvSpPr>
            <a:spLocks noGrp="1" noChangeArrowheads="1"/>
          </p:cNvSpPr>
          <p:nvPr>
            <p:ph type="body" sz="quarter" idx="3"/>
          </p:nvPr>
        </p:nvSpPr>
        <p:spPr bwMode="auto">
          <a:xfrm>
            <a:off x="933450" y="4416425"/>
            <a:ext cx="5143500" cy="41814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3151" tIns="46575" rIns="93151" bIns="4657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4582" name="Rectangle 6"/>
          <p:cNvSpPr>
            <a:spLocks noGrp="1" noChangeArrowheads="1"/>
          </p:cNvSpPr>
          <p:nvPr>
            <p:ph type="ftr" sz="quarter" idx="4"/>
          </p:nvPr>
        </p:nvSpPr>
        <p:spPr bwMode="auto">
          <a:xfrm>
            <a:off x="0" y="8831263"/>
            <a:ext cx="3036888" cy="4651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3151" tIns="46575" rIns="93151" bIns="46575" numCol="1" anchor="b" anchorCtr="0" compatLnSpc="1">
            <a:prstTxWarp prst="textNoShape">
              <a:avLst/>
            </a:prstTxWarp>
          </a:bodyPr>
          <a:lstStyle>
            <a:lvl1pPr defTabSz="930275">
              <a:defRPr sz="1200"/>
            </a:lvl1pPr>
          </a:lstStyle>
          <a:p>
            <a:endParaRPr lang="en-US" dirty="0"/>
          </a:p>
        </p:txBody>
      </p:sp>
      <p:sp>
        <p:nvSpPr>
          <p:cNvPr id="24583" name="Rectangle 7"/>
          <p:cNvSpPr>
            <a:spLocks noGrp="1" noChangeArrowheads="1"/>
          </p:cNvSpPr>
          <p:nvPr>
            <p:ph type="sldNum" sz="quarter" idx="5"/>
          </p:nvPr>
        </p:nvSpPr>
        <p:spPr bwMode="auto">
          <a:xfrm>
            <a:off x="3973513" y="8831263"/>
            <a:ext cx="3036887" cy="4651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3151" tIns="46575" rIns="93151" bIns="46575" numCol="1" anchor="b" anchorCtr="0" compatLnSpc="1">
            <a:prstTxWarp prst="textNoShape">
              <a:avLst/>
            </a:prstTxWarp>
          </a:bodyPr>
          <a:lstStyle>
            <a:lvl1pPr algn="r" defTabSz="930275">
              <a:defRPr sz="1200"/>
            </a:lvl1pPr>
          </a:lstStyle>
          <a:p>
            <a:fld id="{82A7BC47-530E-4A3A-B4DB-F19F65232311}" type="slidenum">
              <a:rPr lang="en-US"/>
              <a:pPr/>
              <a:t>‹#›</a:t>
            </a:fld>
            <a:endParaRPr lang="en-US" dirty="0"/>
          </a:p>
        </p:txBody>
      </p:sp>
    </p:spTree>
    <p:extLst>
      <p:ext uri="{BB962C8B-B14F-4D97-AF65-F5344CB8AC3E}">
        <p14:creationId xmlns:p14="http://schemas.microsoft.com/office/powerpoint/2010/main" val="1356311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a:ea typeface="+mn-ea"/>
        <a:cs typeface="+mn-cs"/>
      </a:defRPr>
    </a:lvl1pPr>
    <a:lvl2pPr marL="457200" algn="l" rtl="0" fontAlgn="base">
      <a:spcBef>
        <a:spcPct val="30000"/>
      </a:spcBef>
      <a:spcAft>
        <a:spcPct val="0"/>
      </a:spcAft>
      <a:defRPr sz="1200" kern="1200">
        <a:solidFill>
          <a:schemeClr val="tx1"/>
        </a:solidFill>
        <a:latin typeface="Times"/>
        <a:ea typeface="+mn-ea"/>
        <a:cs typeface="+mn-cs"/>
      </a:defRPr>
    </a:lvl2pPr>
    <a:lvl3pPr marL="914400" algn="l" rtl="0" fontAlgn="base">
      <a:spcBef>
        <a:spcPct val="30000"/>
      </a:spcBef>
      <a:spcAft>
        <a:spcPct val="0"/>
      </a:spcAft>
      <a:defRPr sz="1200" kern="1200">
        <a:solidFill>
          <a:schemeClr val="tx1"/>
        </a:solidFill>
        <a:latin typeface="Times"/>
        <a:ea typeface="+mn-ea"/>
        <a:cs typeface="+mn-cs"/>
      </a:defRPr>
    </a:lvl3pPr>
    <a:lvl4pPr marL="1371600" algn="l" rtl="0" fontAlgn="base">
      <a:spcBef>
        <a:spcPct val="30000"/>
      </a:spcBef>
      <a:spcAft>
        <a:spcPct val="0"/>
      </a:spcAft>
      <a:defRPr sz="1200" kern="1200">
        <a:solidFill>
          <a:schemeClr val="tx1"/>
        </a:solidFill>
        <a:latin typeface="Times"/>
        <a:ea typeface="+mn-ea"/>
        <a:cs typeface="+mn-cs"/>
      </a:defRPr>
    </a:lvl4pPr>
    <a:lvl5pPr marL="1828800" algn="l" rtl="0" fontAlgn="base">
      <a:spcBef>
        <a:spcPct val="30000"/>
      </a:spcBef>
      <a:spcAft>
        <a:spcPct val="0"/>
      </a:spcAft>
      <a:defRPr sz="1200" kern="1200">
        <a:solidFill>
          <a:schemeClr val="tx1"/>
        </a:solidFill>
        <a:latin typeface="Times"/>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0013" y="763588"/>
            <a:ext cx="5030787" cy="37719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7703447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5448673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30275"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dirty="0">
              <a:ln>
                <a:noFill/>
              </a:ln>
              <a:solidFill>
                <a:srgbClr val="000000"/>
              </a:solidFill>
              <a:effectLst/>
              <a:uLnTx/>
              <a:uFillTx/>
              <a:latin typeface="Times"/>
              <a:ea typeface="+mn-ea"/>
              <a:cs typeface="+mn-cs"/>
            </a:endParaRPr>
          </a:p>
        </p:txBody>
      </p:sp>
    </p:spTree>
    <p:extLst>
      <p:ext uri="{BB962C8B-B14F-4D97-AF65-F5344CB8AC3E}">
        <p14:creationId xmlns:p14="http://schemas.microsoft.com/office/powerpoint/2010/main" val="36193874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30275"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dirty="0">
              <a:ln>
                <a:noFill/>
              </a:ln>
              <a:solidFill>
                <a:srgbClr val="000000"/>
              </a:solidFill>
              <a:effectLst/>
              <a:uLnTx/>
              <a:uFillTx/>
              <a:latin typeface="Times"/>
              <a:ea typeface="+mn-ea"/>
              <a:cs typeface="+mn-cs"/>
            </a:endParaRPr>
          </a:p>
        </p:txBody>
      </p:sp>
    </p:spTree>
    <p:extLst>
      <p:ext uri="{BB962C8B-B14F-4D97-AF65-F5344CB8AC3E}">
        <p14:creationId xmlns:p14="http://schemas.microsoft.com/office/powerpoint/2010/main" val="34777430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30275"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dirty="0">
              <a:ln>
                <a:noFill/>
              </a:ln>
              <a:solidFill>
                <a:srgbClr val="000000"/>
              </a:solidFill>
              <a:effectLst/>
              <a:uLnTx/>
              <a:uFillTx/>
              <a:latin typeface="Times"/>
              <a:ea typeface="+mn-ea"/>
              <a:cs typeface="+mn-cs"/>
            </a:endParaRPr>
          </a:p>
        </p:txBody>
      </p:sp>
    </p:spTree>
    <p:extLst>
      <p:ext uri="{BB962C8B-B14F-4D97-AF65-F5344CB8AC3E}">
        <p14:creationId xmlns:p14="http://schemas.microsoft.com/office/powerpoint/2010/main" val="5767469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30275"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dirty="0">
              <a:ln>
                <a:noFill/>
              </a:ln>
              <a:solidFill>
                <a:srgbClr val="000000"/>
              </a:solidFill>
              <a:effectLst/>
              <a:uLnTx/>
              <a:uFillTx/>
              <a:latin typeface="Times"/>
              <a:ea typeface="+mn-ea"/>
              <a:cs typeface="+mn-cs"/>
            </a:endParaRPr>
          </a:p>
        </p:txBody>
      </p:sp>
    </p:spTree>
    <p:extLst>
      <p:ext uri="{BB962C8B-B14F-4D97-AF65-F5344CB8AC3E}">
        <p14:creationId xmlns:p14="http://schemas.microsoft.com/office/powerpoint/2010/main" val="40413313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30275"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dirty="0">
              <a:ln>
                <a:noFill/>
              </a:ln>
              <a:solidFill>
                <a:srgbClr val="000000"/>
              </a:solidFill>
              <a:effectLst/>
              <a:uLnTx/>
              <a:uFillTx/>
              <a:latin typeface="Times"/>
              <a:ea typeface="+mn-ea"/>
              <a:cs typeface="+mn-cs"/>
            </a:endParaRPr>
          </a:p>
        </p:txBody>
      </p:sp>
    </p:spTree>
    <p:extLst>
      <p:ext uri="{BB962C8B-B14F-4D97-AF65-F5344CB8AC3E}">
        <p14:creationId xmlns:p14="http://schemas.microsoft.com/office/powerpoint/2010/main" val="19358478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54486731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30275"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dirty="0">
              <a:ln>
                <a:noFill/>
              </a:ln>
              <a:solidFill>
                <a:srgbClr val="000000"/>
              </a:solidFill>
              <a:effectLst/>
              <a:uLnTx/>
              <a:uFillTx/>
              <a:latin typeface="Times"/>
              <a:ea typeface="+mn-ea"/>
              <a:cs typeface="+mn-cs"/>
            </a:endParaRPr>
          </a:p>
        </p:txBody>
      </p:sp>
    </p:spTree>
    <p:extLst>
      <p:ext uri="{BB962C8B-B14F-4D97-AF65-F5344CB8AC3E}">
        <p14:creationId xmlns:p14="http://schemas.microsoft.com/office/powerpoint/2010/main" val="35290578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30275"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dirty="0">
              <a:ln>
                <a:noFill/>
              </a:ln>
              <a:solidFill>
                <a:srgbClr val="000000"/>
              </a:solidFill>
              <a:effectLst/>
              <a:uLnTx/>
              <a:uFillTx/>
              <a:latin typeface="Times"/>
              <a:ea typeface="+mn-ea"/>
              <a:cs typeface="+mn-cs"/>
            </a:endParaRPr>
          </a:p>
        </p:txBody>
      </p:sp>
    </p:spTree>
    <p:extLst>
      <p:ext uri="{BB962C8B-B14F-4D97-AF65-F5344CB8AC3E}">
        <p14:creationId xmlns:p14="http://schemas.microsoft.com/office/powerpoint/2010/main" val="361938740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30275"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dirty="0">
              <a:ln>
                <a:noFill/>
              </a:ln>
              <a:solidFill>
                <a:srgbClr val="000000"/>
              </a:solidFill>
              <a:effectLst/>
              <a:uLnTx/>
              <a:uFillTx/>
              <a:latin typeface="Times"/>
              <a:ea typeface="+mn-ea"/>
              <a:cs typeface="+mn-cs"/>
            </a:endParaRPr>
          </a:p>
        </p:txBody>
      </p:sp>
    </p:spTree>
    <p:extLst>
      <p:ext uri="{BB962C8B-B14F-4D97-AF65-F5344CB8AC3E}">
        <p14:creationId xmlns:p14="http://schemas.microsoft.com/office/powerpoint/2010/main" val="5767469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0013" y="763588"/>
            <a:ext cx="5030787" cy="37719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77034472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30275"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dirty="0">
              <a:ln>
                <a:noFill/>
              </a:ln>
              <a:solidFill>
                <a:srgbClr val="000000"/>
              </a:solidFill>
              <a:effectLst/>
              <a:uLnTx/>
              <a:uFillTx/>
              <a:latin typeface="Times"/>
              <a:ea typeface="+mn-ea"/>
              <a:cs typeface="+mn-cs"/>
            </a:endParaRPr>
          </a:p>
        </p:txBody>
      </p:sp>
    </p:spTree>
    <p:extLst>
      <p:ext uri="{BB962C8B-B14F-4D97-AF65-F5344CB8AC3E}">
        <p14:creationId xmlns:p14="http://schemas.microsoft.com/office/powerpoint/2010/main" val="404133132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30275"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dirty="0">
              <a:ln>
                <a:noFill/>
              </a:ln>
              <a:solidFill>
                <a:srgbClr val="000000"/>
              </a:solidFill>
              <a:effectLst/>
              <a:uLnTx/>
              <a:uFillTx/>
              <a:latin typeface="Times"/>
              <a:ea typeface="+mn-ea"/>
              <a:cs typeface="+mn-cs"/>
            </a:endParaRPr>
          </a:p>
        </p:txBody>
      </p:sp>
    </p:spTree>
    <p:extLst>
      <p:ext uri="{BB962C8B-B14F-4D97-AF65-F5344CB8AC3E}">
        <p14:creationId xmlns:p14="http://schemas.microsoft.com/office/powerpoint/2010/main" val="193584782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54486731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30275"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dirty="0">
              <a:ln>
                <a:noFill/>
              </a:ln>
              <a:solidFill>
                <a:srgbClr val="000000"/>
              </a:solidFill>
              <a:effectLst/>
              <a:uLnTx/>
              <a:uFillTx/>
              <a:latin typeface="Times"/>
              <a:ea typeface="+mn-ea"/>
              <a:cs typeface="+mn-cs"/>
            </a:endParaRPr>
          </a:p>
        </p:txBody>
      </p:sp>
    </p:spTree>
    <p:extLst>
      <p:ext uri="{BB962C8B-B14F-4D97-AF65-F5344CB8AC3E}">
        <p14:creationId xmlns:p14="http://schemas.microsoft.com/office/powerpoint/2010/main" val="361938740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30275"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dirty="0">
              <a:ln>
                <a:noFill/>
              </a:ln>
              <a:solidFill>
                <a:srgbClr val="000000"/>
              </a:solidFill>
              <a:effectLst/>
              <a:uLnTx/>
              <a:uFillTx/>
              <a:latin typeface="Times"/>
              <a:ea typeface="+mn-ea"/>
              <a:cs typeface="+mn-cs"/>
            </a:endParaRPr>
          </a:p>
        </p:txBody>
      </p:sp>
    </p:spTree>
    <p:extLst>
      <p:ext uri="{BB962C8B-B14F-4D97-AF65-F5344CB8AC3E}">
        <p14:creationId xmlns:p14="http://schemas.microsoft.com/office/powerpoint/2010/main" val="57674696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30275"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dirty="0">
              <a:ln>
                <a:noFill/>
              </a:ln>
              <a:solidFill>
                <a:srgbClr val="000000"/>
              </a:solidFill>
              <a:effectLst/>
              <a:uLnTx/>
              <a:uFillTx/>
              <a:latin typeface="Times"/>
              <a:ea typeface="+mn-ea"/>
              <a:cs typeface="+mn-cs"/>
            </a:endParaRPr>
          </a:p>
        </p:txBody>
      </p:sp>
    </p:spTree>
    <p:extLst>
      <p:ext uri="{BB962C8B-B14F-4D97-AF65-F5344CB8AC3E}">
        <p14:creationId xmlns:p14="http://schemas.microsoft.com/office/powerpoint/2010/main" val="404133132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
        <p:cNvGrpSpPr/>
        <p:nvPr/>
      </p:nvGrpSpPr>
      <p:grpSpPr>
        <a:xfrm>
          <a:off x="0" y="0"/>
          <a:ext cx="0" cy="0"/>
          <a:chOff x="0" y="0"/>
          <a:chExt cx="0" cy="0"/>
        </a:xfrm>
      </p:grpSpPr>
      <p:sp>
        <p:nvSpPr>
          <p:cNvPr id="36" name="Google Shape;36;p1:notes"/>
          <p:cNvSpPr>
            <a:spLocks noGrp="1" noRot="1" noChangeAspect="1"/>
          </p:cNvSpPr>
          <p:nvPr>
            <p:ph type="sldImg" idx="2"/>
          </p:nvPr>
        </p:nvSpPr>
        <p:spPr>
          <a:xfrm>
            <a:off x="1179513" y="698500"/>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37" name="Google Shape;37;p1:notes"/>
          <p:cNvSpPr txBox="1">
            <a:spLocks noGrp="1"/>
          </p:cNvSpPr>
          <p:nvPr>
            <p:ph type="body" idx="1"/>
          </p:nvPr>
        </p:nvSpPr>
        <p:spPr>
          <a:xfrm>
            <a:off x="933450" y="4416425"/>
            <a:ext cx="5143500" cy="4181475"/>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
        <p:nvSpPr>
          <p:cNvPr id="38" name="Google Shape;38;p1:notes"/>
          <p:cNvSpPr txBox="1">
            <a:spLocks noGrp="1"/>
          </p:cNvSpPr>
          <p:nvPr>
            <p:ph type="sldNum" idx="12"/>
          </p:nvPr>
        </p:nvSpPr>
        <p:spPr>
          <a:xfrm>
            <a:off x="3973513" y="8831263"/>
            <a:ext cx="3036887" cy="465137"/>
          </a:xfrm>
          <a:prstGeom prst="rect">
            <a:avLst/>
          </a:prstGeom>
          <a:noFill/>
          <a:ln>
            <a:noFill/>
          </a:ln>
        </p:spPr>
        <p:txBody>
          <a:bodyPr spcFirstLastPara="1" wrap="square" lIns="93150" tIns="46575" rIns="93150" bIns="46575"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dirty="0">
              <a:ln>
                <a:noFill/>
              </a:ln>
              <a:solidFill>
                <a:srgbClr val="000000"/>
              </a:solidFill>
              <a:effectLst/>
              <a:uLnTx/>
              <a:uFillTx/>
              <a:latin typeface="Arial"/>
              <a:cs typeface="Arial"/>
              <a:sym typeface="Arial"/>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
        <p:cNvGrpSpPr/>
        <p:nvPr/>
      </p:nvGrpSpPr>
      <p:grpSpPr>
        <a:xfrm>
          <a:off x="0" y="0"/>
          <a:ext cx="0" cy="0"/>
          <a:chOff x="0" y="0"/>
          <a:chExt cx="0" cy="0"/>
        </a:xfrm>
      </p:grpSpPr>
      <p:sp>
        <p:nvSpPr>
          <p:cNvPr id="43" name="Google Shape;43;p2:notes"/>
          <p:cNvSpPr>
            <a:spLocks noGrp="1" noRot="1" noChangeAspect="1"/>
          </p:cNvSpPr>
          <p:nvPr>
            <p:ph type="sldImg" idx="2"/>
          </p:nvPr>
        </p:nvSpPr>
        <p:spPr>
          <a:xfrm>
            <a:off x="1179513" y="698500"/>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44" name="Google Shape;44;p2:notes"/>
          <p:cNvSpPr txBox="1">
            <a:spLocks noGrp="1"/>
          </p:cNvSpPr>
          <p:nvPr>
            <p:ph type="body" idx="1"/>
          </p:nvPr>
        </p:nvSpPr>
        <p:spPr>
          <a:xfrm>
            <a:off x="933450" y="4416425"/>
            <a:ext cx="5143500" cy="4181475"/>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
        <p:nvSpPr>
          <p:cNvPr id="45" name="Google Shape;45;p2:notes"/>
          <p:cNvSpPr txBox="1">
            <a:spLocks noGrp="1"/>
          </p:cNvSpPr>
          <p:nvPr>
            <p:ph type="sldNum" idx="12"/>
          </p:nvPr>
        </p:nvSpPr>
        <p:spPr>
          <a:xfrm>
            <a:off x="3973513" y="8831263"/>
            <a:ext cx="3036887" cy="465137"/>
          </a:xfrm>
          <a:prstGeom prst="rect">
            <a:avLst/>
          </a:prstGeom>
          <a:noFill/>
          <a:ln>
            <a:noFill/>
          </a:ln>
        </p:spPr>
        <p:txBody>
          <a:bodyPr spcFirstLastPara="1" wrap="square" lIns="93150" tIns="46575" rIns="93150" bIns="46575"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dirty="0">
              <a:ln>
                <a:noFill/>
              </a:ln>
              <a:solidFill>
                <a:srgbClr val="000000"/>
              </a:solidFill>
              <a:effectLst/>
              <a:uLnTx/>
              <a:uFillTx/>
              <a:latin typeface="Arial"/>
              <a:cs typeface="Arial"/>
              <a:sym typeface="Arial"/>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
        <p:cNvGrpSpPr/>
        <p:nvPr/>
      </p:nvGrpSpPr>
      <p:grpSpPr>
        <a:xfrm>
          <a:off x="0" y="0"/>
          <a:ext cx="0" cy="0"/>
          <a:chOff x="0" y="0"/>
          <a:chExt cx="0" cy="0"/>
        </a:xfrm>
      </p:grpSpPr>
      <p:sp>
        <p:nvSpPr>
          <p:cNvPr id="50" name="Google Shape;50;p3:notes"/>
          <p:cNvSpPr>
            <a:spLocks noGrp="1" noRot="1" noChangeAspect="1"/>
          </p:cNvSpPr>
          <p:nvPr>
            <p:ph type="sldImg" idx="2"/>
          </p:nvPr>
        </p:nvSpPr>
        <p:spPr>
          <a:xfrm>
            <a:off x="1179513" y="698500"/>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51" name="Google Shape;51;p3:notes"/>
          <p:cNvSpPr txBox="1">
            <a:spLocks noGrp="1"/>
          </p:cNvSpPr>
          <p:nvPr>
            <p:ph type="body" idx="1"/>
          </p:nvPr>
        </p:nvSpPr>
        <p:spPr>
          <a:xfrm>
            <a:off x="933450" y="4416425"/>
            <a:ext cx="5143500" cy="4181475"/>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
        <p:nvSpPr>
          <p:cNvPr id="52" name="Google Shape;52;p3:notes"/>
          <p:cNvSpPr txBox="1">
            <a:spLocks noGrp="1"/>
          </p:cNvSpPr>
          <p:nvPr>
            <p:ph type="sldNum" idx="12"/>
          </p:nvPr>
        </p:nvSpPr>
        <p:spPr>
          <a:xfrm>
            <a:off x="3973513" y="8831263"/>
            <a:ext cx="3036887" cy="465137"/>
          </a:xfrm>
          <a:prstGeom prst="rect">
            <a:avLst/>
          </a:prstGeom>
          <a:noFill/>
          <a:ln>
            <a:noFill/>
          </a:ln>
        </p:spPr>
        <p:txBody>
          <a:bodyPr spcFirstLastPara="1" wrap="square" lIns="93150" tIns="46575" rIns="93150" bIns="46575"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dirty="0">
              <a:ln>
                <a:noFill/>
              </a:ln>
              <a:solidFill>
                <a:srgbClr val="000000"/>
              </a:solidFill>
              <a:effectLst/>
              <a:uLnTx/>
              <a:uFillTx/>
              <a:latin typeface="Arial"/>
              <a:cs typeface="Arial"/>
              <a:sym typeface="Arial"/>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p4:notes"/>
          <p:cNvSpPr>
            <a:spLocks noGrp="1" noRot="1" noChangeAspect="1"/>
          </p:cNvSpPr>
          <p:nvPr>
            <p:ph type="sldImg" idx="2"/>
          </p:nvPr>
        </p:nvSpPr>
        <p:spPr>
          <a:xfrm>
            <a:off x="1179513" y="698500"/>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58" name="Google Shape;58;p4:notes"/>
          <p:cNvSpPr txBox="1">
            <a:spLocks noGrp="1"/>
          </p:cNvSpPr>
          <p:nvPr>
            <p:ph type="body" idx="1"/>
          </p:nvPr>
        </p:nvSpPr>
        <p:spPr>
          <a:xfrm>
            <a:off x="933450" y="4416425"/>
            <a:ext cx="5143500" cy="4181475"/>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
        <p:nvSpPr>
          <p:cNvPr id="59" name="Google Shape;59;p4:notes"/>
          <p:cNvSpPr txBox="1">
            <a:spLocks noGrp="1"/>
          </p:cNvSpPr>
          <p:nvPr>
            <p:ph type="sldNum" idx="12"/>
          </p:nvPr>
        </p:nvSpPr>
        <p:spPr>
          <a:xfrm>
            <a:off x="3973513" y="8831263"/>
            <a:ext cx="3036887" cy="465137"/>
          </a:xfrm>
          <a:prstGeom prst="rect">
            <a:avLst/>
          </a:prstGeom>
          <a:noFill/>
          <a:ln>
            <a:noFill/>
          </a:ln>
        </p:spPr>
        <p:txBody>
          <a:bodyPr spcFirstLastPara="1" wrap="square" lIns="93150" tIns="46575" rIns="93150" bIns="46575"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dirty="0">
              <a:ln>
                <a:noFill/>
              </a:ln>
              <a:solidFill>
                <a:srgbClr val="000000"/>
              </a:solidFill>
              <a:effectLst/>
              <a:uLnTx/>
              <a:uFillTx/>
              <a:latin typeface="Arial"/>
              <a:cs typeface="Arial"/>
              <a:sym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30275"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dirty="0">
              <a:ln>
                <a:noFill/>
              </a:ln>
              <a:solidFill>
                <a:srgbClr val="000000"/>
              </a:solidFill>
              <a:effectLst/>
              <a:uLnTx/>
              <a:uFillTx/>
              <a:latin typeface="Times"/>
              <a:ea typeface="+mn-ea"/>
              <a:cs typeface="+mn-cs"/>
            </a:endParaRPr>
          </a:p>
        </p:txBody>
      </p:sp>
    </p:spTree>
    <p:extLst>
      <p:ext uri="{BB962C8B-B14F-4D97-AF65-F5344CB8AC3E}">
        <p14:creationId xmlns:p14="http://schemas.microsoft.com/office/powerpoint/2010/main" val="193584782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p5:notes"/>
          <p:cNvSpPr>
            <a:spLocks noGrp="1" noRot="1" noChangeAspect="1"/>
          </p:cNvSpPr>
          <p:nvPr>
            <p:ph type="sldImg" idx="2"/>
          </p:nvPr>
        </p:nvSpPr>
        <p:spPr>
          <a:xfrm>
            <a:off x="1179513" y="698500"/>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5" name="Google Shape;65;p5:notes"/>
          <p:cNvSpPr txBox="1">
            <a:spLocks noGrp="1"/>
          </p:cNvSpPr>
          <p:nvPr>
            <p:ph type="body" idx="1"/>
          </p:nvPr>
        </p:nvSpPr>
        <p:spPr>
          <a:xfrm>
            <a:off x="933450" y="4416425"/>
            <a:ext cx="5143500" cy="4181475"/>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
        <p:nvSpPr>
          <p:cNvPr id="66" name="Google Shape;66;p5:notes"/>
          <p:cNvSpPr txBox="1">
            <a:spLocks noGrp="1"/>
          </p:cNvSpPr>
          <p:nvPr>
            <p:ph type="sldNum" idx="12"/>
          </p:nvPr>
        </p:nvSpPr>
        <p:spPr>
          <a:xfrm>
            <a:off x="3973513" y="8831263"/>
            <a:ext cx="3036887" cy="465137"/>
          </a:xfrm>
          <a:prstGeom prst="rect">
            <a:avLst/>
          </a:prstGeom>
          <a:noFill/>
          <a:ln>
            <a:noFill/>
          </a:ln>
        </p:spPr>
        <p:txBody>
          <a:bodyPr spcFirstLastPara="1" wrap="square" lIns="93150" tIns="46575" rIns="93150" bIns="46575"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dirty="0">
              <a:ln>
                <a:noFill/>
              </a:ln>
              <a:solidFill>
                <a:srgbClr val="000000"/>
              </a:solidFill>
              <a:effectLst/>
              <a:uLnTx/>
              <a:uFillTx/>
              <a:latin typeface="Arial"/>
              <a:cs typeface="Arial"/>
              <a:sym typeface="Arial"/>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p6:notes"/>
          <p:cNvSpPr>
            <a:spLocks noGrp="1" noRot="1" noChangeAspect="1"/>
          </p:cNvSpPr>
          <p:nvPr>
            <p:ph type="sldImg" idx="2"/>
          </p:nvPr>
        </p:nvSpPr>
        <p:spPr>
          <a:xfrm>
            <a:off x="1179513" y="698500"/>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72" name="Google Shape;72;p6:notes"/>
          <p:cNvSpPr txBox="1">
            <a:spLocks noGrp="1"/>
          </p:cNvSpPr>
          <p:nvPr>
            <p:ph type="body" idx="1"/>
          </p:nvPr>
        </p:nvSpPr>
        <p:spPr>
          <a:xfrm>
            <a:off x="933450" y="4416425"/>
            <a:ext cx="5143500" cy="4181475"/>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dirty="0"/>
          </a:p>
        </p:txBody>
      </p:sp>
      <p:sp>
        <p:nvSpPr>
          <p:cNvPr id="73" name="Google Shape;73;p6:notes"/>
          <p:cNvSpPr txBox="1">
            <a:spLocks noGrp="1"/>
          </p:cNvSpPr>
          <p:nvPr>
            <p:ph type="sldNum" idx="12"/>
          </p:nvPr>
        </p:nvSpPr>
        <p:spPr>
          <a:xfrm>
            <a:off x="3973513" y="8831263"/>
            <a:ext cx="3036887" cy="465137"/>
          </a:xfrm>
          <a:prstGeom prst="rect">
            <a:avLst/>
          </a:prstGeom>
          <a:noFill/>
          <a:ln>
            <a:noFill/>
          </a:ln>
        </p:spPr>
        <p:txBody>
          <a:bodyPr spcFirstLastPara="1" wrap="square" lIns="93150" tIns="46575" rIns="93150" bIns="46575"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dirty="0">
              <a:ln>
                <a:noFill/>
              </a:ln>
              <a:solidFill>
                <a:srgbClr val="000000"/>
              </a:solidFill>
              <a:effectLst/>
              <a:uLnTx/>
              <a:uFillTx/>
              <a:latin typeface="Arial"/>
              <a:cs typeface="Arial"/>
              <a:sym typeface="Arial"/>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
        <p:cNvGrpSpPr/>
        <p:nvPr/>
      </p:nvGrpSpPr>
      <p:grpSpPr>
        <a:xfrm>
          <a:off x="0" y="0"/>
          <a:ext cx="0" cy="0"/>
          <a:chOff x="0" y="0"/>
          <a:chExt cx="0" cy="0"/>
        </a:xfrm>
      </p:grpSpPr>
      <p:sp>
        <p:nvSpPr>
          <p:cNvPr id="36" name="Google Shape;36;p1:notes"/>
          <p:cNvSpPr>
            <a:spLocks noGrp="1" noRot="1" noChangeAspect="1"/>
          </p:cNvSpPr>
          <p:nvPr>
            <p:ph type="sldImg" idx="2"/>
          </p:nvPr>
        </p:nvSpPr>
        <p:spPr>
          <a:xfrm>
            <a:off x="1179513" y="698500"/>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37" name="Google Shape;37;p1:notes"/>
          <p:cNvSpPr txBox="1">
            <a:spLocks noGrp="1"/>
          </p:cNvSpPr>
          <p:nvPr>
            <p:ph type="body" idx="1"/>
          </p:nvPr>
        </p:nvSpPr>
        <p:spPr>
          <a:xfrm>
            <a:off x="933450" y="4416425"/>
            <a:ext cx="5143500" cy="4181475"/>
          </a:xfrm>
          <a:prstGeom prst="rect">
            <a:avLst/>
          </a:prstGeom>
          <a:noFill/>
          <a:ln>
            <a:noFill/>
          </a:ln>
        </p:spPr>
        <p:txBody>
          <a:bodyPr spcFirstLastPara="1" wrap="square" lIns="93150" tIns="46575" rIns="93150" bIns="46575" anchor="t" anchorCtr="0">
            <a:noAutofit/>
          </a:bodyPr>
          <a:lstStyle/>
          <a:p>
            <a:pPr marL="0" lvl="0" indent="0" algn="l" rtl="0">
              <a:lnSpc>
                <a:spcPct val="100000"/>
              </a:lnSpc>
              <a:spcBef>
                <a:spcPts val="0"/>
              </a:spcBef>
              <a:spcAft>
                <a:spcPts val="0"/>
              </a:spcAft>
              <a:buSzPts val="1400"/>
              <a:buNone/>
            </a:pPr>
            <a:endParaRPr dirty="0"/>
          </a:p>
        </p:txBody>
      </p:sp>
      <p:sp>
        <p:nvSpPr>
          <p:cNvPr id="38" name="Google Shape;38;p1:notes"/>
          <p:cNvSpPr txBox="1">
            <a:spLocks noGrp="1"/>
          </p:cNvSpPr>
          <p:nvPr>
            <p:ph type="sldNum" idx="12"/>
          </p:nvPr>
        </p:nvSpPr>
        <p:spPr>
          <a:xfrm>
            <a:off x="3973513" y="8831263"/>
            <a:ext cx="3036887" cy="465137"/>
          </a:xfrm>
          <a:prstGeom prst="rect">
            <a:avLst/>
          </a:prstGeom>
          <a:noFill/>
          <a:ln>
            <a:noFill/>
          </a:ln>
        </p:spPr>
        <p:txBody>
          <a:bodyPr spcFirstLastPara="1" wrap="square" lIns="93150" tIns="46575" rIns="93150" bIns="46575"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sz="1400" b="0" i="0" u="none" strike="noStrike" kern="0" cap="none" spc="0" normalizeH="0" baseline="0" noProof="0" dirty="0">
              <a:ln>
                <a:noFill/>
              </a:ln>
              <a:solidFill>
                <a:srgbClr val="000000"/>
              </a:solidFill>
              <a:effectLst/>
              <a:uLnTx/>
              <a:uFillTx/>
              <a:latin typeface="Arial"/>
              <a:cs typeface="Arial"/>
              <a:sym typeface="Arial"/>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
        <p:cNvGrpSpPr/>
        <p:nvPr/>
      </p:nvGrpSpPr>
      <p:grpSpPr>
        <a:xfrm>
          <a:off x="0" y="0"/>
          <a:ext cx="0" cy="0"/>
          <a:chOff x="0" y="0"/>
          <a:chExt cx="0" cy="0"/>
        </a:xfrm>
      </p:grpSpPr>
      <p:sp>
        <p:nvSpPr>
          <p:cNvPr id="43" name="Google Shape;43;p2:notes"/>
          <p:cNvSpPr>
            <a:spLocks noGrp="1" noRot="1" noChangeAspect="1"/>
          </p:cNvSpPr>
          <p:nvPr>
            <p:ph type="sldImg" idx="2"/>
          </p:nvPr>
        </p:nvSpPr>
        <p:spPr>
          <a:xfrm>
            <a:off x="1179513" y="698500"/>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44" name="Google Shape;44;p2:notes"/>
          <p:cNvSpPr txBox="1">
            <a:spLocks noGrp="1"/>
          </p:cNvSpPr>
          <p:nvPr>
            <p:ph type="body" idx="1"/>
          </p:nvPr>
        </p:nvSpPr>
        <p:spPr>
          <a:xfrm>
            <a:off x="933450" y="4416425"/>
            <a:ext cx="5143500" cy="4181475"/>
          </a:xfrm>
          <a:prstGeom prst="rect">
            <a:avLst/>
          </a:prstGeom>
          <a:noFill/>
          <a:ln>
            <a:noFill/>
          </a:ln>
        </p:spPr>
        <p:txBody>
          <a:bodyPr spcFirstLastPara="1" wrap="square" lIns="93150" tIns="46575" rIns="93150" bIns="46575" anchor="t" anchorCtr="0">
            <a:noAutofit/>
          </a:bodyPr>
          <a:lstStyle/>
          <a:p>
            <a:pPr marL="0" lvl="0" indent="0" algn="l" rtl="0">
              <a:lnSpc>
                <a:spcPct val="100000"/>
              </a:lnSpc>
              <a:spcBef>
                <a:spcPts val="0"/>
              </a:spcBef>
              <a:spcAft>
                <a:spcPts val="0"/>
              </a:spcAft>
              <a:buSzPts val="1400"/>
              <a:buNone/>
            </a:pPr>
            <a:endParaRPr dirty="0"/>
          </a:p>
        </p:txBody>
      </p:sp>
      <p:sp>
        <p:nvSpPr>
          <p:cNvPr id="45" name="Google Shape;45;p2:notes"/>
          <p:cNvSpPr txBox="1">
            <a:spLocks noGrp="1"/>
          </p:cNvSpPr>
          <p:nvPr>
            <p:ph type="sldNum" idx="12"/>
          </p:nvPr>
        </p:nvSpPr>
        <p:spPr>
          <a:xfrm>
            <a:off x="3973513" y="8831263"/>
            <a:ext cx="3036887" cy="465137"/>
          </a:xfrm>
          <a:prstGeom prst="rect">
            <a:avLst/>
          </a:prstGeom>
          <a:noFill/>
          <a:ln>
            <a:noFill/>
          </a:ln>
        </p:spPr>
        <p:txBody>
          <a:bodyPr spcFirstLastPara="1" wrap="square" lIns="93150" tIns="46575" rIns="93150" bIns="46575"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sz="1400" b="0" i="0" u="none" strike="noStrike" kern="0" cap="none" spc="0" normalizeH="0" baseline="0" noProof="0" dirty="0">
              <a:ln>
                <a:noFill/>
              </a:ln>
              <a:solidFill>
                <a:srgbClr val="000000"/>
              </a:solidFill>
              <a:effectLst/>
              <a:uLnTx/>
              <a:uFillTx/>
              <a:latin typeface="Arial"/>
              <a:cs typeface="Arial"/>
              <a:sym typeface="Arial"/>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
        <p:cNvGrpSpPr/>
        <p:nvPr/>
      </p:nvGrpSpPr>
      <p:grpSpPr>
        <a:xfrm>
          <a:off x="0" y="0"/>
          <a:ext cx="0" cy="0"/>
          <a:chOff x="0" y="0"/>
          <a:chExt cx="0" cy="0"/>
        </a:xfrm>
      </p:grpSpPr>
      <p:sp>
        <p:nvSpPr>
          <p:cNvPr id="50" name="Google Shape;50;p3:notes"/>
          <p:cNvSpPr>
            <a:spLocks noGrp="1" noRot="1" noChangeAspect="1"/>
          </p:cNvSpPr>
          <p:nvPr>
            <p:ph type="sldImg" idx="2"/>
          </p:nvPr>
        </p:nvSpPr>
        <p:spPr>
          <a:xfrm>
            <a:off x="1179513" y="698500"/>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51" name="Google Shape;51;p3:notes"/>
          <p:cNvSpPr txBox="1">
            <a:spLocks noGrp="1"/>
          </p:cNvSpPr>
          <p:nvPr>
            <p:ph type="body" idx="1"/>
          </p:nvPr>
        </p:nvSpPr>
        <p:spPr>
          <a:xfrm>
            <a:off x="933450" y="4416425"/>
            <a:ext cx="5143500" cy="4181400"/>
          </a:xfrm>
          <a:prstGeom prst="rect">
            <a:avLst/>
          </a:prstGeom>
          <a:noFill/>
          <a:ln>
            <a:noFill/>
          </a:ln>
        </p:spPr>
        <p:txBody>
          <a:bodyPr spcFirstLastPara="1" wrap="square" lIns="93150" tIns="46575" rIns="93150" bIns="46575" anchor="t" anchorCtr="0">
            <a:noAutofit/>
          </a:bodyPr>
          <a:lstStyle/>
          <a:p>
            <a:pPr marL="0" lvl="0" indent="0" algn="l" rtl="0">
              <a:lnSpc>
                <a:spcPct val="100000"/>
              </a:lnSpc>
              <a:spcBef>
                <a:spcPts val="360"/>
              </a:spcBef>
              <a:spcAft>
                <a:spcPts val="0"/>
              </a:spcAft>
              <a:buSzPts val="1400"/>
              <a:buNone/>
            </a:pPr>
            <a:endParaRPr dirty="0"/>
          </a:p>
        </p:txBody>
      </p:sp>
      <p:sp>
        <p:nvSpPr>
          <p:cNvPr id="52" name="Google Shape;52;p3:notes"/>
          <p:cNvSpPr txBox="1">
            <a:spLocks noGrp="1"/>
          </p:cNvSpPr>
          <p:nvPr>
            <p:ph type="sldNum" idx="12"/>
          </p:nvPr>
        </p:nvSpPr>
        <p:spPr>
          <a:xfrm>
            <a:off x="3973513" y="8831263"/>
            <a:ext cx="3036900" cy="465000"/>
          </a:xfrm>
          <a:prstGeom prst="rect">
            <a:avLst/>
          </a:prstGeom>
          <a:noFill/>
          <a:ln>
            <a:noFill/>
          </a:ln>
        </p:spPr>
        <p:txBody>
          <a:bodyPr spcFirstLastPara="1" wrap="square" lIns="93150" tIns="46575" rIns="93150" bIns="46575"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fld id="{00000000-1234-1234-1234-123412341234}" type="slidenum">
              <a:rPr kumimoji="0" lang="en-US"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t>63</a:t>
            </a:fld>
            <a:endParaRPr kumimoji="0" sz="1400" b="0" i="0" u="none" strike="noStrike" kern="0" cap="none" spc="0" normalizeH="0" baseline="0" noProof="0" dirty="0">
              <a:ln>
                <a:noFill/>
              </a:ln>
              <a:solidFill>
                <a:srgbClr val="000000"/>
              </a:solidFill>
              <a:effectLst/>
              <a:uLnTx/>
              <a:uFillTx/>
              <a:latin typeface="Arial"/>
              <a:cs typeface="Arial"/>
              <a:sym typeface="Arial"/>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
        <p:cNvGrpSpPr/>
        <p:nvPr/>
      </p:nvGrpSpPr>
      <p:grpSpPr>
        <a:xfrm>
          <a:off x="0" y="0"/>
          <a:ext cx="0" cy="0"/>
          <a:chOff x="0" y="0"/>
          <a:chExt cx="0" cy="0"/>
        </a:xfrm>
      </p:grpSpPr>
      <p:sp>
        <p:nvSpPr>
          <p:cNvPr id="36" name="Google Shape;36;p1:notes"/>
          <p:cNvSpPr>
            <a:spLocks noGrp="1" noRot="1" noChangeAspect="1"/>
          </p:cNvSpPr>
          <p:nvPr>
            <p:ph type="sldImg" idx="2"/>
          </p:nvPr>
        </p:nvSpPr>
        <p:spPr>
          <a:xfrm>
            <a:off x="1179513" y="698500"/>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37" name="Google Shape;37;p1:notes"/>
          <p:cNvSpPr txBox="1">
            <a:spLocks noGrp="1"/>
          </p:cNvSpPr>
          <p:nvPr>
            <p:ph type="body" idx="1"/>
          </p:nvPr>
        </p:nvSpPr>
        <p:spPr>
          <a:xfrm>
            <a:off x="933450" y="4416425"/>
            <a:ext cx="5143500" cy="4181475"/>
          </a:xfrm>
          <a:prstGeom prst="rect">
            <a:avLst/>
          </a:prstGeom>
          <a:noFill/>
          <a:ln>
            <a:noFill/>
          </a:ln>
        </p:spPr>
        <p:txBody>
          <a:bodyPr spcFirstLastPara="1" wrap="square" lIns="93150" tIns="46575" rIns="93150" bIns="46575" anchor="t" anchorCtr="0">
            <a:noAutofit/>
          </a:bodyPr>
          <a:lstStyle/>
          <a:p>
            <a:pPr marL="0" lvl="0" indent="0" algn="l" rtl="0">
              <a:lnSpc>
                <a:spcPct val="100000"/>
              </a:lnSpc>
              <a:spcBef>
                <a:spcPts val="0"/>
              </a:spcBef>
              <a:spcAft>
                <a:spcPts val="0"/>
              </a:spcAft>
              <a:buSzPts val="1400"/>
              <a:buNone/>
            </a:pPr>
            <a:endParaRPr dirty="0"/>
          </a:p>
        </p:txBody>
      </p:sp>
      <p:sp>
        <p:nvSpPr>
          <p:cNvPr id="38" name="Google Shape;38;p1:notes"/>
          <p:cNvSpPr txBox="1">
            <a:spLocks noGrp="1"/>
          </p:cNvSpPr>
          <p:nvPr>
            <p:ph type="sldNum" idx="12"/>
          </p:nvPr>
        </p:nvSpPr>
        <p:spPr>
          <a:xfrm>
            <a:off x="3973513" y="8831263"/>
            <a:ext cx="3036887" cy="465137"/>
          </a:xfrm>
          <a:prstGeom prst="rect">
            <a:avLst/>
          </a:prstGeom>
          <a:noFill/>
          <a:ln>
            <a:noFill/>
          </a:ln>
        </p:spPr>
        <p:txBody>
          <a:bodyPr spcFirstLastPara="1" wrap="square" lIns="93150" tIns="46575" rIns="93150" bIns="46575"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sz="1400" b="0" i="0" u="none" strike="noStrike" kern="0" cap="none" spc="0" normalizeH="0" baseline="0" noProof="0" dirty="0">
              <a:ln>
                <a:noFill/>
              </a:ln>
              <a:solidFill>
                <a:srgbClr val="000000"/>
              </a:solidFill>
              <a:effectLst/>
              <a:uLnTx/>
              <a:uFillTx/>
              <a:latin typeface="Arial"/>
              <a:cs typeface="Arial"/>
              <a:sym typeface="Arial"/>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
        <p:cNvGrpSpPr/>
        <p:nvPr/>
      </p:nvGrpSpPr>
      <p:grpSpPr>
        <a:xfrm>
          <a:off x="0" y="0"/>
          <a:ext cx="0" cy="0"/>
          <a:chOff x="0" y="0"/>
          <a:chExt cx="0" cy="0"/>
        </a:xfrm>
      </p:grpSpPr>
      <p:sp>
        <p:nvSpPr>
          <p:cNvPr id="43" name="Google Shape;43;p2:notes"/>
          <p:cNvSpPr>
            <a:spLocks noGrp="1" noRot="1" noChangeAspect="1"/>
          </p:cNvSpPr>
          <p:nvPr>
            <p:ph type="sldImg" idx="2"/>
          </p:nvPr>
        </p:nvSpPr>
        <p:spPr>
          <a:xfrm>
            <a:off x="1179513" y="698500"/>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44" name="Google Shape;44;p2:notes"/>
          <p:cNvSpPr txBox="1">
            <a:spLocks noGrp="1"/>
          </p:cNvSpPr>
          <p:nvPr>
            <p:ph type="body" idx="1"/>
          </p:nvPr>
        </p:nvSpPr>
        <p:spPr>
          <a:xfrm>
            <a:off x="933450" y="4416425"/>
            <a:ext cx="5143500" cy="4181475"/>
          </a:xfrm>
          <a:prstGeom prst="rect">
            <a:avLst/>
          </a:prstGeom>
          <a:noFill/>
          <a:ln>
            <a:noFill/>
          </a:ln>
        </p:spPr>
        <p:txBody>
          <a:bodyPr spcFirstLastPara="1" wrap="square" lIns="93150" tIns="46575" rIns="93150" bIns="46575" anchor="t" anchorCtr="0">
            <a:noAutofit/>
          </a:bodyPr>
          <a:lstStyle/>
          <a:p>
            <a:pPr marL="0" lvl="0" indent="0" algn="l" rtl="0">
              <a:lnSpc>
                <a:spcPct val="100000"/>
              </a:lnSpc>
              <a:spcBef>
                <a:spcPts val="0"/>
              </a:spcBef>
              <a:spcAft>
                <a:spcPts val="0"/>
              </a:spcAft>
              <a:buSzPts val="1400"/>
              <a:buNone/>
            </a:pPr>
            <a:endParaRPr dirty="0"/>
          </a:p>
        </p:txBody>
      </p:sp>
      <p:sp>
        <p:nvSpPr>
          <p:cNvPr id="45" name="Google Shape;45;p2:notes"/>
          <p:cNvSpPr txBox="1">
            <a:spLocks noGrp="1"/>
          </p:cNvSpPr>
          <p:nvPr>
            <p:ph type="sldNum" idx="12"/>
          </p:nvPr>
        </p:nvSpPr>
        <p:spPr>
          <a:xfrm>
            <a:off x="3973513" y="8831263"/>
            <a:ext cx="3036887" cy="465137"/>
          </a:xfrm>
          <a:prstGeom prst="rect">
            <a:avLst/>
          </a:prstGeom>
          <a:noFill/>
          <a:ln>
            <a:noFill/>
          </a:ln>
        </p:spPr>
        <p:txBody>
          <a:bodyPr spcFirstLastPara="1" wrap="square" lIns="93150" tIns="46575" rIns="93150" bIns="46575"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sz="1400" b="0" i="0" u="none" strike="noStrike" kern="0" cap="none" spc="0" normalizeH="0" baseline="0" noProof="0" dirty="0">
              <a:ln>
                <a:noFill/>
              </a:ln>
              <a:solidFill>
                <a:srgbClr val="000000"/>
              </a:solidFill>
              <a:effectLst/>
              <a:uLnTx/>
              <a:uFillTx/>
              <a:latin typeface="Arial"/>
              <a:cs typeface="Arial"/>
              <a:sym typeface="Arial"/>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
        <p:cNvGrpSpPr/>
        <p:nvPr/>
      </p:nvGrpSpPr>
      <p:grpSpPr>
        <a:xfrm>
          <a:off x="0" y="0"/>
          <a:ext cx="0" cy="0"/>
          <a:chOff x="0" y="0"/>
          <a:chExt cx="0" cy="0"/>
        </a:xfrm>
      </p:grpSpPr>
      <p:sp>
        <p:nvSpPr>
          <p:cNvPr id="50" name="Google Shape;50;p3:notes"/>
          <p:cNvSpPr>
            <a:spLocks noGrp="1" noRot="1" noChangeAspect="1"/>
          </p:cNvSpPr>
          <p:nvPr>
            <p:ph type="sldImg" idx="2"/>
          </p:nvPr>
        </p:nvSpPr>
        <p:spPr>
          <a:xfrm>
            <a:off x="1179513" y="698500"/>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51" name="Google Shape;51;p3:notes"/>
          <p:cNvSpPr txBox="1">
            <a:spLocks noGrp="1"/>
          </p:cNvSpPr>
          <p:nvPr>
            <p:ph type="body" idx="1"/>
          </p:nvPr>
        </p:nvSpPr>
        <p:spPr>
          <a:xfrm>
            <a:off x="933450" y="4416425"/>
            <a:ext cx="5143500" cy="4181400"/>
          </a:xfrm>
          <a:prstGeom prst="rect">
            <a:avLst/>
          </a:prstGeom>
          <a:noFill/>
          <a:ln>
            <a:noFill/>
          </a:ln>
        </p:spPr>
        <p:txBody>
          <a:bodyPr spcFirstLastPara="1" wrap="square" lIns="93150" tIns="46575" rIns="93150" bIns="46575" anchor="t" anchorCtr="0">
            <a:noAutofit/>
          </a:bodyPr>
          <a:lstStyle/>
          <a:p>
            <a:pPr marL="0" lvl="0" indent="0" algn="l" rtl="0">
              <a:lnSpc>
                <a:spcPct val="100000"/>
              </a:lnSpc>
              <a:spcBef>
                <a:spcPts val="360"/>
              </a:spcBef>
              <a:spcAft>
                <a:spcPts val="0"/>
              </a:spcAft>
              <a:buSzPts val="1400"/>
              <a:buNone/>
            </a:pPr>
            <a:endParaRPr dirty="0"/>
          </a:p>
        </p:txBody>
      </p:sp>
      <p:sp>
        <p:nvSpPr>
          <p:cNvPr id="52" name="Google Shape;52;p3:notes"/>
          <p:cNvSpPr txBox="1">
            <a:spLocks noGrp="1"/>
          </p:cNvSpPr>
          <p:nvPr>
            <p:ph type="sldNum" idx="12"/>
          </p:nvPr>
        </p:nvSpPr>
        <p:spPr>
          <a:xfrm>
            <a:off x="3973513" y="8831263"/>
            <a:ext cx="3036900" cy="465000"/>
          </a:xfrm>
          <a:prstGeom prst="rect">
            <a:avLst/>
          </a:prstGeom>
          <a:noFill/>
          <a:ln>
            <a:noFill/>
          </a:ln>
        </p:spPr>
        <p:txBody>
          <a:bodyPr spcFirstLastPara="1" wrap="square" lIns="93150" tIns="46575" rIns="93150" bIns="46575"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fld id="{00000000-1234-1234-1234-123412341234}" type="slidenum">
              <a:rPr kumimoji="0" lang="en-US"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t>66</a:t>
            </a:fld>
            <a:endParaRPr kumimoji="0" sz="1400" b="0" i="0" u="none" strike="noStrike" kern="0" cap="none" spc="0" normalizeH="0" baseline="0" noProof="0" dirty="0">
              <a:ln>
                <a:noFill/>
              </a:ln>
              <a:solidFill>
                <a:srgbClr val="000000"/>
              </a:solidFill>
              <a:effectLst/>
              <a:uLnTx/>
              <a:uFillTx/>
              <a:latin typeface="Arial"/>
              <a:cs typeface="Arial"/>
              <a:sym typeface="Arial"/>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0013" y="763588"/>
            <a:ext cx="5030787" cy="37719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7703447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5448673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30275"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dirty="0">
              <a:ln>
                <a:noFill/>
              </a:ln>
              <a:solidFill>
                <a:srgbClr val="000000"/>
              </a:solidFill>
              <a:effectLst/>
              <a:uLnTx/>
              <a:uFillTx/>
              <a:latin typeface="Times"/>
              <a:ea typeface="+mn-ea"/>
              <a:cs typeface="+mn-cs"/>
            </a:endParaRPr>
          </a:p>
        </p:txBody>
      </p:sp>
    </p:spTree>
    <p:extLst>
      <p:ext uri="{BB962C8B-B14F-4D97-AF65-F5344CB8AC3E}">
        <p14:creationId xmlns:p14="http://schemas.microsoft.com/office/powerpoint/2010/main" val="36193874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30275"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dirty="0">
              <a:ln>
                <a:noFill/>
              </a:ln>
              <a:solidFill>
                <a:srgbClr val="000000"/>
              </a:solidFill>
              <a:effectLst/>
              <a:uLnTx/>
              <a:uFillTx/>
              <a:latin typeface="Times"/>
              <a:ea typeface="+mn-ea"/>
              <a:cs typeface="+mn-cs"/>
            </a:endParaRPr>
          </a:p>
        </p:txBody>
      </p:sp>
    </p:spTree>
    <p:extLst>
      <p:ext uri="{BB962C8B-B14F-4D97-AF65-F5344CB8AC3E}">
        <p14:creationId xmlns:p14="http://schemas.microsoft.com/office/powerpoint/2010/main" val="34777430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30275"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dirty="0">
              <a:ln>
                <a:noFill/>
              </a:ln>
              <a:solidFill>
                <a:srgbClr val="000000"/>
              </a:solidFill>
              <a:effectLst/>
              <a:uLnTx/>
              <a:uFillTx/>
              <a:latin typeface="Times"/>
              <a:ea typeface="+mn-ea"/>
              <a:cs typeface="+mn-cs"/>
            </a:endParaRPr>
          </a:p>
        </p:txBody>
      </p:sp>
    </p:spTree>
    <p:extLst>
      <p:ext uri="{BB962C8B-B14F-4D97-AF65-F5344CB8AC3E}">
        <p14:creationId xmlns:p14="http://schemas.microsoft.com/office/powerpoint/2010/main" val="5767469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30275"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dirty="0">
              <a:ln>
                <a:noFill/>
              </a:ln>
              <a:solidFill>
                <a:srgbClr val="000000"/>
              </a:solidFill>
              <a:effectLst/>
              <a:uLnTx/>
              <a:uFillTx/>
              <a:latin typeface="Times"/>
              <a:ea typeface="+mn-ea"/>
              <a:cs typeface="+mn-cs"/>
            </a:endParaRPr>
          </a:p>
        </p:txBody>
      </p:sp>
    </p:spTree>
    <p:extLst>
      <p:ext uri="{BB962C8B-B14F-4D97-AF65-F5344CB8AC3E}">
        <p14:creationId xmlns:p14="http://schemas.microsoft.com/office/powerpoint/2010/main" val="40413313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30275"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dirty="0">
              <a:ln>
                <a:noFill/>
              </a:ln>
              <a:solidFill>
                <a:srgbClr val="000000"/>
              </a:solidFill>
              <a:effectLst/>
              <a:uLnTx/>
              <a:uFillTx/>
              <a:latin typeface="Times"/>
              <a:ea typeface="+mn-ea"/>
              <a:cs typeface="+mn-cs"/>
            </a:endParaRPr>
          </a:p>
        </p:txBody>
      </p:sp>
    </p:spTree>
    <p:extLst>
      <p:ext uri="{BB962C8B-B14F-4D97-AF65-F5344CB8AC3E}">
        <p14:creationId xmlns:p14="http://schemas.microsoft.com/office/powerpoint/2010/main" val="27169151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jp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Title and Content">
    <p:spTree>
      <p:nvGrpSpPr>
        <p:cNvPr id="1" name="Shape 16"/>
        <p:cNvGrpSpPr/>
        <p:nvPr/>
      </p:nvGrpSpPr>
      <p:grpSpPr>
        <a:xfrm>
          <a:off x="0" y="0"/>
          <a:ext cx="0" cy="0"/>
          <a:chOff x="0" y="0"/>
          <a:chExt cx="0" cy="0"/>
        </a:xfrm>
      </p:grpSpPr>
      <p:sp>
        <p:nvSpPr>
          <p:cNvPr id="17" name="Google Shape;17;p8"/>
          <p:cNvSpPr txBox="1">
            <a:spLocks noGrp="1"/>
          </p:cNvSpPr>
          <p:nvPr>
            <p:ph type="title"/>
          </p:nvPr>
        </p:nvSpPr>
        <p:spPr>
          <a:xfrm>
            <a:off x="1566429" y="633948"/>
            <a:ext cx="6324600" cy="1143000"/>
          </a:xfrm>
          <a:prstGeom prst="rect">
            <a:avLst/>
          </a:prstGeom>
          <a:noFill/>
          <a:ln>
            <a:noFill/>
          </a:ln>
        </p:spPr>
        <p:txBody>
          <a:bodyPr spcFirstLastPara="1" wrap="square" lIns="91425" tIns="45700" rIns="91425" bIns="45700" anchor="ctr" anchorCtr="0">
            <a:noAutofit/>
          </a:bodyPr>
          <a:lstStyle>
            <a:lvl1pPr lvl="0" algn="ctr">
              <a:lnSpc>
                <a:spcPct val="70000"/>
              </a:lnSpc>
              <a:spcBef>
                <a:spcPts val="0"/>
              </a:spcBef>
              <a:spcAft>
                <a:spcPts val="0"/>
              </a:spcAft>
              <a:buSzPts val="1400"/>
              <a:buNone/>
              <a:defRPr/>
            </a:lvl1pPr>
            <a:lvl2pPr lvl="1" algn="ctr">
              <a:lnSpc>
                <a:spcPct val="70000"/>
              </a:lnSpc>
              <a:spcBef>
                <a:spcPts val="0"/>
              </a:spcBef>
              <a:spcAft>
                <a:spcPts val="0"/>
              </a:spcAft>
              <a:buSzPts val="1400"/>
              <a:buNone/>
              <a:defRPr/>
            </a:lvl2pPr>
            <a:lvl3pPr lvl="2" algn="ctr">
              <a:lnSpc>
                <a:spcPct val="70000"/>
              </a:lnSpc>
              <a:spcBef>
                <a:spcPts val="0"/>
              </a:spcBef>
              <a:spcAft>
                <a:spcPts val="0"/>
              </a:spcAft>
              <a:buSzPts val="1400"/>
              <a:buNone/>
              <a:defRPr/>
            </a:lvl3pPr>
            <a:lvl4pPr lvl="3" algn="ctr">
              <a:lnSpc>
                <a:spcPct val="70000"/>
              </a:lnSpc>
              <a:spcBef>
                <a:spcPts val="0"/>
              </a:spcBef>
              <a:spcAft>
                <a:spcPts val="0"/>
              </a:spcAft>
              <a:buSzPts val="1400"/>
              <a:buNone/>
              <a:defRPr/>
            </a:lvl4pPr>
            <a:lvl5pPr lvl="4" algn="ctr">
              <a:lnSpc>
                <a:spcPct val="70000"/>
              </a:lnSpc>
              <a:spcBef>
                <a:spcPts val="0"/>
              </a:spcBef>
              <a:spcAft>
                <a:spcPts val="0"/>
              </a:spcAft>
              <a:buSzPts val="1400"/>
              <a:buNone/>
              <a:defRPr/>
            </a:lvl5pPr>
            <a:lvl6pPr lvl="5" algn="ctr">
              <a:lnSpc>
                <a:spcPct val="70000"/>
              </a:lnSpc>
              <a:spcBef>
                <a:spcPts val="0"/>
              </a:spcBef>
              <a:spcAft>
                <a:spcPts val="0"/>
              </a:spcAft>
              <a:buSzPts val="1400"/>
              <a:buNone/>
              <a:defRPr/>
            </a:lvl6pPr>
            <a:lvl7pPr lvl="6" algn="ctr">
              <a:lnSpc>
                <a:spcPct val="70000"/>
              </a:lnSpc>
              <a:spcBef>
                <a:spcPts val="0"/>
              </a:spcBef>
              <a:spcAft>
                <a:spcPts val="0"/>
              </a:spcAft>
              <a:buSzPts val="1400"/>
              <a:buNone/>
              <a:defRPr/>
            </a:lvl7pPr>
            <a:lvl8pPr lvl="7" algn="ctr">
              <a:lnSpc>
                <a:spcPct val="70000"/>
              </a:lnSpc>
              <a:spcBef>
                <a:spcPts val="0"/>
              </a:spcBef>
              <a:spcAft>
                <a:spcPts val="0"/>
              </a:spcAft>
              <a:buSzPts val="1400"/>
              <a:buNone/>
              <a:defRPr/>
            </a:lvl8pPr>
            <a:lvl9pPr lvl="8" algn="ctr">
              <a:lnSpc>
                <a:spcPct val="70000"/>
              </a:lnSpc>
              <a:spcBef>
                <a:spcPts val="0"/>
              </a:spcBef>
              <a:spcAft>
                <a:spcPts val="0"/>
              </a:spcAft>
              <a:buSzPts val="1400"/>
              <a:buNone/>
              <a:defRPr/>
            </a:lvl9pPr>
          </a:lstStyle>
          <a:p>
            <a:endParaRPr/>
          </a:p>
        </p:txBody>
      </p:sp>
      <p:sp>
        <p:nvSpPr>
          <p:cNvPr id="18" name="Google Shape;18;p8"/>
          <p:cNvSpPr txBox="1">
            <a:spLocks noGrp="1"/>
          </p:cNvSpPr>
          <p:nvPr>
            <p:ph type="body" idx="1"/>
          </p:nvPr>
        </p:nvSpPr>
        <p:spPr>
          <a:xfrm>
            <a:off x="876300" y="2186233"/>
            <a:ext cx="7391400" cy="4343400"/>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360"/>
              </a:spcBef>
              <a:spcAft>
                <a:spcPts val="0"/>
              </a:spcAft>
              <a:buClr>
                <a:schemeClr val="dk1"/>
              </a:buClr>
              <a:buSzPts val="1800"/>
              <a:buChar char="•"/>
              <a:defRPr/>
            </a:lvl1pPr>
            <a:lvl2pPr marL="914400" lvl="1" indent="-342900" algn="l">
              <a:lnSpc>
                <a:spcPct val="90000"/>
              </a:lnSpc>
              <a:spcBef>
                <a:spcPts val="360"/>
              </a:spcBef>
              <a:spcAft>
                <a:spcPts val="0"/>
              </a:spcAft>
              <a:buClr>
                <a:schemeClr val="dk1"/>
              </a:buClr>
              <a:buSzPts val="1800"/>
              <a:buChar char="–"/>
              <a:defRPr/>
            </a:lvl2pPr>
            <a:lvl3pPr marL="1371600" lvl="2" indent="-342900" algn="l">
              <a:lnSpc>
                <a:spcPct val="90000"/>
              </a:lnSpc>
              <a:spcBef>
                <a:spcPts val="360"/>
              </a:spcBef>
              <a:spcAft>
                <a:spcPts val="0"/>
              </a:spcAft>
              <a:buClr>
                <a:schemeClr val="dk1"/>
              </a:buClr>
              <a:buSzPts val="1800"/>
              <a:buChar char="•"/>
              <a:defRPr/>
            </a:lvl3pPr>
            <a:lvl4pPr marL="1828800" lvl="3" indent="-342900" algn="l">
              <a:lnSpc>
                <a:spcPct val="110000"/>
              </a:lnSpc>
              <a:spcBef>
                <a:spcPts val="360"/>
              </a:spcBef>
              <a:spcAft>
                <a:spcPts val="0"/>
              </a:spcAft>
              <a:buClr>
                <a:schemeClr val="dk1"/>
              </a:buClr>
              <a:buSzPts val="1800"/>
              <a:buChar char="–"/>
              <a:defRPr/>
            </a:lvl4pPr>
            <a:lvl5pPr marL="2286000" lvl="4" indent="-342900" algn="l">
              <a:lnSpc>
                <a:spcPct val="110000"/>
              </a:lnSpc>
              <a:spcBef>
                <a:spcPts val="360"/>
              </a:spcBef>
              <a:spcAft>
                <a:spcPts val="0"/>
              </a:spcAft>
              <a:buClr>
                <a:schemeClr val="dk1"/>
              </a:buClr>
              <a:buSzPts val="1800"/>
              <a:buChar char="»"/>
              <a:defRPr/>
            </a:lvl5pPr>
            <a:lvl6pPr marL="2743200" lvl="5" indent="-342900" algn="l">
              <a:lnSpc>
                <a:spcPct val="110000"/>
              </a:lnSpc>
              <a:spcBef>
                <a:spcPts val="360"/>
              </a:spcBef>
              <a:spcAft>
                <a:spcPts val="0"/>
              </a:spcAft>
              <a:buClr>
                <a:schemeClr val="dk1"/>
              </a:buClr>
              <a:buSzPts val="1800"/>
              <a:buChar char="»"/>
              <a:defRPr/>
            </a:lvl6pPr>
            <a:lvl7pPr marL="3200400" lvl="6" indent="-342900" algn="l">
              <a:lnSpc>
                <a:spcPct val="110000"/>
              </a:lnSpc>
              <a:spcBef>
                <a:spcPts val="360"/>
              </a:spcBef>
              <a:spcAft>
                <a:spcPts val="0"/>
              </a:spcAft>
              <a:buClr>
                <a:schemeClr val="dk1"/>
              </a:buClr>
              <a:buSzPts val="1800"/>
              <a:buChar char="»"/>
              <a:defRPr/>
            </a:lvl7pPr>
            <a:lvl8pPr marL="3657600" lvl="7" indent="-342900" algn="l">
              <a:lnSpc>
                <a:spcPct val="110000"/>
              </a:lnSpc>
              <a:spcBef>
                <a:spcPts val="360"/>
              </a:spcBef>
              <a:spcAft>
                <a:spcPts val="0"/>
              </a:spcAft>
              <a:buClr>
                <a:schemeClr val="dk1"/>
              </a:buClr>
              <a:buSzPts val="1800"/>
              <a:buChar char="»"/>
              <a:defRPr/>
            </a:lvl8pPr>
            <a:lvl9pPr marL="4114800" lvl="8" indent="-342900" algn="l">
              <a:lnSpc>
                <a:spcPct val="110000"/>
              </a:lnSpc>
              <a:spcBef>
                <a:spcPts val="360"/>
              </a:spcBef>
              <a:spcAft>
                <a:spcPts val="0"/>
              </a:spcAft>
              <a:buClr>
                <a:schemeClr val="dk1"/>
              </a:buClr>
              <a:buSzPts val="1800"/>
              <a:buChar char="»"/>
              <a:defRPr/>
            </a:lvl9pPr>
          </a:lstStyle>
          <a:p>
            <a:endParaRPr/>
          </a:p>
        </p:txBody>
      </p:sp>
    </p:spTree>
    <p:extLst>
      <p:ext uri="{BB962C8B-B14F-4D97-AF65-F5344CB8AC3E}">
        <p14:creationId xmlns:p14="http://schemas.microsoft.com/office/powerpoint/2010/main" val="1633539732"/>
      </p:ext>
    </p:extLst>
  </p:cSld>
  <p:clrMapOvr>
    <a:masterClrMapping/>
  </p:clrMapOvr>
  <p:transition>
    <p:strips dir="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D7F3D00-E92B-41EE-86FF-FBC55861C721}" type="datetimeFigureOut">
              <a:rPr lang="en-US" smtClean="0"/>
              <a:t>12/9/2024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F25A28C-C1F2-454A-9DDC-2509E4ADE545}" type="slidenum">
              <a:rPr lang="en-US" smtClean="0"/>
              <a:t>‹#›</a:t>
            </a:fld>
            <a:endParaRPr lang="en-US" dirty="0"/>
          </a:p>
        </p:txBody>
      </p:sp>
    </p:spTree>
    <p:extLst>
      <p:ext uri="{BB962C8B-B14F-4D97-AF65-F5344CB8AC3E}">
        <p14:creationId xmlns:p14="http://schemas.microsoft.com/office/powerpoint/2010/main" val="22651444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D7F3D00-E92B-41EE-86FF-FBC55861C721}" type="datetimeFigureOut">
              <a:rPr lang="en-US" smtClean="0"/>
              <a:t>12/9/2024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F25A28C-C1F2-454A-9DDC-2509E4ADE545}" type="slidenum">
              <a:rPr lang="en-US" smtClean="0"/>
              <a:t>‹#›</a:t>
            </a:fld>
            <a:endParaRPr lang="en-US" dirty="0"/>
          </a:p>
        </p:txBody>
      </p:sp>
    </p:spTree>
    <p:extLst>
      <p:ext uri="{BB962C8B-B14F-4D97-AF65-F5344CB8AC3E}">
        <p14:creationId xmlns:p14="http://schemas.microsoft.com/office/powerpoint/2010/main" val="14570687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D7F3D00-E92B-41EE-86FF-FBC55861C721}" type="datetimeFigureOut">
              <a:rPr lang="en-US" smtClean="0"/>
              <a:t>12/9/2024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F25A28C-C1F2-454A-9DDC-2509E4ADE545}" type="slidenum">
              <a:rPr lang="en-US" smtClean="0"/>
              <a:t>‹#›</a:t>
            </a:fld>
            <a:endParaRPr lang="en-US" dirty="0"/>
          </a:p>
        </p:txBody>
      </p:sp>
    </p:spTree>
    <p:extLst>
      <p:ext uri="{BB962C8B-B14F-4D97-AF65-F5344CB8AC3E}">
        <p14:creationId xmlns:p14="http://schemas.microsoft.com/office/powerpoint/2010/main" val="35583427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D7F3D00-E92B-41EE-86FF-FBC55861C721}" type="datetimeFigureOut">
              <a:rPr lang="en-US" smtClean="0"/>
              <a:t>12/9/2024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F25A28C-C1F2-454A-9DDC-2509E4ADE545}" type="slidenum">
              <a:rPr lang="en-US" smtClean="0"/>
              <a:t>‹#›</a:t>
            </a:fld>
            <a:endParaRPr lang="en-US" dirty="0"/>
          </a:p>
        </p:txBody>
      </p:sp>
    </p:spTree>
    <p:extLst>
      <p:ext uri="{BB962C8B-B14F-4D97-AF65-F5344CB8AC3E}">
        <p14:creationId xmlns:p14="http://schemas.microsoft.com/office/powerpoint/2010/main" val="29485342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7F3D00-E92B-41EE-86FF-FBC55861C721}" type="datetimeFigureOut">
              <a:rPr lang="en-US" smtClean="0"/>
              <a:t>12/9/2024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F25A28C-C1F2-454A-9DDC-2509E4ADE545}" type="slidenum">
              <a:rPr lang="en-US" smtClean="0"/>
              <a:t>‹#›</a:t>
            </a:fld>
            <a:endParaRPr lang="en-US" dirty="0"/>
          </a:p>
        </p:txBody>
      </p:sp>
    </p:spTree>
    <p:extLst>
      <p:ext uri="{BB962C8B-B14F-4D97-AF65-F5344CB8AC3E}">
        <p14:creationId xmlns:p14="http://schemas.microsoft.com/office/powerpoint/2010/main" val="28789938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D7F3D00-E92B-41EE-86FF-FBC55861C721}" type="datetimeFigureOut">
              <a:rPr lang="en-US" smtClean="0"/>
              <a:t>12/9/2024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F25A28C-C1F2-454A-9DDC-2509E4ADE545}" type="slidenum">
              <a:rPr lang="en-US" smtClean="0"/>
              <a:t>‹#›</a:t>
            </a:fld>
            <a:endParaRPr lang="en-US" dirty="0"/>
          </a:p>
        </p:txBody>
      </p:sp>
    </p:spTree>
    <p:extLst>
      <p:ext uri="{BB962C8B-B14F-4D97-AF65-F5344CB8AC3E}">
        <p14:creationId xmlns:p14="http://schemas.microsoft.com/office/powerpoint/2010/main" val="5832223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D7F3D00-E92B-41EE-86FF-FBC55861C721}" type="datetimeFigureOut">
              <a:rPr lang="en-US" smtClean="0"/>
              <a:t>12/9/2024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F25A28C-C1F2-454A-9DDC-2509E4ADE545}" type="slidenum">
              <a:rPr lang="en-US" smtClean="0"/>
              <a:t>‹#›</a:t>
            </a:fld>
            <a:endParaRPr lang="en-US" dirty="0"/>
          </a:p>
        </p:txBody>
      </p:sp>
    </p:spTree>
    <p:extLst>
      <p:ext uri="{BB962C8B-B14F-4D97-AF65-F5344CB8AC3E}">
        <p14:creationId xmlns:p14="http://schemas.microsoft.com/office/powerpoint/2010/main" val="384753349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D7F3D00-E92B-41EE-86FF-FBC55861C721}" type="datetimeFigureOut">
              <a:rPr lang="en-US" smtClean="0"/>
              <a:t>12/9/2024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F25A28C-C1F2-454A-9DDC-2509E4ADE545}" type="slidenum">
              <a:rPr lang="en-US" smtClean="0"/>
              <a:t>‹#›</a:t>
            </a:fld>
            <a:endParaRPr lang="en-US" dirty="0"/>
          </a:p>
        </p:txBody>
      </p:sp>
    </p:spTree>
    <p:extLst>
      <p:ext uri="{BB962C8B-B14F-4D97-AF65-F5344CB8AC3E}">
        <p14:creationId xmlns:p14="http://schemas.microsoft.com/office/powerpoint/2010/main" val="324734783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D7F3D00-E92B-41EE-86FF-FBC55861C721}" type="datetimeFigureOut">
              <a:rPr lang="en-US" smtClean="0"/>
              <a:t>12/9/2024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F25A28C-C1F2-454A-9DDC-2509E4ADE545}" type="slidenum">
              <a:rPr lang="en-US" smtClean="0"/>
              <a:t>‹#›</a:t>
            </a:fld>
            <a:endParaRPr lang="en-US" dirty="0"/>
          </a:p>
        </p:txBody>
      </p:sp>
    </p:spTree>
    <p:extLst>
      <p:ext uri="{BB962C8B-B14F-4D97-AF65-F5344CB8AC3E}">
        <p14:creationId xmlns:p14="http://schemas.microsoft.com/office/powerpoint/2010/main" val="7014435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matchingName="Title Slide" type="title">
  <p:cSld name="Title Slide">
    <p:spTree>
      <p:nvGrpSpPr>
        <p:cNvPr id="1" name="Shape 19"/>
        <p:cNvGrpSpPr/>
        <p:nvPr/>
      </p:nvGrpSpPr>
      <p:grpSpPr>
        <a:xfrm>
          <a:off x="0" y="0"/>
          <a:ext cx="0" cy="0"/>
          <a:chOff x="0" y="0"/>
          <a:chExt cx="0" cy="0"/>
        </a:xfrm>
      </p:grpSpPr>
      <p:pic>
        <p:nvPicPr>
          <p:cNvPr id="20" name="Google Shape;20;p9"/>
          <p:cNvPicPr preferRelativeResize="0"/>
          <p:nvPr/>
        </p:nvPicPr>
        <p:blipFill rotWithShape="1">
          <a:blip r:embed="rId2">
            <a:alphaModFix/>
          </a:blip>
          <a:srcRect/>
          <a:stretch/>
        </p:blipFill>
        <p:spPr>
          <a:xfrm>
            <a:off x="0" y="5321300"/>
            <a:ext cx="9144000" cy="1536700"/>
          </a:xfrm>
          <a:prstGeom prst="rect">
            <a:avLst/>
          </a:prstGeom>
          <a:noFill/>
          <a:ln>
            <a:noFill/>
          </a:ln>
        </p:spPr>
      </p:pic>
      <p:pic>
        <p:nvPicPr>
          <p:cNvPr id="21" name="Google Shape;21;p9"/>
          <p:cNvPicPr preferRelativeResize="0"/>
          <p:nvPr/>
        </p:nvPicPr>
        <p:blipFill rotWithShape="1">
          <a:blip r:embed="rId3">
            <a:alphaModFix/>
          </a:blip>
          <a:srcRect/>
          <a:stretch/>
        </p:blipFill>
        <p:spPr>
          <a:xfrm>
            <a:off x="0" y="0"/>
            <a:ext cx="9144000" cy="1536700"/>
          </a:xfrm>
          <a:prstGeom prst="rect">
            <a:avLst/>
          </a:prstGeom>
          <a:noFill/>
          <a:ln>
            <a:noFill/>
          </a:ln>
        </p:spPr>
      </p:pic>
      <p:sp>
        <p:nvSpPr>
          <p:cNvPr id="22" name="Google Shape;22;p9"/>
          <p:cNvSpPr txBox="1">
            <a:spLocks noGrp="1"/>
          </p:cNvSpPr>
          <p:nvPr>
            <p:ph type="ctrTitle"/>
          </p:nvPr>
        </p:nvSpPr>
        <p:spPr>
          <a:xfrm>
            <a:off x="1008668" y="957263"/>
            <a:ext cx="7315200" cy="1311275"/>
          </a:xfrm>
          <a:prstGeom prst="rect">
            <a:avLst/>
          </a:prstGeom>
          <a:noFill/>
          <a:ln>
            <a:noFill/>
          </a:ln>
        </p:spPr>
        <p:txBody>
          <a:bodyPr spcFirstLastPara="1" wrap="square" lIns="91425" tIns="45700" rIns="91425" bIns="45700" anchor="ctr" anchorCtr="0">
            <a:spAutoFit/>
          </a:bodyPr>
          <a:lstStyle>
            <a:lvl1pPr lvl="0" algn="ctr">
              <a:lnSpc>
                <a:spcPct val="100000"/>
              </a:lnSpc>
              <a:spcBef>
                <a:spcPts val="0"/>
              </a:spcBef>
              <a:spcAft>
                <a:spcPts val="0"/>
              </a:spcAft>
              <a:buSzPts val="1400"/>
              <a:buNone/>
              <a:defRPr sz="4000"/>
            </a:lvl1pPr>
            <a:lvl2pPr lvl="1" algn="ctr">
              <a:lnSpc>
                <a:spcPct val="70000"/>
              </a:lnSpc>
              <a:spcBef>
                <a:spcPts val="0"/>
              </a:spcBef>
              <a:spcAft>
                <a:spcPts val="0"/>
              </a:spcAft>
              <a:buSzPts val="1400"/>
              <a:buNone/>
              <a:defRPr/>
            </a:lvl2pPr>
            <a:lvl3pPr lvl="2" algn="ctr">
              <a:lnSpc>
                <a:spcPct val="70000"/>
              </a:lnSpc>
              <a:spcBef>
                <a:spcPts val="0"/>
              </a:spcBef>
              <a:spcAft>
                <a:spcPts val="0"/>
              </a:spcAft>
              <a:buSzPts val="1400"/>
              <a:buNone/>
              <a:defRPr/>
            </a:lvl3pPr>
            <a:lvl4pPr lvl="3" algn="ctr">
              <a:lnSpc>
                <a:spcPct val="70000"/>
              </a:lnSpc>
              <a:spcBef>
                <a:spcPts val="0"/>
              </a:spcBef>
              <a:spcAft>
                <a:spcPts val="0"/>
              </a:spcAft>
              <a:buSzPts val="1400"/>
              <a:buNone/>
              <a:defRPr/>
            </a:lvl4pPr>
            <a:lvl5pPr lvl="4" algn="ctr">
              <a:lnSpc>
                <a:spcPct val="70000"/>
              </a:lnSpc>
              <a:spcBef>
                <a:spcPts val="0"/>
              </a:spcBef>
              <a:spcAft>
                <a:spcPts val="0"/>
              </a:spcAft>
              <a:buSzPts val="1400"/>
              <a:buNone/>
              <a:defRPr/>
            </a:lvl5pPr>
            <a:lvl6pPr lvl="5" algn="ctr">
              <a:lnSpc>
                <a:spcPct val="70000"/>
              </a:lnSpc>
              <a:spcBef>
                <a:spcPts val="0"/>
              </a:spcBef>
              <a:spcAft>
                <a:spcPts val="0"/>
              </a:spcAft>
              <a:buSzPts val="1400"/>
              <a:buNone/>
              <a:defRPr/>
            </a:lvl6pPr>
            <a:lvl7pPr lvl="6" algn="ctr">
              <a:lnSpc>
                <a:spcPct val="70000"/>
              </a:lnSpc>
              <a:spcBef>
                <a:spcPts val="0"/>
              </a:spcBef>
              <a:spcAft>
                <a:spcPts val="0"/>
              </a:spcAft>
              <a:buSzPts val="1400"/>
              <a:buNone/>
              <a:defRPr/>
            </a:lvl7pPr>
            <a:lvl8pPr lvl="7" algn="ctr">
              <a:lnSpc>
                <a:spcPct val="70000"/>
              </a:lnSpc>
              <a:spcBef>
                <a:spcPts val="0"/>
              </a:spcBef>
              <a:spcAft>
                <a:spcPts val="0"/>
              </a:spcAft>
              <a:buSzPts val="1400"/>
              <a:buNone/>
              <a:defRPr/>
            </a:lvl8pPr>
            <a:lvl9pPr lvl="8" algn="ctr">
              <a:lnSpc>
                <a:spcPct val="70000"/>
              </a:lnSpc>
              <a:spcBef>
                <a:spcPts val="0"/>
              </a:spcBef>
              <a:spcAft>
                <a:spcPts val="0"/>
              </a:spcAft>
              <a:buSzPts val="1400"/>
              <a:buNone/>
              <a:defRPr/>
            </a:lvl9pPr>
          </a:lstStyle>
          <a:p>
            <a:endParaRPr/>
          </a:p>
        </p:txBody>
      </p:sp>
      <p:sp>
        <p:nvSpPr>
          <p:cNvPr id="23" name="Google Shape;23;p9"/>
          <p:cNvSpPr txBox="1">
            <a:spLocks noGrp="1"/>
          </p:cNvSpPr>
          <p:nvPr>
            <p:ph type="subTitle" idx="1"/>
          </p:nvPr>
        </p:nvSpPr>
        <p:spPr>
          <a:xfrm>
            <a:off x="1371600" y="3505200"/>
            <a:ext cx="6400800" cy="1752600"/>
          </a:xfrm>
          <a:prstGeom prst="rect">
            <a:avLst/>
          </a:prstGeom>
          <a:noFill/>
          <a:ln>
            <a:noFill/>
          </a:ln>
        </p:spPr>
        <p:txBody>
          <a:bodyPr spcFirstLastPara="1" wrap="square" lIns="91425" tIns="45700" rIns="91425" bIns="45700" anchor="t" anchorCtr="0">
            <a:noAutofit/>
          </a:bodyPr>
          <a:lstStyle>
            <a:lvl1pPr lvl="0" algn="ctr">
              <a:lnSpc>
                <a:spcPct val="90000"/>
              </a:lnSpc>
              <a:spcBef>
                <a:spcPts val="560"/>
              </a:spcBef>
              <a:spcAft>
                <a:spcPts val="0"/>
              </a:spcAft>
              <a:buClr>
                <a:schemeClr val="dk1"/>
              </a:buClr>
              <a:buSzPts val="2800"/>
              <a:buFont typeface="Helvetica Neue"/>
              <a:buNone/>
              <a:defRPr sz="2800"/>
            </a:lvl1pPr>
            <a:lvl2pPr lvl="1" algn="l">
              <a:lnSpc>
                <a:spcPct val="90000"/>
              </a:lnSpc>
              <a:spcBef>
                <a:spcPts val="360"/>
              </a:spcBef>
              <a:spcAft>
                <a:spcPts val="0"/>
              </a:spcAft>
              <a:buClr>
                <a:schemeClr val="dk1"/>
              </a:buClr>
              <a:buSzPts val="1800"/>
              <a:buChar char="–"/>
              <a:defRPr/>
            </a:lvl2pPr>
            <a:lvl3pPr lvl="2" algn="l">
              <a:lnSpc>
                <a:spcPct val="90000"/>
              </a:lnSpc>
              <a:spcBef>
                <a:spcPts val="360"/>
              </a:spcBef>
              <a:spcAft>
                <a:spcPts val="0"/>
              </a:spcAft>
              <a:buClr>
                <a:schemeClr val="dk1"/>
              </a:buClr>
              <a:buSzPts val="1800"/>
              <a:buChar char="•"/>
              <a:defRPr/>
            </a:lvl3pPr>
            <a:lvl4pPr lvl="3" algn="l">
              <a:lnSpc>
                <a:spcPct val="110000"/>
              </a:lnSpc>
              <a:spcBef>
                <a:spcPts val="360"/>
              </a:spcBef>
              <a:spcAft>
                <a:spcPts val="0"/>
              </a:spcAft>
              <a:buClr>
                <a:schemeClr val="dk1"/>
              </a:buClr>
              <a:buSzPts val="1800"/>
              <a:buChar char="–"/>
              <a:defRPr/>
            </a:lvl4pPr>
            <a:lvl5pPr lvl="4" algn="l">
              <a:lnSpc>
                <a:spcPct val="110000"/>
              </a:lnSpc>
              <a:spcBef>
                <a:spcPts val="360"/>
              </a:spcBef>
              <a:spcAft>
                <a:spcPts val="0"/>
              </a:spcAft>
              <a:buClr>
                <a:schemeClr val="dk1"/>
              </a:buClr>
              <a:buSzPts val="1800"/>
              <a:buChar char="»"/>
              <a:defRPr/>
            </a:lvl5pPr>
            <a:lvl6pPr lvl="5" algn="l">
              <a:lnSpc>
                <a:spcPct val="110000"/>
              </a:lnSpc>
              <a:spcBef>
                <a:spcPts val="360"/>
              </a:spcBef>
              <a:spcAft>
                <a:spcPts val="0"/>
              </a:spcAft>
              <a:buClr>
                <a:schemeClr val="dk1"/>
              </a:buClr>
              <a:buSzPts val="1800"/>
              <a:buChar char="»"/>
              <a:defRPr/>
            </a:lvl6pPr>
            <a:lvl7pPr lvl="6" algn="l">
              <a:lnSpc>
                <a:spcPct val="110000"/>
              </a:lnSpc>
              <a:spcBef>
                <a:spcPts val="360"/>
              </a:spcBef>
              <a:spcAft>
                <a:spcPts val="0"/>
              </a:spcAft>
              <a:buClr>
                <a:schemeClr val="dk1"/>
              </a:buClr>
              <a:buSzPts val="1800"/>
              <a:buChar char="»"/>
              <a:defRPr/>
            </a:lvl7pPr>
            <a:lvl8pPr lvl="7" algn="l">
              <a:lnSpc>
                <a:spcPct val="110000"/>
              </a:lnSpc>
              <a:spcBef>
                <a:spcPts val="360"/>
              </a:spcBef>
              <a:spcAft>
                <a:spcPts val="0"/>
              </a:spcAft>
              <a:buClr>
                <a:schemeClr val="dk1"/>
              </a:buClr>
              <a:buSzPts val="1800"/>
              <a:buChar char="»"/>
              <a:defRPr/>
            </a:lvl8pPr>
            <a:lvl9pPr lvl="8" algn="l">
              <a:lnSpc>
                <a:spcPct val="110000"/>
              </a:lnSpc>
              <a:spcBef>
                <a:spcPts val="360"/>
              </a:spcBef>
              <a:spcAft>
                <a:spcPts val="0"/>
              </a:spcAft>
              <a:buClr>
                <a:schemeClr val="dk1"/>
              </a:buClr>
              <a:buSzPts val="1800"/>
              <a:buChar char="»"/>
              <a:defRPr/>
            </a:lvl9pPr>
          </a:lstStyle>
          <a:p>
            <a:endParaRPr/>
          </a:p>
        </p:txBody>
      </p:sp>
      <p:pic>
        <p:nvPicPr>
          <p:cNvPr id="24" name="Google Shape;24;p9"/>
          <p:cNvPicPr preferRelativeResize="0"/>
          <p:nvPr/>
        </p:nvPicPr>
        <p:blipFill rotWithShape="1">
          <a:blip r:embed="rId4">
            <a:alphaModFix/>
          </a:blip>
          <a:srcRect/>
          <a:stretch/>
        </p:blipFill>
        <p:spPr>
          <a:xfrm>
            <a:off x="0" y="1"/>
            <a:ext cx="710152" cy="688156"/>
          </a:xfrm>
          <a:prstGeom prst="rect">
            <a:avLst/>
          </a:prstGeom>
          <a:noFill/>
          <a:ln>
            <a:noFill/>
          </a:ln>
        </p:spPr>
      </p:pic>
      <p:pic>
        <p:nvPicPr>
          <p:cNvPr id="25" name="Google Shape;25;p9"/>
          <p:cNvPicPr preferRelativeResize="0"/>
          <p:nvPr/>
        </p:nvPicPr>
        <p:blipFill rotWithShape="1">
          <a:blip r:embed="rId4">
            <a:alphaModFix/>
          </a:blip>
          <a:srcRect/>
          <a:stretch/>
        </p:blipFill>
        <p:spPr>
          <a:xfrm>
            <a:off x="8433848" y="1"/>
            <a:ext cx="710152" cy="688156"/>
          </a:xfrm>
          <a:prstGeom prst="rect">
            <a:avLst/>
          </a:prstGeom>
          <a:noFill/>
          <a:ln>
            <a:noFill/>
          </a:ln>
        </p:spPr>
      </p:pic>
    </p:spTree>
    <p:extLst>
      <p:ext uri="{BB962C8B-B14F-4D97-AF65-F5344CB8AC3E}">
        <p14:creationId xmlns:p14="http://schemas.microsoft.com/office/powerpoint/2010/main" val="202219101"/>
      </p:ext>
    </p:extLst>
  </p:cSld>
  <p:clrMapOvr>
    <a:masterClrMapping/>
  </p:clrMapOvr>
  <p:transition>
    <p:strips dir="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 Content">
    <p:spTree>
      <p:nvGrpSpPr>
        <p:cNvPr id="1" name="Shape 26"/>
        <p:cNvGrpSpPr/>
        <p:nvPr/>
      </p:nvGrpSpPr>
      <p:grpSpPr>
        <a:xfrm>
          <a:off x="0" y="0"/>
          <a:ext cx="0" cy="0"/>
          <a:chOff x="0" y="0"/>
          <a:chExt cx="0" cy="0"/>
        </a:xfrm>
      </p:grpSpPr>
      <p:sp>
        <p:nvSpPr>
          <p:cNvPr id="27" name="Google Shape;27;p10"/>
          <p:cNvSpPr txBox="1">
            <a:spLocks noGrp="1"/>
          </p:cNvSpPr>
          <p:nvPr>
            <p:ph type="title"/>
          </p:nvPr>
        </p:nvSpPr>
        <p:spPr>
          <a:xfrm>
            <a:off x="1566429" y="633948"/>
            <a:ext cx="6324600" cy="1143000"/>
          </a:xfrm>
          <a:prstGeom prst="rect">
            <a:avLst/>
          </a:prstGeom>
          <a:noFill/>
          <a:ln>
            <a:noFill/>
          </a:ln>
        </p:spPr>
        <p:txBody>
          <a:bodyPr spcFirstLastPara="1" wrap="square" lIns="91425" tIns="45700" rIns="91425" bIns="45700" anchor="ctr" anchorCtr="0">
            <a:noAutofit/>
          </a:bodyPr>
          <a:lstStyle>
            <a:lvl1pPr lvl="0" algn="ctr">
              <a:lnSpc>
                <a:spcPct val="70000"/>
              </a:lnSpc>
              <a:spcBef>
                <a:spcPts val="0"/>
              </a:spcBef>
              <a:spcAft>
                <a:spcPts val="0"/>
              </a:spcAft>
              <a:buSzPts val="1400"/>
              <a:buNone/>
              <a:defRPr/>
            </a:lvl1pPr>
            <a:lvl2pPr lvl="1" algn="ctr">
              <a:lnSpc>
                <a:spcPct val="70000"/>
              </a:lnSpc>
              <a:spcBef>
                <a:spcPts val="0"/>
              </a:spcBef>
              <a:spcAft>
                <a:spcPts val="0"/>
              </a:spcAft>
              <a:buSzPts val="1400"/>
              <a:buNone/>
              <a:defRPr/>
            </a:lvl2pPr>
            <a:lvl3pPr lvl="2" algn="ctr">
              <a:lnSpc>
                <a:spcPct val="70000"/>
              </a:lnSpc>
              <a:spcBef>
                <a:spcPts val="0"/>
              </a:spcBef>
              <a:spcAft>
                <a:spcPts val="0"/>
              </a:spcAft>
              <a:buSzPts val="1400"/>
              <a:buNone/>
              <a:defRPr/>
            </a:lvl3pPr>
            <a:lvl4pPr lvl="3" algn="ctr">
              <a:lnSpc>
                <a:spcPct val="70000"/>
              </a:lnSpc>
              <a:spcBef>
                <a:spcPts val="0"/>
              </a:spcBef>
              <a:spcAft>
                <a:spcPts val="0"/>
              </a:spcAft>
              <a:buSzPts val="1400"/>
              <a:buNone/>
              <a:defRPr/>
            </a:lvl4pPr>
            <a:lvl5pPr lvl="4" algn="ctr">
              <a:lnSpc>
                <a:spcPct val="70000"/>
              </a:lnSpc>
              <a:spcBef>
                <a:spcPts val="0"/>
              </a:spcBef>
              <a:spcAft>
                <a:spcPts val="0"/>
              </a:spcAft>
              <a:buSzPts val="1400"/>
              <a:buNone/>
              <a:defRPr/>
            </a:lvl5pPr>
            <a:lvl6pPr lvl="5" algn="ctr">
              <a:lnSpc>
                <a:spcPct val="70000"/>
              </a:lnSpc>
              <a:spcBef>
                <a:spcPts val="0"/>
              </a:spcBef>
              <a:spcAft>
                <a:spcPts val="0"/>
              </a:spcAft>
              <a:buSzPts val="1400"/>
              <a:buNone/>
              <a:defRPr/>
            </a:lvl6pPr>
            <a:lvl7pPr lvl="6" algn="ctr">
              <a:lnSpc>
                <a:spcPct val="70000"/>
              </a:lnSpc>
              <a:spcBef>
                <a:spcPts val="0"/>
              </a:spcBef>
              <a:spcAft>
                <a:spcPts val="0"/>
              </a:spcAft>
              <a:buSzPts val="1400"/>
              <a:buNone/>
              <a:defRPr/>
            </a:lvl7pPr>
            <a:lvl8pPr lvl="7" algn="ctr">
              <a:lnSpc>
                <a:spcPct val="70000"/>
              </a:lnSpc>
              <a:spcBef>
                <a:spcPts val="0"/>
              </a:spcBef>
              <a:spcAft>
                <a:spcPts val="0"/>
              </a:spcAft>
              <a:buSzPts val="1400"/>
              <a:buNone/>
              <a:defRPr/>
            </a:lvl8pPr>
            <a:lvl9pPr lvl="8" algn="ctr">
              <a:lnSpc>
                <a:spcPct val="70000"/>
              </a:lnSpc>
              <a:spcBef>
                <a:spcPts val="0"/>
              </a:spcBef>
              <a:spcAft>
                <a:spcPts val="0"/>
              </a:spcAft>
              <a:buSzPts val="1400"/>
              <a:buNone/>
              <a:defRPr/>
            </a:lvl9pPr>
          </a:lstStyle>
          <a:p>
            <a:endParaRPr/>
          </a:p>
        </p:txBody>
      </p:sp>
      <p:sp>
        <p:nvSpPr>
          <p:cNvPr id="28" name="Google Shape;28;p10"/>
          <p:cNvSpPr txBox="1">
            <a:spLocks noGrp="1"/>
          </p:cNvSpPr>
          <p:nvPr>
            <p:ph type="body" idx="1"/>
          </p:nvPr>
        </p:nvSpPr>
        <p:spPr>
          <a:xfrm>
            <a:off x="1066800" y="1752600"/>
            <a:ext cx="3619500" cy="4343400"/>
          </a:xfrm>
          <a:prstGeom prst="rect">
            <a:avLst/>
          </a:prstGeom>
          <a:noFill/>
          <a:ln>
            <a:noFill/>
          </a:ln>
        </p:spPr>
        <p:txBody>
          <a:bodyPr spcFirstLastPara="1" wrap="square" lIns="91425" tIns="45700" rIns="91425" bIns="45700" anchor="t" anchorCtr="0">
            <a:noAutofit/>
          </a:bodyPr>
          <a:lstStyle>
            <a:lvl1pPr marL="457200" lvl="0" indent="-406400" algn="l">
              <a:lnSpc>
                <a:spcPct val="90000"/>
              </a:lnSpc>
              <a:spcBef>
                <a:spcPts val="560"/>
              </a:spcBef>
              <a:spcAft>
                <a:spcPts val="0"/>
              </a:spcAft>
              <a:buClr>
                <a:schemeClr val="dk1"/>
              </a:buClr>
              <a:buSzPts val="2800"/>
              <a:buFont typeface="Helvetica Neue"/>
              <a:buChar char="•"/>
              <a:defRPr sz="2800"/>
            </a:lvl1pPr>
            <a:lvl2pPr marL="914400" lvl="1" indent="-381000" algn="l">
              <a:lnSpc>
                <a:spcPct val="90000"/>
              </a:lnSpc>
              <a:spcBef>
                <a:spcPts val="480"/>
              </a:spcBef>
              <a:spcAft>
                <a:spcPts val="0"/>
              </a:spcAft>
              <a:buClr>
                <a:schemeClr val="dk1"/>
              </a:buClr>
              <a:buSzPts val="2400"/>
              <a:buFont typeface="Helvetica Neue"/>
              <a:buChar char="–"/>
              <a:defRPr sz="2400"/>
            </a:lvl2pPr>
            <a:lvl3pPr marL="1371600" lvl="2" indent="-355600" algn="l">
              <a:lnSpc>
                <a:spcPct val="90000"/>
              </a:lnSpc>
              <a:spcBef>
                <a:spcPts val="400"/>
              </a:spcBef>
              <a:spcAft>
                <a:spcPts val="0"/>
              </a:spcAft>
              <a:buClr>
                <a:schemeClr val="dk1"/>
              </a:buClr>
              <a:buSzPts val="2000"/>
              <a:buFont typeface="Helvetica Neue"/>
              <a:buChar char="•"/>
              <a:defRPr sz="2000"/>
            </a:lvl3pPr>
            <a:lvl4pPr marL="1828800" lvl="3" indent="-342900" algn="l">
              <a:lnSpc>
                <a:spcPct val="110000"/>
              </a:lnSpc>
              <a:spcBef>
                <a:spcPts val="360"/>
              </a:spcBef>
              <a:spcAft>
                <a:spcPts val="0"/>
              </a:spcAft>
              <a:buClr>
                <a:schemeClr val="dk1"/>
              </a:buClr>
              <a:buSzPts val="1800"/>
              <a:buFont typeface="Helvetica Neue"/>
              <a:buChar char="–"/>
              <a:defRPr sz="1800"/>
            </a:lvl4pPr>
            <a:lvl5pPr marL="2286000" lvl="4" indent="-342900" algn="l">
              <a:lnSpc>
                <a:spcPct val="110000"/>
              </a:lnSpc>
              <a:spcBef>
                <a:spcPts val="360"/>
              </a:spcBef>
              <a:spcAft>
                <a:spcPts val="0"/>
              </a:spcAft>
              <a:buClr>
                <a:schemeClr val="dk1"/>
              </a:buClr>
              <a:buSzPts val="1800"/>
              <a:buFont typeface="Helvetica Neue"/>
              <a:buChar char="»"/>
              <a:defRPr sz="1800"/>
            </a:lvl5pPr>
            <a:lvl6pPr marL="2743200" lvl="5" indent="-342900" algn="l">
              <a:lnSpc>
                <a:spcPct val="110000"/>
              </a:lnSpc>
              <a:spcBef>
                <a:spcPts val="360"/>
              </a:spcBef>
              <a:spcAft>
                <a:spcPts val="0"/>
              </a:spcAft>
              <a:buClr>
                <a:schemeClr val="dk1"/>
              </a:buClr>
              <a:buSzPts val="1800"/>
              <a:buFont typeface="Helvetica Neue"/>
              <a:buChar char="»"/>
              <a:defRPr sz="1800"/>
            </a:lvl6pPr>
            <a:lvl7pPr marL="3200400" lvl="6" indent="-342900" algn="l">
              <a:lnSpc>
                <a:spcPct val="110000"/>
              </a:lnSpc>
              <a:spcBef>
                <a:spcPts val="360"/>
              </a:spcBef>
              <a:spcAft>
                <a:spcPts val="0"/>
              </a:spcAft>
              <a:buClr>
                <a:schemeClr val="dk1"/>
              </a:buClr>
              <a:buSzPts val="1800"/>
              <a:buFont typeface="Helvetica Neue"/>
              <a:buChar char="»"/>
              <a:defRPr sz="1800"/>
            </a:lvl7pPr>
            <a:lvl8pPr marL="3657600" lvl="7" indent="-342900" algn="l">
              <a:lnSpc>
                <a:spcPct val="110000"/>
              </a:lnSpc>
              <a:spcBef>
                <a:spcPts val="360"/>
              </a:spcBef>
              <a:spcAft>
                <a:spcPts val="0"/>
              </a:spcAft>
              <a:buClr>
                <a:schemeClr val="dk1"/>
              </a:buClr>
              <a:buSzPts val="1800"/>
              <a:buFont typeface="Helvetica Neue"/>
              <a:buChar char="»"/>
              <a:defRPr sz="1800"/>
            </a:lvl8pPr>
            <a:lvl9pPr marL="4114800" lvl="8" indent="-342900" algn="l">
              <a:lnSpc>
                <a:spcPct val="110000"/>
              </a:lnSpc>
              <a:spcBef>
                <a:spcPts val="360"/>
              </a:spcBef>
              <a:spcAft>
                <a:spcPts val="0"/>
              </a:spcAft>
              <a:buClr>
                <a:schemeClr val="dk1"/>
              </a:buClr>
              <a:buSzPts val="1800"/>
              <a:buFont typeface="Helvetica Neue"/>
              <a:buChar char="»"/>
              <a:defRPr sz="1800"/>
            </a:lvl9pPr>
          </a:lstStyle>
          <a:p>
            <a:endParaRPr/>
          </a:p>
        </p:txBody>
      </p:sp>
      <p:sp>
        <p:nvSpPr>
          <p:cNvPr id="29" name="Google Shape;29;p10"/>
          <p:cNvSpPr txBox="1">
            <a:spLocks noGrp="1"/>
          </p:cNvSpPr>
          <p:nvPr>
            <p:ph type="body" idx="2"/>
          </p:nvPr>
        </p:nvSpPr>
        <p:spPr>
          <a:xfrm>
            <a:off x="4838700" y="1752600"/>
            <a:ext cx="3619500" cy="4343400"/>
          </a:xfrm>
          <a:prstGeom prst="rect">
            <a:avLst/>
          </a:prstGeom>
          <a:noFill/>
          <a:ln>
            <a:noFill/>
          </a:ln>
        </p:spPr>
        <p:txBody>
          <a:bodyPr spcFirstLastPara="1" wrap="square" lIns="91425" tIns="45700" rIns="91425" bIns="45700" anchor="t" anchorCtr="0">
            <a:noAutofit/>
          </a:bodyPr>
          <a:lstStyle>
            <a:lvl1pPr marL="457200" lvl="0" indent="-406400" algn="l">
              <a:lnSpc>
                <a:spcPct val="90000"/>
              </a:lnSpc>
              <a:spcBef>
                <a:spcPts val="560"/>
              </a:spcBef>
              <a:spcAft>
                <a:spcPts val="0"/>
              </a:spcAft>
              <a:buClr>
                <a:schemeClr val="dk1"/>
              </a:buClr>
              <a:buSzPts val="2800"/>
              <a:buFont typeface="Helvetica Neue"/>
              <a:buChar char="•"/>
              <a:defRPr sz="2800"/>
            </a:lvl1pPr>
            <a:lvl2pPr marL="914400" lvl="1" indent="-381000" algn="l">
              <a:lnSpc>
                <a:spcPct val="90000"/>
              </a:lnSpc>
              <a:spcBef>
                <a:spcPts val="480"/>
              </a:spcBef>
              <a:spcAft>
                <a:spcPts val="0"/>
              </a:spcAft>
              <a:buClr>
                <a:schemeClr val="dk1"/>
              </a:buClr>
              <a:buSzPts val="2400"/>
              <a:buFont typeface="Helvetica Neue"/>
              <a:buChar char="–"/>
              <a:defRPr sz="2400"/>
            </a:lvl2pPr>
            <a:lvl3pPr marL="1371600" lvl="2" indent="-355600" algn="l">
              <a:lnSpc>
                <a:spcPct val="90000"/>
              </a:lnSpc>
              <a:spcBef>
                <a:spcPts val="400"/>
              </a:spcBef>
              <a:spcAft>
                <a:spcPts val="0"/>
              </a:spcAft>
              <a:buClr>
                <a:schemeClr val="dk1"/>
              </a:buClr>
              <a:buSzPts val="2000"/>
              <a:buFont typeface="Helvetica Neue"/>
              <a:buChar char="•"/>
              <a:defRPr sz="2000"/>
            </a:lvl3pPr>
            <a:lvl4pPr marL="1828800" lvl="3" indent="-342900" algn="l">
              <a:lnSpc>
                <a:spcPct val="110000"/>
              </a:lnSpc>
              <a:spcBef>
                <a:spcPts val="360"/>
              </a:spcBef>
              <a:spcAft>
                <a:spcPts val="0"/>
              </a:spcAft>
              <a:buClr>
                <a:schemeClr val="dk1"/>
              </a:buClr>
              <a:buSzPts val="1800"/>
              <a:buFont typeface="Helvetica Neue"/>
              <a:buChar char="–"/>
              <a:defRPr sz="1800"/>
            </a:lvl4pPr>
            <a:lvl5pPr marL="2286000" lvl="4" indent="-342900" algn="l">
              <a:lnSpc>
                <a:spcPct val="110000"/>
              </a:lnSpc>
              <a:spcBef>
                <a:spcPts val="360"/>
              </a:spcBef>
              <a:spcAft>
                <a:spcPts val="0"/>
              </a:spcAft>
              <a:buClr>
                <a:schemeClr val="dk1"/>
              </a:buClr>
              <a:buSzPts val="1800"/>
              <a:buFont typeface="Helvetica Neue"/>
              <a:buChar char="»"/>
              <a:defRPr sz="1800"/>
            </a:lvl5pPr>
            <a:lvl6pPr marL="2743200" lvl="5" indent="-342900" algn="l">
              <a:lnSpc>
                <a:spcPct val="110000"/>
              </a:lnSpc>
              <a:spcBef>
                <a:spcPts val="360"/>
              </a:spcBef>
              <a:spcAft>
                <a:spcPts val="0"/>
              </a:spcAft>
              <a:buClr>
                <a:schemeClr val="dk1"/>
              </a:buClr>
              <a:buSzPts val="1800"/>
              <a:buFont typeface="Helvetica Neue"/>
              <a:buChar char="»"/>
              <a:defRPr sz="1800"/>
            </a:lvl6pPr>
            <a:lvl7pPr marL="3200400" lvl="6" indent="-342900" algn="l">
              <a:lnSpc>
                <a:spcPct val="110000"/>
              </a:lnSpc>
              <a:spcBef>
                <a:spcPts val="360"/>
              </a:spcBef>
              <a:spcAft>
                <a:spcPts val="0"/>
              </a:spcAft>
              <a:buClr>
                <a:schemeClr val="dk1"/>
              </a:buClr>
              <a:buSzPts val="1800"/>
              <a:buFont typeface="Helvetica Neue"/>
              <a:buChar char="»"/>
              <a:defRPr sz="1800"/>
            </a:lvl7pPr>
            <a:lvl8pPr marL="3657600" lvl="7" indent="-342900" algn="l">
              <a:lnSpc>
                <a:spcPct val="110000"/>
              </a:lnSpc>
              <a:spcBef>
                <a:spcPts val="360"/>
              </a:spcBef>
              <a:spcAft>
                <a:spcPts val="0"/>
              </a:spcAft>
              <a:buClr>
                <a:schemeClr val="dk1"/>
              </a:buClr>
              <a:buSzPts val="1800"/>
              <a:buFont typeface="Helvetica Neue"/>
              <a:buChar char="»"/>
              <a:defRPr sz="1800"/>
            </a:lvl8pPr>
            <a:lvl9pPr marL="4114800" lvl="8" indent="-342900" algn="l">
              <a:lnSpc>
                <a:spcPct val="110000"/>
              </a:lnSpc>
              <a:spcBef>
                <a:spcPts val="360"/>
              </a:spcBef>
              <a:spcAft>
                <a:spcPts val="0"/>
              </a:spcAft>
              <a:buClr>
                <a:schemeClr val="dk1"/>
              </a:buClr>
              <a:buSzPts val="1800"/>
              <a:buFont typeface="Helvetica Neue"/>
              <a:buChar char="»"/>
              <a:defRPr sz="1800"/>
            </a:lvl9pPr>
          </a:lstStyle>
          <a:p>
            <a:endParaRPr/>
          </a:p>
        </p:txBody>
      </p:sp>
    </p:spTree>
    <p:extLst>
      <p:ext uri="{BB962C8B-B14F-4D97-AF65-F5344CB8AC3E}">
        <p14:creationId xmlns:p14="http://schemas.microsoft.com/office/powerpoint/2010/main" val="882909697"/>
      </p:ext>
    </p:extLst>
  </p:cSld>
  <p:clrMapOvr>
    <a:masterClrMapping/>
  </p:clrMapOvr>
  <p:transition>
    <p:strips dir="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30"/>
        <p:cNvGrpSpPr/>
        <p:nvPr/>
      </p:nvGrpSpPr>
      <p:grpSpPr>
        <a:xfrm>
          <a:off x="0" y="0"/>
          <a:ext cx="0" cy="0"/>
          <a:chOff x="0" y="0"/>
          <a:chExt cx="0" cy="0"/>
        </a:xfrm>
      </p:grpSpPr>
      <p:sp>
        <p:nvSpPr>
          <p:cNvPr id="31" name="Google Shape;31;p11"/>
          <p:cNvSpPr txBox="1">
            <a:spLocks noGrp="1"/>
          </p:cNvSpPr>
          <p:nvPr>
            <p:ph type="title"/>
          </p:nvPr>
        </p:nvSpPr>
        <p:spPr>
          <a:xfrm>
            <a:off x="1566429" y="633948"/>
            <a:ext cx="6324600" cy="1143000"/>
          </a:xfrm>
          <a:prstGeom prst="rect">
            <a:avLst/>
          </a:prstGeom>
          <a:noFill/>
          <a:ln>
            <a:noFill/>
          </a:ln>
        </p:spPr>
        <p:txBody>
          <a:bodyPr spcFirstLastPara="1" wrap="square" lIns="91425" tIns="45700" rIns="91425" bIns="45700" anchor="ctr" anchorCtr="0">
            <a:noAutofit/>
          </a:bodyPr>
          <a:lstStyle>
            <a:lvl1pPr lvl="0" algn="ctr">
              <a:lnSpc>
                <a:spcPct val="70000"/>
              </a:lnSpc>
              <a:spcBef>
                <a:spcPts val="0"/>
              </a:spcBef>
              <a:spcAft>
                <a:spcPts val="0"/>
              </a:spcAft>
              <a:buSzPts val="1400"/>
              <a:buNone/>
              <a:defRPr/>
            </a:lvl1pPr>
            <a:lvl2pPr lvl="1" algn="ctr">
              <a:lnSpc>
                <a:spcPct val="70000"/>
              </a:lnSpc>
              <a:spcBef>
                <a:spcPts val="0"/>
              </a:spcBef>
              <a:spcAft>
                <a:spcPts val="0"/>
              </a:spcAft>
              <a:buSzPts val="1400"/>
              <a:buNone/>
              <a:defRPr/>
            </a:lvl2pPr>
            <a:lvl3pPr lvl="2" algn="ctr">
              <a:lnSpc>
                <a:spcPct val="70000"/>
              </a:lnSpc>
              <a:spcBef>
                <a:spcPts val="0"/>
              </a:spcBef>
              <a:spcAft>
                <a:spcPts val="0"/>
              </a:spcAft>
              <a:buSzPts val="1400"/>
              <a:buNone/>
              <a:defRPr/>
            </a:lvl3pPr>
            <a:lvl4pPr lvl="3" algn="ctr">
              <a:lnSpc>
                <a:spcPct val="70000"/>
              </a:lnSpc>
              <a:spcBef>
                <a:spcPts val="0"/>
              </a:spcBef>
              <a:spcAft>
                <a:spcPts val="0"/>
              </a:spcAft>
              <a:buSzPts val="1400"/>
              <a:buNone/>
              <a:defRPr/>
            </a:lvl4pPr>
            <a:lvl5pPr lvl="4" algn="ctr">
              <a:lnSpc>
                <a:spcPct val="70000"/>
              </a:lnSpc>
              <a:spcBef>
                <a:spcPts val="0"/>
              </a:spcBef>
              <a:spcAft>
                <a:spcPts val="0"/>
              </a:spcAft>
              <a:buSzPts val="1400"/>
              <a:buNone/>
              <a:defRPr/>
            </a:lvl5pPr>
            <a:lvl6pPr lvl="5" algn="ctr">
              <a:lnSpc>
                <a:spcPct val="70000"/>
              </a:lnSpc>
              <a:spcBef>
                <a:spcPts val="0"/>
              </a:spcBef>
              <a:spcAft>
                <a:spcPts val="0"/>
              </a:spcAft>
              <a:buSzPts val="1400"/>
              <a:buNone/>
              <a:defRPr/>
            </a:lvl6pPr>
            <a:lvl7pPr lvl="6" algn="ctr">
              <a:lnSpc>
                <a:spcPct val="70000"/>
              </a:lnSpc>
              <a:spcBef>
                <a:spcPts val="0"/>
              </a:spcBef>
              <a:spcAft>
                <a:spcPts val="0"/>
              </a:spcAft>
              <a:buSzPts val="1400"/>
              <a:buNone/>
              <a:defRPr/>
            </a:lvl7pPr>
            <a:lvl8pPr lvl="7" algn="ctr">
              <a:lnSpc>
                <a:spcPct val="70000"/>
              </a:lnSpc>
              <a:spcBef>
                <a:spcPts val="0"/>
              </a:spcBef>
              <a:spcAft>
                <a:spcPts val="0"/>
              </a:spcAft>
              <a:buSzPts val="1400"/>
              <a:buNone/>
              <a:defRPr/>
            </a:lvl8pPr>
            <a:lvl9pPr lvl="8" algn="ctr">
              <a:lnSpc>
                <a:spcPct val="70000"/>
              </a:lnSpc>
              <a:spcBef>
                <a:spcPts val="0"/>
              </a:spcBef>
              <a:spcAft>
                <a:spcPts val="0"/>
              </a:spcAft>
              <a:buSzPts val="1400"/>
              <a:buNone/>
              <a:defRPr/>
            </a:lvl9pPr>
          </a:lstStyle>
          <a:p>
            <a:endParaRPr/>
          </a:p>
        </p:txBody>
      </p:sp>
    </p:spTree>
    <p:extLst>
      <p:ext uri="{BB962C8B-B14F-4D97-AF65-F5344CB8AC3E}">
        <p14:creationId xmlns:p14="http://schemas.microsoft.com/office/powerpoint/2010/main" val="440655437"/>
      </p:ext>
    </p:extLst>
  </p:cSld>
  <p:clrMapOvr>
    <a:masterClrMapping/>
  </p:clrMapOvr>
  <p:transition>
    <p:strips dir="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32"/>
        <p:cNvGrpSpPr/>
        <p:nvPr/>
      </p:nvGrpSpPr>
      <p:grpSpPr>
        <a:xfrm>
          <a:off x="0" y="0"/>
          <a:ext cx="0" cy="0"/>
          <a:chOff x="0" y="0"/>
          <a:chExt cx="0" cy="0"/>
        </a:xfrm>
      </p:grpSpPr>
    </p:spTree>
    <p:extLst>
      <p:ext uri="{BB962C8B-B14F-4D97-AF65-F5344CB8AC3E}">
        <p14:creationId xmlns:p14="http://schemas.microsoft.com/office/powerpoint/2010/main" val="568063799"/>
      </p:ext>
    </p:extLst>
  </p:cSld>
  <p:clrMapOvr>
    <a:masterClrMapping/>
  </p:clrMapOvr>
  <p:transition>
    <p:strips dir="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ustom Layout">
  <p:cSld name="Custom Layout">
    <p:spTree>
      <p:nvGrpSpPr>
        <p:cNvPr id="1" name="Shape 33"/>
        <p:cNvGrpSpPr/>
        <p:nvPr/>
      </p:nvGrpSpPr>
      <p:grpSpPr>
        <a:xfrm>
          <a:off x="0" y="0"/>
          <a:ext cx="0" cy="0"/>
          <a:chOff x="0" y="0"/>
          <a:chExt cx="0" cy="0"/>
        </a:xfrm>
      </p:grpSpPr>
      <p:sp>
        <p:nvSpPr>
          <p:cNvPr id="34" name="Google Shape;34;p13"/>
          <p:cNvSpPr txBox="1">
            <a:spLocks noGrp="1"/>
          </p:cNvSpPr>
          <p:nvPr>
            <p:ph type="title"/>
          </p:nvPr>
        </p:nvSpPr>
        <p:spPr>
          <a:xfrm>
            <a:off x="1566429" y="633948"/>
            <a:ext cx="6324600" cy="1143000"/>
          </a:xfrm>
          <a:prstGeom prst="rect">
            <a:avLst/>
          </a:prstGeom>
          <a:noFill/>
          <a:ln>
            <a:noFill/>
          </a:ln>
        </p:spPr>
        <p:txBody>
          <a:bodyPr spcFirstLastPara="1" wrap="square" lIns="91425" tIns="45700" rIns="91425" bIns="45700" anchor="ctr" anchorCtr="0">
            <a:noAutofit/>
          </a:bodyPr>
          <a:lstStyle>
            <a:lvl1pPr lvl="0" algn="ctr">
              <a:lnSpc>
                <a:spcPct val="70000"/>
              </a:lnSpc>
              <a:spcBef>
                <a:spcPts val="0"/>
              </a:spcBef>
              <a:spcAft>
                <a:spcPts val="0"/>
              </a:spcAft>
              <a:buSzPts val="1400"/>
              <a:buNone/>
              <a:defRPr/>
            </a:lvl1pPr>
            <a:lvl2pPr lvl="1" algn="ctr">
              <a:lnSpc>
                <a:spcPct val="70000"/>
              </a:lnSpc>
              <a:spcBef>
                <a:spcPts val="0"/>
              </a:spcBef>
              <a:spcAft>
                <a:spcPts val="0"/>
              </a:spcAft>
              <a:buSzPts val="1400"/>
              <a:buNone/>
              <a:defRPr/>
            </a:lvl2pPr>
            <a:lvl3pPr lvl="2" algn="ctr">
              <a:lnSpc>
                <a:spcPct val="70000"/>
              </a:lnSpc>
              <a:spcBef>
                <a:spcPts val="0"/>
              </a:spcBef>
              <a:spcAft>
                <a:spcPts val="0"/>
              </a:spcAft>
              <a:buSzPts val="1400"/>
              <a:buNone/>
              <a:defRPr/>
            </a:lvl3pPr>
            <a:lvl4pPr lvl="3" algn="ctr">
              <a:lnSpc>
                <a:spcPct val="70000"/>
              </a:lnSpc>
              <a:spcBef>
                <a:spcPts val="0"/>
              </a:spcBef>
              <a:spcAft>
                <a:spcPts val="0"/>
              </a:spcAft>
              <a:buSzPts val="1400"/>
              <a:buNone/>
              <a:defRPr/>
            </a:lvl4pPr>
            <a:lvl5pPr lvl="4" algn="ctr">
              <a:lnSpc>
                <a:spcPct val="70000"/>
              </a:lnSpc>
              <a:spcBef>
                <a:spcPts val="0"/>
              </a:spcBef>
              <a:spcAft>
                <a:spcPts val="0"/>
              </a:spcAft>
              <a:buSzPts val="1400"/>
              <a:buNone/>
              <a:defRPr/>
            </a:lvl5pPr>
            <a:lvl6pPr lvl="5" algn="ctr">
              <a:lnSpc>
                <a:spcPct val="70000"/>
              </a:lnSpc>
              <a:spcBef>
                <a:spcPts val="0"/>
              </a:spcBef>
              <a:spcAft>
                <a:spcPts val="0"/>
              </a:spcAft>
              <a:buSzPts val="1400"/>
              <a:buNone/>
              <a:defRPr/>
            </a:lvl6pPr>
            <a:lvl7pPr lvl="6" algn="ctr">
              <a:lnSpc>
                <a:spcPct val="70000"/>
              </a:lnSpc>
              <a:spcBef>
                <a:spcPts val="0"/>
              </a:spcBef>
              <a:spcAft>
                <a:spcPts val="0"/>
              </a:spcAft>
              <a:buSzPts val="1400"/>
              <a:buNone/>
              <a:defRPr/>
            </a:lvl7pPr>
            <a:lvl8pPr lvl="7" algn="ctr">
              <a:lnSpc>
                <a:spcPct val="70000"/>
              </a:lnSpc>
              <a:spcBef>
                <a:spcPts val="0"/>
              </a:spcBef>
              <a:spcAft>
                <a:spcPts val="0"/>
              </a:spcAft>
              <a:buSzPts val="1400"/>
              <a:buNone/>
              <a:defRPr/>
            </a:lvl8pPr>
            <a:lvl9pPr lvl="8" algn="ctr">
              <a:lnSpc>
                <a:spcPct val="70000"/>
              </a:lnSpc>
              <a:spcBef>
                <a:spcPts val="0"/>
              </a:spcBef>
              <a:spcAft>
                <a:spcPts val="0"/>
              </a:spcAft>
              <a:buSzPts val="1400"/>
              <a:buNone/>
              <a:defRPr/>
            </a:lvl9pPr>
          </a:lstStyle>
          <a:p>
            <a:endParaRPr/>
          </a:p>
        </p:txBody>
      </p:sp>
    </p:spTree>
    <p:extLst>
      <p:ext uri="{BB962C8B-B14F-4D97-AF65-F5344CB8AC3E}">
        <p14:creationId xmlns:p14="http://schemas.microsoft.com/office/powerpoint/2010/main" val="2255415976"/>
      </p:ext>
    </p:extLst>
  </p:cSld>
  <p:clrMapOvr>
    <a:masterClrMapping/>
  </p:clrMapOvr>
  <p:transition>
    <p:strips dir="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1_Two Content">
    <p:bg>
      <p:bgPr>
        <a:solidFill>
          <a:srgbClr val="FEFFF3"/>
        </a:solidFill>
        <a:effectLst/>
      </p:bgPr>
    </p:bg>
    <p:spTree>
      <p:nvGrpSpPr>
        <p:cNvPr id="1" name=""/>
        <p:cNvGrpSpPr/>
        <p:nvPr/>
      </p:nvGrpSpPr>
      <p:grpSpPr>
        <a:xfrm>
          <a:off x="0" y="0"/>
          <a:ext cx="0" cy="0"/>
          <a:chOff x="0" y="0"/>
          <a:chExt cx="0" cy="0"/>
        </a:xfrm>
      </p:grpSpPr>
      <p:pic>
        <p:nvPicPr>
          <p:cNvPr id="183" name="Picture 3" descr="Picture 3"/>
          <p:cNvPicPr>
            <a:picLocks noChangeAspect="1"/>
          </p:cNvPicPr>
          <p:nvPr/>
        </p:nvPicPr>
        <p:blipFill>
          <a:blip r:embed="rId2"/>
          <a:stretch>
            <a:fillRect/>
          </a:stretch>
        </p:blipFill>
        <p:spPr>
          <a:xfrm>
            <a:off x="0" y="0"/>
            <a:ext cx="9144000" cy="1536700"/>
          </a:xfrm>
          <a:prstGeom prst="rect">
            <a:avLst/>
          </a:prstGeom>
          <a:ln w="12700">
            <a:miter lim="400000"/>
          </a:ln>
        </p:spPr>
      </p:pic>
      <p:sp>
        <p:nvSpPr>
          <p:cNvPr id="184" name="Title Text"/>
          <p:cNvSpPr txBox="1">
            <a:spLocks noGrp="1"/>
          </p:cNvSpPr>
          <p:nvPr>
            <p:ph type="title"/>
          </p:nvPr>
        </p:nvSpPr>
        <p:spPr>
          <a:xfrm>
            <a:off x="1277937" y="1017587"/>
            <a:ext cx="6324601" cy="1143001"/>
          </a:xfrm>
          <a:prstGeom prst="rect">
            <a:avLst/>
          </a:prstGeom>
        </p:spPr>
        <p:txBody>
          <a:bodyPr/>
          <a:lstStyle>
            <a:lvl1pPr algn="ctr">
              <a:lnSpc>
                <a:spcPct val="70000"/>
              </a:lnSpc>
              <a:defRPr>
                <a:solidFill>
                  <a:srgbClr val="760002"/>
                </a:solidFill>
                <a:effectLst>
                  <a:outerShdw blurRad="38100" dist="38100" dir="2700000" rotWithShape="0">
                    <a:schemeClr val="accent3">
                      <a:lumOff val="10616"/>
                    </a:schemeClr>
                  </a:outerShdw>
                </a:effectLst>
                <a:latin typeface="Arial"/>
                <a:ea typeface="Arial"/>
                <a:cs typeface="Arial"/>
                <a:sym typeface="Arial"/>
              </a:defRPr>
            </a:lvl1pPr>
          </a:lstStyle>
          <a:p>
            <a:r>
              <a:t>Title Text</a:t>
            </a:r>
          </a:p>
        </p:txBody>
      </p:sp>
      <p:sp>
        <p:nvSpPr>
          <p:cNvPr id="185" name="Body Level One…"/>
          <p:cNvSpPr txBox="1">
            <a:spLocks noGrp="1"/>
          </p:cNvSpPr>
          <p:nvPr>
            <p:ph type="body" sz="half" idx="1"/>
          </p:nvPr>
        </p:nvSpPr>
        <p:spPr>
          <a:xfrm>
            <a:off x="1066800" y="2341563"/>
            <a:ext cx="3619500" cy="4343401"/>
          </a:xfrm>
          <a:prstGeom prst="rect">
            <a:avLst/>
          </a:prstGeom>
        </p:spPr>
        <p:txBody>
          <a:bodyPr/>
          <a:lstStyle>
            <a:lvl1pPr marL="342900" indent="-342900">
              <a:spcBef>
                <a:spcPts val="600"/>
              </a:spcBef>
              <a:buFontTx/>
              <a:defRPr>
                <a:solidFill>
                  <a:srgbClr val="5D0100"/>
                </a:solidFill>
                <a:effectLst>
                  <a:outerShdw blurRad="38100" dist="38100" dir="2700000" rotWithShape="0">
                    <a:schemeClr val="accent3">
                      <a:lumOff val="10616"/>
                    </a:schemeClr>
                  </a:outerShdw>
                </a:effectLst>
                <a:latin typeface="Arial"/>
                <a:ea typeface="Arial"/>
                <a:cs typeface="Arial"/>
                <a:sym typeface="Arial"/>
              </a:defRPr>
            </a:lvl1pPr>
            <a:lvl2pPr marL="790575" indent="-333375">
              <a:spcBef>
                <a:spcPts val="600"/>
              </a:spcBef>
              <a:buFontTx/>
              <a:buChar char="–"/>
              <a:defRPr>
                <a:solidFill>
                  <a:srgbClr val="5D0100"/>
                </a:solidFill>
                <a:effectLst>
                  <a:outerShdw blurRad="38100" dist="38100" dir="2700000" rotWithShape="0">
                    <a:schemeClr val="accent3">
                      <a:lumOff val="10616"/>
                    </a:schemeClr>
                  </a:outerShdw>
                </a:effectLst>
                <a:latin typeface="Arial"/>
                <a:ea typeface="Arial"/>
                <a:cs typeface="Arial"/>
                <a:sym typeface="Arial"/>
              </a:defRPr>
            </a:lvl2pPr>
            <a:lvl3pPr>
              <a:spcBef>
                <a:spcPts val="600"/>
              </a:spcBef>
              <a:buFontTx/>
              <a:defRPr>
                <a:solidFill>
                  <a:srgbClr val="5D0100"/>
                </a:solidFill>
                <a:effectLst>
                  <a:outerShdw blurRad="38100" dist="38100" dir="2700000" rotWithShape="0">
                    <a:schemeClr val="accent3">
                      <a:lumOff val="10616"/>
                    </a:schemeClr>
                  </a:outerShdw>
                </a:effectLst>
                <a:latin typeface="Arial"/>
                <a:ea typeface="Arial"/>
                <a:cs typeface="Arial"/>
                <a:sym typeface="Arial"/>
              </a:defRPr>
            </a:lvl3pPr>
            <a:lvl4pPr>
              <a:spcBef>
                <a:spcPts val="600"/>
              </a:spcBef>
              <a:buFontTx/>
              <a:buChar char="–"/>
              <a:defRPr>
                <a:solidFill>
                  <a:srgbClr val="5D0100"/>
                </a:solidFill>
                <a:effectLst>
                  <a:outerShdw blurRad="38100" dist="38100" dir="2700000" rotWithShape="0">
                    <a:schemeClr val="accent3">
                      <a:lumOff val="10616"/>
                    </a:schemeClr>
                  </a:outerShdw>
                </a:effectLst>
                <a:latin typeface="Arial"/>
                <a:ea typeface="Arial"/>
                <a:cs typeface="Arial"/>
                <a:sym typeface="Arial"/>
              </a:defRPr>
            </a:lvl4pPr>
            <a:lvl5pPr>
              <a:spcBef>
                <a:spcPts val="600"/>
              </a:spcBef>
              <a:buFontTx/>
              <a:buChar char="»"/>
              <a:defRPr>
                <a:solidFill>
                  <a:srgbClr val="5D0100"/>
                </a:solidFill>
                <a:effectLst>
                  <a:outerShdw blurRad="38100" dist="38100" dir="2700000" rotWithShape="0">
                    <a:schemeClr val="accent3">
                      <a:lumOff val="10616"/>
                    </a:schemeClr>
                  </a:outerShdw>
                </a:effectLst>
                <a:latin typeface="Arial"/>
                <a:ea typeface="Arial"/>
                <a:cs typeface="Arial"/>
                <a:sym typeface="Arial"/>
              </a:defRPr>
            </a:lvl5pPr>
          </a:lstStyle>
          <a:p>
            <a:r>
              <a:t>Body Level One</a:t>
            </a:r>
          </a:p>
          <a:p>
            <a:pPr lvl="1"/>
            <a:r>
              <a:t>Body Level Two</a:t>
            </a:r>
          </a:p>
          <a:p>
            <a:pPr lvl="2"/>
            <a:r>
              <a:t>Body Level Three</a:t>
            </a:r>
          </a:p>
          <a:p>
            <a:pPr lvl="3"/>
            <a:r>
              <a:t>Body Level Four</a:t>
            </a:r>
          </a:p>
          <a:p>
            <a:pPr lvl="4"/>
            <a:r>
              <a:t>Body Level Five</a:t>
            </a:r>
          </a:p>
        </p:txBody>
      </p:sp>
      <p:sp>
        <p:nvSpPr>
          <p:cNvPr id="186" name="Slide Number"/>
          <p:cNvSpPr txBox="1">
            <a:spLocks noGrp="1"/>
          </p:cNvSpPr>
          <p:nvPr>
            <p:ph type="sldNum" sz="quarter" idx="2"/>
          </p:nvPr>
        </p:nvSpPr>
        <p:spPr>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86CB4B4D-7CA3-9044-876B-883B54F8677D}" type="slidenum">
              <a:rPr kumimoji="0" sz="1800" b="0" i="0" u="none" strike="noStrike" kern="1200" cap="none" spc="0" normalizeH="0" baseline="0" noProof="0">
                <a:ln>
                  <a:noFill/>
                </a:ln>
                <a:solidFill>
                  <a:srgbClr val="5D0100"/>
                </a:solidFill>
                <a:effectLst/>
                <a:uLnTx/>
                <a:uFillTx/>
                <a:latin typeface="Times New Roman"/>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sz="1800" b="0" i="0" u="none" strike="noStrike" kern="1200" cap="none" spc="0" normalizeH="0" baseline="0" noProof="0" dirty="0">
              <a:ln>
                <a:noFill/>
              </a:ln>
              <a:solidFill>
                <a:srgbClr val="5D0100"/>
              </a:solidFill>
              <a:effectLst/>
              <a:uLnTx/>
              <a:uFillTx/>
              <a:latin typeface="Times New Roman"/>
              <a:ea typeface="+mn-ea"/>
              <a:cs typeface="+mn-cs"/>
            </a:endParaRPr>
          </a:p>
        </p:txBody>
      </p:sp>
    </p:spTree>
    <p:extLst>
      <p:ext uri="{BB962C8B-B14F-4D97-AF65-F5344CB8AC3E}">
        <p14:creationId xmlns:p14="http://schemas.microsoft.com/office/powerpoint/2010/main" val="1922078448"/>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D7F3D00-E92B-41EE-86FF-FBC55861C721}" type="datetimeFigureOut">
              <a:rPr lang="en-US" smtClean="0"/>
              <a:t>12/9/2024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F25A28C-C1F2-454A-9DDC-2509E4ADE545}" type="slidenum">
              <a:rPr lang="en-US" smtClean="0"/>
              <a:t>‹#›</a:t>
            </a:fld>
            <a:endParaRPr lang="en-US" dirty="0"/>
          </a:p>
        </p:txBody>
      </p:sp>
    </p:spTree>
    <p:extLst>
      <p:ext uri="{BB962C8B-B14F-4D97-AF65-F5344CB8AC3E}">
        <p14:creationId xmlns:p14="http://schemas.microsoft.com/office/powerpoint/2010/main" val="2269139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D7F3D00-E92B-41EE-86FF-FBC55861C721}" type="datetimeFigureOut">
              <a:rPr lang="en-US" smtClean="0"/>
              <a:t>12/9/2024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F25A28C-C1F2-454A-9DDC-2509E4ADE545}" type="slidenum">
              <a:rPr lang="en-US" smtClean="0"/>
              <a:t>‹#›</a:t>
            </a:fld>
            <a:endParaRPr lang="en-US" dirty="0"/>
          </a:p>
        </p:txBody>
      </p:sp>
    </p:spTree>
    <p:extLst>
      <p:ext uri="{BB962C8B-B14F-4D97-AF65-F5344CB8AC3E}">
        <p14:creationId xmlns:p14="http://schemas.microsoft.com/office/powerpoint/2010/main" val="25587663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3.jpg"/><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5.xml"/><Relationship Id="rId3" Type="http://schemas.openxmlformats.org/officeDocument/2006/relationships/slideLayout" Target="../slideLayouts/slideLayout10.xml"/><Relationship Id="rId7" Type="http://schemas.openxmlformats.org/officeDocument/2006/relationships/slideLayout" Target="../slideLayouts/slideLayout14.xml"/><Relationship Id="rId12" Type="http://schemas.openxmlformats.org/officeDocument/2006/relationships/theme" Target="../theme/theme2.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11" Type="http://schemas.openxmlformats.org/officeDocument/2006/relationships/slideLayout" Target="../slideLayouts/slideLayout18.xml"/><Relationship Id="rId5" Type="http://schemas.openxmlformats.org/officeDocument/2006/relationships/slideLayout" Target="../slideLayouts/slideLayout12.xml"/><Relationship Id="rId10" Type="http://schemas.openxmlformats.org/officeDocument/2006/relationships/slideLayout" Target="../slideLayouts/slideLayout17.xml"/><Relationship Id="rId4" Type="http://schemas.openxmlformats.org/officeDocument/2006/relationships/slideLayout" Target="../slideLayouts/slideLayout11.xml"/><Relationship Id="rId9"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EFFF3"/>
        </a:solidFill>
        <a:effectLst/>
      </p:bgPr>
    </p:bg>
    <p:spTree>
      <p:nvGrpSpPr>
        <p:cNvPr id="1" name="Shape 9"/>
        <p:cNvGrpSpPr/>
        <p:nvPr/>
      </p:nvGrpSpPr>
      <p:grpSpPr>
        <a:xfrm>
          <a:off x="0" y="0"/>
          <a:ext cx="0" cy="0"/>
          <a:chOff x="0" y="0"/>
          <a:chExt cx="0" cy="0"/>
        </a:xfrm>
      </p:grpSpPr>
      <p:pic>
        <p:nvPicPr>
          <p:cNvPr id="10" name="Google Shape;10;p7"/>
          <p:cNvPicPr preferRelativeResize="0"/>
          <p:nvPr/>
        </p:nvPicPr>
        <p:blipFill rotWithShape="1">
          <a:blip r:embed="rId9">
            <a:alphaModFix/>
          </a:blip>
          <a:srcRect l="151" t="5911" r="-151" b="-105"/>
          <a:stretch/>
        </p:blipFill>
        <p:spPr>
          <a:xfrm>
            <a:off x="0" y="5410200"/>
            <a:ext cx="9144000" cy="1447800"/>
          </a:xfrm>
          <a:prstGeom prst="rect">
            <a:avLst/>
          </a:prstGeom>
          <a:noFill/>
          <a:ln>
            <a:noFill/>
          </a:ln>
        </p:spPr>
      </p:pic>
      <p:pic>
        <p:nvPicPr>
          <p:cNvPr id="11" name="Google Shape;11;p7"/>
          <p:cNvPicPr preferRelativeResize="0"/>
          <p:nvPr/>
        </p:nvPicPr>
        <p:blipFill rotWithShape="1">
          <a:blip r:embed="rId10">
            <a:alphaModFix/>
          </a:blip>
          <a:srcRect/>
          <a:stretch/>
        </p:blipFill>
        <p:spPr>
          <a:xfrm>
            <a:off x="0" y="0"/>
            <a:ext cx="9144000" cy="1536700"/>
          </a:xfrm>
          <a:prstGeom prst="rect">
            <a:avLst/>
          </a:prstGeom>
          <a:noFill/>
          <a:ln>
            <a:noFill/>
          </a:ln>
        </p:spPr>
      </p:pic>
      <p:sp>
        <p:nvSpPr>
          <p:cNvPr id="12" name="Google Shape;12;p7"/>
          <p:cNvSpPr txBox="1">
            <a:spLocks noGrp="1"/>
          </p:cNvSpPr>
          <p:nvPr>
            <p:ph type="title"/>
          </p:nvPr>
        </p:nvSpPr>
        <p:spPr>
          <a:xfrm>
            <a:off x="1566429" y="633948"/>
            <a:ext cx="6324600" cy="1143000"/>
          </a:xfrm>
          <a:prstGeom prst="rect">
            <a:avLst/>
          </a:prstGeom>
          <a:noFill/>
          <a:ln>
            <a:noFill/>
          </a:ln>
        </p:spPr>
        <p:txBody>
          <a:bodyPr spcFirstLastPara="1" wrap="square" lIns="91425" tIns="45700" rIns="91425" bIns="45700" anchor="ctr" anchorCtr="0">
            <a:noAutofit/>
          </a:bodyPr>
          <a:lstStyle>
            <a:lvl1pPr marR="0" lvl="0" algn="ctr" rtl="0">
              <a:lnSpc>
                <a:spcPct val="70000"/>
              </a:lnSpc>
              <a:spcBef>
                <a:spcPts val="0"/>
              </a:spcBef>
              <a:spcAft>
                <a:spcPts val="0"/>
              </a:spcAft>
              <a:buSzPts val="1400"/>
              <a:buNone/>
              <a:defRPr sz="3600" b="0" i="0" u="none" strike="noStrike" cap="none">
                <a:solidFill>
                  <a:srgbClr val="760002"/>
                </a:solidFill>
                <a:latin typeface="Play"/>
                <a:ea typeface="Play"/>
                <a:cs typeface="Play"/>
                <a:sym typeface="Play"/>
              </a:defRPr>
            </a:lvl1pPr>
            <a:lvl2pPr marR="0" lvl="1" algn="ctr" rtl="0">
              <a:lnSpc>
                <a:spcPct val="70000"/>
              </a:lnSpc>
              <a:spcBef>
                <a:spcPts val="0"/>
              </a:spcBef>
              <a:spcAft>
                <a:spcPts val="0"/>
              </a:spcAft>
              <a:buSzPts val="1400"/>
              <a:buNone/>
              <a:defRPr sz="4400" b="0" i="0" u="none" strike="noStrike" cap="none">
                <a:solidFill>
                  <a:srgbClr val="760002"/>
                </a:solidFill>
                <a:latin typeface="Play"/>
                <a:ea typeface="Play"/>
                <a:cs typeface="Play"/>
                <a:sym typeface="Play"/>
              </a:defRPr>
            </a:lvl2pPr>
            <a:lvl3pPr marR="0" lvl="2" algn="ctr" rtl="0">
              <a:lnSpc>
                <a:spcPct val="70000"/>
              </a:lnSpc>
              <a:spcBef>
                <a:spcPts val="0"/>
              </a:spcBef>
              <a:spcAft>
                <a:spcPts val="0"/>
              </a:spcAft>
              <a:buSzPts val="1400"/>
              <a:buNone/>
              <a:defRPr sz="4400" b="0" i="0" u="none" strike="noStrike" cap="none">
                <a:solidFill>
                  <a:srgbClr val="760002"/>
                </a:solidFill>
                <a:latin typeface="Play"/>
                <a:ea typeface="Play"/>
                <a:cs typeface="Play"/>
                <a:sym typeface="Play"/>
              </a:defRPr>
            </a:lvl3pPr>
            <a:lvl4pPr marR="0" lvl="3" algn="ctr" rtl="0">
              <a:lnSpc>
                <a:spcPct val="70000"/>
              </a:lnSpc>
              <a:spcBef>
                <a:spcPts val="0"/>
              </a:spcBef>
              <a:spcAft>
                <a:spcPts val="0"/>
              </a:spcAft>
              <a:buSzPts val="1400"/>
              <a:buNone/>
              <a:defRPr sz="4400" b="0" i="0" u="none" strike="noStrike" cap="none">
                <a:solidFill>
                  <a:srgbClr val="760002"/>
                </a:solidFill>
                <a:latin typeface="Play"/>
                <a:ea typeface="Play"/>
                <a:cs typeface="Play"/>
                <a:sym typeface="Play"/>
              </a:defRPr>
            </a:lvl4pPr>
            <a:lvl5pPr marR="0" lvl="4" algn="ctr" rtl="0">
              <a:lnSpc>
                <a:spcPct val="70000"/>
              </a:lnSpc>
              <a:spcBef>
                <a:spcPts val="0"/>
              </a:spcBef>
              <a:spcAft>
                <a:spcPts val="0"/>
              </a:spcAft>
              <a:buSzPts val="1400"/>
              <a:buNone/>
              <a:defRPr sz="4400" b="0" i="0" u="none" strike="noStrike" cap="none">
                <a:solidFill>
                  <a:srgbClr val="760002"/>
                </a:solidFill>
                <a:latin typeface="Play"/>
                <a:ea typeface="Play"/>
                <a:cs typeface="Play"/>
                <a:sym typeface="Play"/>
              </a:defRPr>
            </a:lvl5pPr>
            <a:lvl6pPr marR="0" lvl="5" algn="ctr" rtl="0">
              <a:lnSpc>
                <a:spcPct val="70000"/>
              </a:lnSpc>
              <a:spcBef>
                <a:spcPts val="0"/>
              </a:spcBef>
              <a:spcAft>
                <a:spcPts val="0"/>
              </a:spcAft>
              <a:buSzPts val="1400"/>
              <a:buNone/>
              <a:defRPr sz="4400" b="0" i="0" u="none" strike="noStrike" cap="none">
                <a:solidFill>
                  <a:srgbClr val="760002"/>
                </a:solidFill>
                <a:latin typeface="Play"/>
                <a:ea typeface="Play"/>
                <a:cs typeface="Play"/>
                <a:sym typeface="Play"/>
              </a:defRPr>
            </a:lvl6pPr>
            <a:lvl7pPr marR="0" lvl="6" algn="ctr" rtl="0">
              <a:lnSpc>
                <a:spcPct val="70000"/>
              </a:lnSpc>
              <a:spcBef>
                <a:spcPts val="0"/>
              </a:spcBef>
              <a:spcAft>
                <a:spcPts val="0"/>
              </a:spcAft>
              <a:buSzPts val="1400"/>
              <a:buNone/>
              <a:defRPr sz="4400" b="0" i="0" u="none" strike="noStrike" cap="none">
                <a:solidFill>
                  <a:srgbClr val="760002"/>
                </a:solidFill>
                <a:latin typeface="Play"/>
                <a:ea typeface="Play"/>
                <a:cs typeface="Play"/>
                <a:sym typeface="Play"/>
              </a:defRPr>
            </a:lvl7pPr>
            <a:lvl8pPr marR="0" lvl="7" algn="ctr" rtl="0">
              <a:lnSpc>
                <a:spcPct val="70000"/>
              </a:lnSpc>
              <a:spcBef>
                <a:spcPts val="0"/>
              </a:spcBef>
              <a:spcAft>
                <a:spcPts val="0"/>
              </a:spcAft>
              <a:buSzPts val="1400"/>
              <a:buNone/>
              <a:defRPr sz="4400" b="0" i="0" u="none" strike="noStrike" cap="none">
                <a:solidFill>
                  <a:srgbClr val="760002"/>
                </a:solidFill>
                <a:latin typeface="Play"/>
                <a:ea typeface="Play"/>
                <a:cs typeface="Play"/>
                <a:sym typeface="Play"/>
              </a:defRPr>
            </a:lvl8pPr>
            <a:lvl9pPr marR="0" lvl="8" algn="ctr" rtl="0">
              <a:lnSpc>
                <a:spcPct val="70000"/>
              </a:lnSpc>
              <a:spcBef>
                <a:spcPts val="0"/>
              </a:spcBef>
              <a:spcAft>
                <a:spcPts val="0"/>
              </a:spcAft>
              <a:buSzPts val="1400"/>
              <a:buNone/>
              <a:defRPr sz="4400" b="0" i="0" u="none" strike="noStrike" cap="none">
                <a:solidFill>
                  <a:srgbClr val="760002"/>
                </a:solidFill>
                <a:latin typeface="Play"/>
                <a:ea typeface="Play"/>
                <a:cs typeface="Play"/>
                <a:sym typeface="Play"/>
              </a:defRPr>
            </a:lvl9pPr>
          </a:lstStyle>
          <a:p>
            <a:endParaRPr/>
          </a:p>
        </p:txBody>
      </p:sp>
      <p:sp>
        <p:nvSpPr>
          <p:cNvPr id="13" name="Google Shape;13;p7"/>
          <p:cNvSpPr txBox="1">
            <a:spLocks noGrp="1"/>
          </p:cNvSpPr>
          <p:nvPr>
            <p:ph type="body" idx="1"/>
          </p:nvPr>
        </p:nvSpPr>
        <p:spPr>
          <a:xfrm>
            <a:off x="876300" y="2186233"/>
            <a:ext cx="7391400" cy="4343400"/>
          </a:xfrm>
          <a:prstGeom prst="rect">
            <a:avLst/>
          </a:prstGeom>
          <a:noFill/>
          <a:ln>
            <a:noFill/>
          </a:ln>
        </p:spPr>
        <p:txBody>
          <a:bodyPr spcFirstLastPara="1" wrap="square" lIns="91425" tIns="45700" rIns="91425" bIns="45700" anchor="t" anchorCtr="0">
            <a:noAutofit/>
          </a:bodyPr>
          <a:lstStyle>
            <a:lvl1pPr marL="457200" marR="0" lvl="0" indent="-431800" algn="l" rtl="0">
              <a:lnSpc>
                <a:spcPct val="90000"/>
              </a:lnSpc>
              <a:spcBef>
                <a:spcPts val="640"/>
              </a:spcBef>
              <a:spcAft>
                <a:spcPts val="0"/>
              </a:spcAft>
              <a:buClr>
                <a:schemeClr val="dk1"/>
              </a:buClr>
              <a:buSzPts val="3200"/>
              <a:buFont typeface="Helvetica Neue"/>
              <a:buChar char="•"/>
              <a:defRPr sz="3200" b="0" i="0" u="none" strike="noStrike" cap="none">
                <a:solidFill>
                  <a:schemeClr val="dk1"/>
                </a:solidFill>
                <a:latin typeface="Helvetica Neue"/>
                <a:ea typeface="Helvetica Neue"/>
                <a:cs typeface="Helvetica Neue"/>
                <a:sym typeface="Helvetica Neue"/>
              </a:defRPr>
            </a:lvl1pPr>
            <a:lvl2pPr marL="914400" marR="0" lvl="1" indent="-406400" algn="l" rtl="0">
              <a:lnSpc>
                <a:spcPct val="90000"/>
              </a:lnSpc>
              <a:spcBef>
                <a:spcPts val="560"/>
              </a:spcBef>
              <a:spcAft>
                <a:spcPts val="0"/>
              </a:spcAft>
              <a:buClr>
                <a:schemeClr val="dk1"/>
              </a:buClr>
              <a:buSzPts val="2800"/>
              <a:buFont typeface="Helvetica Neue"/>
              <a:buChar char="–"/>
              <a:defRPr sz="2800" b="0" i="0" u="none" strike="noStrike" cap="none">
                <a:solidFill>
                  <a:schemeClr val="dk1"/>
                </a:solidFill>
                <a:latin typeface="Helvetica Neue"/>
                <a:ea typeface="Helvetica Neue"/>
                <a:cs typeface="Helvetica Neue"/>
                <a:sym typeface="Helvetica Neue"/>
              </a:defRPr>
            </a:lvl2pPr>
            <a:lvl3pPr marL="1371600" marR="0" lvl="2" indent="-381000" algn="l" rtl="0">
              <a:lnSpc>
                <a:spcPct val="90000"/>
              </a:lnSpc>
              <a:spcBef>
                <a:spcPts val="480"/>
              </a:spcBef>
              <a:spcAft>
                <a:spcPts val="0"/>
              </a:spcAft>
              <a:buClr>
                <a:schemeClr val="dk1"/>
              </a:buClr>
              <a:buSzPts val="2400"/>
              <a:buFont typeface="Helvetica Neue"/>
              <a:buChar char="•"/>
              <a:defRPr sz="2400" b="0" i="0" u="none" strike="noStrike" cap="none">
                <a:solidFill>
                  <a:schemeClr val="dk1"/>
                </a:solidFill>
                <a:latin typeface="Helvetica Neue"/>
                <a:ea typeface="Helvetica Neue"/>
                <a:cs typeface="Helvetica Neue"/>
                <a:sym typeface="Helvetica Neue"/>
              </a:defRPr>
            </a:lvl3pPr>
            <a:lvl4pPr marL="1828800" marR="0" lvl="3" indent="-355600" algn="l" rtl="0">
              <a:lnSpc>
                <a:spcPct val="110000"/>
              </a:lnSpc>
              <a:spcBef>
                <a:spcPts val="400"/>
              </a:spcBef>
              <a:spcAft>
                <a:spcPts val="0"/>
              </a:spcAft>
              <a:buClr>
                <a:schemeClr val="dk1"/>
              </a:buClr>
              <a:buSzPts val="2000"/>
              <a:buFont typeface="Helvetica Neue"/>
              <a:buChar char="–"/>
              <a:defRPr sz="2000" b="0" i="0" u="none" strike="noStrike" cap="none">
                <a:solidFill>
                  <a:schemeClr val="dk1"/>
                </a:solidFill>
                <a:latin typeface="Helvetica Neue"/>
                <a:ea typeface="Helvetica Neue"/>
                <a:cs typeface="Helvetica Neue"/>
                <a:sym typeface="Helvetica Neue"/>
              </a:defRPr>
            </a:lvl4pPr>
            <a:lvl5pPr marL="2286000" marR="0" lvl="4" indent="-355600" algn="l" rtl="0">
              <a:lnSpc>
                <a:spcPct val="110000"/>
              </a:lnSpc>
              <a:spcBef>
                <a:spcPts val="400"/>
              </a:spcBef>
              <a:spcAft>
                <a:spcPts val="0"/>
              </a:spcAft>
              <a:buClr>
                <a:schemeClr val="dk1"/>
              </a:buClr>
              <a:buSzPts val="2000"/>
              <a:buFont typeface="Helvetica Neue"/>
              <a:buChar char="»"/>
              <a:defRPr sz="2000" b="0" i="0" u="none" strike="noStrike" cap="none">
                <a:solidFill>
                  <a:schemeClr val="dk1"/>
                </a:solidFill>
                <a:latin typeface="Helvetica Neue"/>
                <a:ea typeface="Helvetica Neue"/>
                <a:cs typeface="Helvetica Neue"/>
                <a:sym typeface="Helvetica Neue"/>
              </a:defRPr>
            </a:lvl5pPr>
            <a:lvl6pPr marL="2743200" marR="0" lvl="5" indent="-355600" algn="l" rtl="0">
              <a:lnSpc>
                <a:spcPct val="110000"/>
              </a:lnSpc>
              <a:spcBef>
                <a:spcPts val="400"/>
              </a:spcBef>
              <a:spcAft>
                <a:spcPts val="0"/>
              </a:spcAft>
              <a:buClr>
                <a:schemeClr val="dk1"/>
              </a:buClr>
              <a:buSzPts val="2000"/>
              <a:buFont typeface="Helvetica Neue"/>
              <a:buChar char="»"/>
              <a:defRPr sz="2000" b="0" i="0" u="none" strike="noStrike" cap="none">
                <a:solidFill>
                  <a:schemeClr val="dk1"/>
                </a:solidFill>
                <a:latin typeface="Helvetica Neue"/>
                <a:ea typeface="Helvetica Neue"/>
                <a:cs typeface="Helvetica Neue"/>
                <a:sym typeface="Helvetica Neue"/>
              </a:defRPr>
            </a:lvl6pPr>
            <a:lvl7pPr marL="3200400" marR="0" lvl="6" indent="-355600" algn="l" rtl="0">
              <a:lnSpc>
                <a:spcPct val="110000"/>
              </a:lnSpc>
              <a:spcBef>
                <a:spcPts val="400"/>
              </a:spcBef>
              <a:spcAft>
                <a:spcPts val="0"/>
              </a:spcAft>
              <a:buClr>
                <a:schemeClr val="dk1"/>
              </a:buClr>
              <a:buSzPts val="2000"/>
              <a:buFont typeface="Helvetica Neue"/>
              <a:buChar char="»"/>
              <a:defRPr sz="2000" b="0" i="0" u="none" strike="noStrike" cap="none">
                <a:solidFill>
                  <a:schemeClr val="dk1"/>
                </a:solidFill>
                <a:latin typeface="Helvetica Neue"/>
                <a:ea typeface="Helvetica Neue"/>
                <a:cs typeface="Helvetica Neue"/>
                <a:sym typeface="Helvetica Neue"/>
              </a:defRPr>
            </a:lvl7pPr>
            <a:lvl8pPr marL="3657600" marR="0" lvl="7" indent="-355600" algn="l" rtl="0">
              <a:lnSpc>
                <a:spcPct val="110000"/>
              </a:lnSpc>
              <a:spcBef>
                <a:spcPts val="400"/>
              </a:spcBef>
              <a:spcAft>
                <a:spcPts val="0"/>
              </a:spcAft>
              <a:buClr>
                <a:schemeClr val="dk1"/>
              </a:buClr>
              <a:buSzPts val="2000"/>
              <a:buFont typeface="Helvetica Neue"/>
              <a:buChar char="»"/>
              <a:defRPr sz="2000" b="0" i="0" u="none" strike="noStrike" cap="none">
                <a:solidFill>
                  <a:schemeClr val="dk1"/>
                </a:solidFill>
                <a:latin typeface="Helvetica Neue"/>
                <a:ea typeface="Helvetica Neue"/>
                <a:cs typeface="Helvetica Neue"/>
                <a:sym typeface="Helvetica Neue"/>
              </a:defRPr>
            </a:lvl8pPr>
            <a:lvl9pPr marL="4114800" marR="0" lvl="8" indent="-355600" algn="l" rtl="0">
              <a:lnSpc>
                <a:spcPct val="110000"/>
              </a:lnSpc>
              <a:spcBef>
                <a:spcPts val="400"/>
              </a:spcBef>
              <a:spcAft>
                <a:spcPts val="0"/>
              </a:spcAft>
              <a:buClr>
                <a:schemeClr val="dk1"/>
              </a:buClr>
              <a:buSzPts val="2000"/>
              <a:buFont typeface="Helvetica Neue"/>
              <a:buChar char="»"/>
              <a:defRPr sz="2000" b="0" i="0" u="none" strike="noStrike" cap="none">
                <a:solidFill>
                  <a:schemeClr val="dk1"/>
                </a:solidFill>
                <a:latin typeface="Helvetica Neue"/>
                <a:ea typeface="Helvetica Neue"/>
                <a:cs typeface="Helvetica Neue"/>
                <a:sym typeface="Helvetica Neue"/>
              </a:defRPr>
            </a:lvl9pPr>
          </a:lstStyle>
          <a:p>
            <a:endParaRPr/>
          </a:p>
        </p:txBody>
      </p:sp>
      <p:pic>
        <p:nvPicPr>
          <p:cNvPr id="14" name="Google Shape;14;p7"/>
          <p:cNvPicPr preferRelativeResize="0"/>
          <p:nvPr/>
        </p:nvPicPr>
        <p:blipFill rotWithShape="1">
          <a:blip r:embed="rId11">
            <a:alphaModFix/>
          </a:blip>
          <a:srcRect/>
          <a:stretch/>
        </p:blipFill>
        <p:spPr>
          <a:xfrm>
            <a:off x="0" y="1"/>
            <a:ext cx="710152" cy="688156"/>
          </a:xfrm>
          <a:prstGeom prst="rect">
            <a:avLst/>
          </a:prstGeom>
          <a:noFill/>
          <a:ln>
            <a:noFill/>
          </a:ln>
        </p:spPr>
      </p:pic>
      <p:pic>
        <p:nvPicPr>
          <p:cNvPr id="15" name="Google Shape;15;p7"/>
          <p:cNvPicPr preferRelativeResize="0"/>
          <p:nvPr/>
        </p:nvPicPr>
        <p:blipFill rotWithShape="1">
          <a:blip r:embed="rId11">
            <a:alphaModFix/>
          </a:blip>
          <a:srcRect/>
          <a:stretch/>
        </p:blipFill>
        <p:spPr>
          <a:xfrm>
            <a:off x="8433848" y="1"/>
            <a:ext cx="710152" cy="688156"/>
          </a:xfrm>
          <a:prstGeom prst="rect">
            <a:avLst/>
          </a:prstGeom>
          <a:noFill/>
          <a:ln>
            <a:noFill/>
          </a:ln>
        </p:spPr>
      </p:pic>
    </p:spTree>
    <p:extLst>
      <p:ext uri="{BB962C8B-B14F-4D97-AF65-F5344CB8AC3E}">
        <p14:creationId xmlns:p14="http://schemas.microsoft.com/office/powerpoint/2010/main" val="1759840870"/>
      </p:ext>
    </p:extLst>
  </p:cSld>
  <p:clrMap bg1="lt1" tx1="dk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Lst>
  <p:transition>
    <p:strips dir="rd"/>
  </p:transition>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7F3D00-E92B-41EE-86FF-FBC55861C721}" type="datetimeFigureOut">
              <a:rPr lang="en-US" smtClean="0"/>
              <a:t>12/9/2024</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25A28C-C1F2-454A-9DDC-2509E4ADE545}" type="slidenum">
              <a:rPr lang="en-US" smtClean="0"/>
              <a:t>‹#›</a:t>
            </a:fld>
            <a:endParaRPr lang="en-US" dirty="0"/>
          </a:p>
        </p:txBody>
      </p:sp>
    </p:spTree>
    <p:extLst>
      <p:ext uri="{BB962C8B-B14F-4D97-AF65-F5344CB8AC3E}">
        <p14:creationId xmlns:p14="http://schemas.microsoft.com/office/powerpoint/2010/main" val="2665932752"/>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7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E5D8B-BC2C-3205-A684-FDA143D660CA}"/>
              </a:ext>
            </a:extLst>
          </p:cNvPr>
          <p:cNvSpPr>
            <a:spLocks noGrp="1"/>
          </p:cNvSpPr>
          <p:nvPr>
            <p:ph type="title"/>
          </p:nvPr>
        </p:nvSpPr>
        <p:spPr>
          <a:xfrm>
            <a:off x="1537854" y="2719923"/>
            <a:ext cx="6324600" cy="1143000"/>
          </a:xfrm>
        </p:spPr>
        <p:txBody>
          <a:bodyPr/>
          <a:lstStyle/>
          <a:p>
            <a:r>
              <a:rPr lang="en-US" dirty="0"/>
              <a:t>Sample 1 </a:t>
            </a:r>
            <a:br>
              <a:rPr lang="en-US" dirty="0"/>
            </a:br>
            <a:r>
              <a:rPr lang="en-US" dirty="0"/>
              <a:t>Religious Education</a:t>
            </a:r>
          </a:p>
        </p:txBody>
      </p:sp>
    </p:spTree>
    <p:extLst>
      <p:ext uri="{BB962C8B-B14F-4D97-AF65-F5344CB8AC3E}">
        <p14:creationId xmlns:p14="http://schemas.microsoft.com/office/powerpoint/2010/main" val="2612620696"/>
      </p:ext>
    </p:extLst>
  </p:cSld>
  <p:clrMapOvr>
    <a:masterClrMapping/>
  </p:clrMapOvr>
  <p:transition>
    <p:strips dir="rd"/>
  </p:transition>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2" name="Rectangle 321">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24" name="Rectangle 323">
            <a:extLst>
              <a:ext uri="{FF2B5EF4-FFF2-40B4-BE49-F238E27FC236}">
                <a16:creationId xmlns:a16="http://schemas.microsoft.com/office/drawing/2014/main" id="{1199E1B1-A8C0-4FE8-A5A8-1CB41D69F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 y="0"/>
            <a:ext cx="9143999"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26" name="Rectangle 325">
            <a:extLst>
              <a:ext uri="{FF2B5EF4-FFF2-40B4-BE49-F238E27FC236}">
                <a16:creationId xmlns:a16="http://schemas.microsoft.com/office/drawing/2014/main" id="{84A8DE83-DE75-4B41-9DB4-A7EC0B0DEC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96642"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28" name="Rectangle 327">
            <a:extLst>
              <a:ext uri="{FF2B5EF4-FFF2-40B4-BE49-F238E27FC236}">
                <a16:creationId xmlns:a16="http://schemas.microsoft.com/office/drawing/2014/main" id="{A7009A0A-BEF5-4EAC-AF15-E4F9F002E2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1"/>
            <a:ext cx="9144001"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 name="Title 1">
            <a:extLst>
              <a:ext uri="{FF2B5EF4-FFF2-40B4-BE49-F238E27FC236}">
                <a16:creationId xmlns:a16="http://schemas.microsoft.com/office/drawing/2014/main" id="{AAFF7035-334D-3655-D371-581FF7D94AB9}"/>
              </a:ext>
            </a:extLst>
          </p:cNvPr>
          <p:cNvSpPr txBox="1">
            <a:spLocks/>
          </p:cNvSpPr>
          <p:nvPr/>
        </p:nvSpPr>
        <p:spPr bwMode="auto">
          <a:xfrm>
            <a:off x="0" y="-60920"/>
            <a:ext cx="9144000" cy="11592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ctr" anchorCtr="0" compatLnSpc="1">
            <a:prstTxWarp prst="textNoShape">
              <a:avLst/>
            </a:prstTxWarp>
            <a:normAutofit/>
          </a:bodyPr>
          <a:lstStyle>
            <a:lvl1pPr algn="ctr" rtl="0" fontAlgn="base">
              <a:lnSpc>
                <a:spcPct val="70000"/>
              </a:lnSpc>
              <a:spcBef>
                <a:spcPct val="0"/>
              </a:spcBef>
              <a:spcAft>
                <a:spcPct val="0"/>
              </a:spcAft>
              <a:defRPr sz="3600" b="1" u="sng">
                <a:solidFill>
                  <a:srgbClr val="760002"/>
                </a:solidFill>
                <a:effectLst/>
                <a:latin typeface="Georgia" panose="02040502050405020303" pitchFamily="18" charset="0"/>
                <a:ea typeface="+mj-ea"/>
                <a:cs typeface="Arial" panose="020B0604020202020204" pitchFamily="34" charset="0"/>
              </a:defRPr>
            </a:lvl1pPr>
            <a:lvl2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2pPr>
            <a:lvl3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3pPr>
            <a:lvl4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4pPr>
            <a:lvl5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5pPr>
            <a:lvl6pPr marL="4572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6pPr>
            <a:lvl7pPr marL="9144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7pPr>
            <a:lvl8pPr marL="13716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8pPr>
            <a:lvl9pPr marL="18288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9pPr>
          </a:lstStyle>
          <a:p>
            <a:pPr marL="0" marR="0" lvl="0" indent="0" algn="ctr" defTabSz="914400" rtl="0" eaLnBrk="1" fontAlgn="base" latinLnBrk="0" hangingPunct="1">
              <a:lnSpc>
                <a:spcPct val="90000"/>
              </a:lnSpc>
              <a:spcBef>
                <a:spcPct val="0"/>
              </a:spcBef>
              <a:spcAft>
                <a:spcPts val="600"/>
              </a:spcAft>
              <a:buClrTx/>
              <a:buSzTx/>
              <a:buFontTx/>
              <a:buNone/>
              <a:tabLst/>
              <a:defRPr/>
            </a:pPr>
            <a:r>
              <a:rPr kumimoji="0" lang="en-US" sz="3500" b="0" i="0" u="sng"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rPr>
              <a:t>Religious  Education  Action  Plan – Part 1</a:t>
            </a:r>
          </a:p>
        </p:txBody>
      </p:sp>
      <p:graphicFrame>
        <p:nvGraphicFramePr>
          <p:cNvPr id="317" name="Content Placeholder 3"/>
          <p:cNvGraphicFramePr/>
          <p:nvPr/>
        </p:nvGraphicFramePr>
        <p:xfrm>
          <a:off x="2" y="922497"/>
          <a:ext cx="9143998" cy="6009451"/>
        </p:xfrm>
        <a:graphic>
          <a:graphicData uri="http://schemas.openxmlformats.org/drawingml/2006/table">
            <a:tbl>
              <a:tblPr firstRow="1" bandRow="1">
                <a:noFill/>
              </a:tblPr>
              <a:tblGrid>
                <a:gridCol w="4092605">
                  <a:extLst>
                    <a:ext uri="{9D8B030D-6E8A-4147-A177-3AD203B41FA5}">
                      <a16:colId xmlns:a16="http://schemas.microsoft.com/office/drawing/2014/main" val="20000"/>
                    </a:ext>
                  </a:extLst>
                </a:gridCol>
                <a:gridCol w="1535837">
                  <a:extLst>
                    <a:ext uri="{9D8B030D-6E8A-4147-A177-3AD203B41FA5}">
                      <a16:colId xmlns:a16="http://schemas.microsoft.com/office/drawing/2014/main" val="31893473"/>
                    </a:ext>
                  </a:extLst>
                </a:gridCol>
                <a:gridCol w="1367161">
                  <a:extLst>
                    <a:ext uri="{9D8B030D-6E8A-4147-A177-3AD203B41FA5}">
                      <a16:colId xmlns:a16="http://schemas.microsoft.com/office/drawing/2014/main" val="4007870849"/>
                    </a:ext>
                  </a:extLst>
                </a:gridCol>
                <a:gridCol w="2148395">
                  <a:extLst>
                    <a:ext uri="{9D8B030D-6E8A-4147-A177-3AD203B41FA5}">
                      <a16:colId xmlns:a16="http://schemas.microsoft.com/office/drawing/2014/main" val="1482141623"/>
                    </a:ext>
                  </a:extLst>
                </a:gridCol>
              </a:tblGrid>
              <a:tr h="605306">
                <a:tc>
                  <a:txBody>
                    <a:bodyPr/>
                    <a:lstStyle/>
                    <a:p>
                      <a:pPr algn="ctr">
                        <a:defRPr sz="1400">
                          <a:solidFill>
                            <a:srgbClr val="800000"/>
                          </a:solidFill>
                          <a:latin typeface="Georgia"/>
                          <a:ea typeface="Georgia"/>
                          <a:cs typeface="Georgia"/>
                          <a:sym typeface="Georgia"/>
                        </a:defRPr>
                      </a:pPr>
                      <a:r>
                        <a:rPr sz="1400" b="1" u="sng" dirty="0">
                          <a:solidFill>
                            <a:schemeClr val="tx1">
                              <a:lumMod val="75000"/>
                              <a:lumOff val="25000"/>
                            </a:schemeClr>
                          </a:solidFill>
                          <a:latin typeface="Arial" panose="020B0604020202020204" pitchFamily="34" charset="0"/>
                          <a:cs typeface="Arial" panose="020B0604020202020204" pitchFamily="34" charset="0"/>
                        </a:rPr>
                        <a:t>Actions  </a:t>
                      </a:r>
                      <a:r>
                        <a:rPr lang="en-US" sz="1400" b="1" u="sng" dirty="0">
                          <a:solidFill>
                            <a:schemeClr val="tx1">
                              <a:lumMod val="75000"/>
                              <a:lumOff val="25000"/>
                            </a:schemeClr>
                          </a:solidFill>
                          <a:latin typeface="Arial" panose="020B0604020202020204" pitchFamily="34" charset="0"/>
                          <a:cs typeface="Arial" panose="020B0604020202020204" pitchFamily="34" charset="0"/>
                        </a:rPr>
                        <a:t>Steps</a:t>
                      </a:r>
                      <a:endParaRPr sz="1400" b="1" u="sng"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defRPr sz="1400">
                          <a:solidFill>
                            <a:srgbClr val="800000"/>
                          </a:solidFill>
                          <a:latin typeface="Georgia"/>
                          <a:ea typeface="Georgia"/>
                          <a:cs typeface="Georgia"/>
                          <a:sym typeface="Georgia"/>
                        </a:defRPr>
                      </a:pPr>
                      <a:r>
                        <a:rPr lang="en-US" sz="1400" b="1" u="none" dirty="0">
                          <a:solidFill>
                            <a:schemeClr val="tx1">
                              <a:lumMod val="75000"/>
                              <a:lumOff val="25000"/>
                            </a:schemeClr>
                          </a:solidFill>
                          <a:latin typeface="Arial" panose="020B0604020202020204" pitchFamily="34" charset="0"/>
                          <a:cs typeface="Arial" panose="020B0604020202020204" pitchFamily="34" charset="0"/>
                        </a:rPr>
                        <a:t>    </a:t>
                      </a:r>
                      <a:r>
                        <a:rPr lang="en-US" sz="1400" b="1" u="sng" dirty="0">
                          <a:solidFill>
                            <a:schemeClr val="tx1">
                              <a:lumMod val="75000"/>
                              <a:lumOff val="25000"/>
                            </a:schemeClr>
                          </a:solidFill>
                          <a:latin typeface="Arial" panose="020B0604020202020204" pitchFamily="34" charset="0"/>
                          <a:cs typeface="Arial" panose="020B0604020202020204" pitchFamily="34" charset="0"/>
                        </a:rPr>
                        <a:t>Responsible Party</a:t>
                      </a:r>
                      <a:endParaRPr sz="1400" b="1" u="sng"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defRPr sz="1400">
                          <a:solidFill>
                            <a:srgbClr val="800000"/>
                          </a:solidFill>
                          <a:latin typeface="Georgia"/>
                          <a:ea typeface="Georgia"/>
                          <a:cs typeface="Georgia"/>
                          <a:sym typeface="Georgia"/>
                        </a:defRPr>
                      </a:pPr>
                      <a:r>
                        <a:rPr lang="en-US" sz="1400" b="1" u="sng" dirty="0">
                          <a:solidFill>
                            <a:schemeClr val="tx1">
                              <a:lumMod val="75000"/>
                              <a:lumOff val="25000"/>
                            </a:schemeClr>
                          </a:solidFill>
                          <a:latin typeface="Arial" panose="020B0604020202020204" pitchFamily="34" charset="0"/>
                          <a:cs typeface="Arial" panose="020B0604020202020204" pitchFamily="34" charset="0"/>
                        </a:rPr>
                        <a:t>Deadline</a:t>
                      </a:r>
                      <a:endParaRPr sz="1400" b="1" u="sng"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defRPr sz="1400">
                          <a:solidFill>
                            <a:srgbClr val="800000"/>
                          </a:solidFill>
                          <a:latin typeface="Georgia"/>
                          <a:ea typeface="Georgia"/>
                          <a:cs typeface="Georgia"/>
                          <a:sym typeface="Georgia"/>
                        </a:defRPr>
                      </a:pPr>
                      <a:r>
                        <a:rPr lang="en-US" sz="1400" b="1" dirty="0">
                          <a:solidFill>
                            <a:schemeClr val="tx1">
                              <a:lumMod val="75000"/>
                              <a:lumOff val="25000"/>
                            </a:schemeClr>
                          </a:solidFill>
                          <a:latin typeface="Arial" panose="020B0604020202020204" pitchFamily="34" charset="0"/>
                          <a:cs typeface="Arial" panose="020B0604020202020204" pitchFamily="34" charset="0"/>
                        </a:rPr>
                        <a:t>Completion </a:t>
                      </a:r>
                    </a:p>
                    <a:p>
                      <a:pPr algn="ctr">
                        <a:defRPr sz="1400" u="sng">
                          <a:solidFill>
                            <a:srgbClr val="800000"/>
                          </a:solidFill>
                          <a:latin typeface="Georgia"/>
                          <a:ea typeface="Georgia"/>
                          <a:cs typeface="Georgia"/>
                          <a:sym typeface="Georgia"/>
                        </a:defRPr>
                      </a:pPr>
                      <a:r>
                        <a:rPr lang="en-US" sz="1400" b="1" dirty="0">
                          <a:solidFill>
                            <a:schemeClr val="tx1">
                              <a:lumMod val="75000"/>
                              <a:lumOff val="25000"/>
                            </a:schemeClr>
                          </a:solidFill>
                          <a:latin typeface="Arial" panose="020B0604020202020204" pitchFamily="34" charset="0"/>
                          <a:cs typeface="Arial" panose="020B0604020202020204" pitchFamily="34" charset="0"/>
                        </a:rPr>
                        <a:t>Test</a:t>
                      </a:r>
                      <a:endParaRPr sz="1400" b="1" u="sng"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10000"/>
                  </a:ext>
                </a:extLst>
              </a:tr>
              <a:tr h="385956">
                <a:tc gridSpan="4">
                  <a:txBody>
                    <a:bodyPr/>
                    <a:lstStyle/>
                    <a:p>
                      <a:pPr algn="l">
                        <a:lnSpc>
                          <a:spcPct val="107000"/>
                        </a:lnSpc>
                        <a:defRPr sz="1800"/>
                      </a:pPr>
                      <a:r>
                        <a:rPr lang="en-US" sz="1200" b="1" u="sng"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Interim Goal </a:t>
                      </a:r>
                      <a:r>
                        <a:rPr sz="1200" b="1" u="sng"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1: Research the most effective </a:t>
                      </a:r>
                      <a:r>
                        <a:rPr lang="en-US" sz="1200" b="1" u="sng"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Religious Education Ministries </a:t>
                      </a:r>
                      <a:r>
                        <a:rPr sz="1200" b="1" u="sng"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within </a:t>
                      </a:r>
                      <a:r>
                        <a:rPr lang="en-US" sz="1200" b="1" u="sng"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4</a:t>
                      </a:r>
                      <a:r>
                        <a:rPr sz="1200" b="1" u="sng"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 months</a:t>
                      </a: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616681">
                <a:tc>
                  <a:txBody>
                    <a:bodyPr/>
                    <a:lstStyle/>
                    <a:p>
                      <a:pPr algn="l">
                        <a:lnSpc>
                          <a:spcPct val="107000"/>
                        </a:lnSpc>
                        <a:defRPr sz="1800"/>
                      </a:pPr>
                      <a:r>
                        <a:rPr sz="1400" b="1"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1. Form </a:t>
                      </a:r>
                      <a:r>
                        <a:rPr lang="en-US" sz="1400" b="1"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Religious Education Ministries </a:t>
                      </a:r>
                      <a:r>
                        <a:rPr sz="1400" b="1"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Team </a:t>
                      </a:r>
                      <a:r>
                        <a:rPr lang="en-US" sz="1400" b="1"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(REMT</a:t>
                      </a:r>
                      <a:r>
                        <a:rPr sz="1400" b="1"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 </a:t>
                      </a: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0325" indent="0" algn="l">
                        <a:lnSpc>
                          <a:spcPct val="107000"/>
                        </a:lnSpc>
                        <a:defRPr sz="1800"/>
                      </a:pPr>
                      <a:r>
                        <a:rPr lang="en-US" sz="1300" b="0"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SPT and REMT  Co-Captains</a:t>
                      </a:r>
                      <a:endParaRPr sz="1300" b="0" dirty="0">
                        <a:solidFill>
                          <a:schemeClr val="tx1">
                            <a:lumMod val="75000"/>
                            <a:lumOff val="25000"/>
                          </a:schemeClr>
                        </a:solidFill>
                        <a:latin typeface="Arial" panose="020B0604020202020204" pitchFamily="34" charset="0"/>
                        <a:ea typeface="Georgia"/>
                        <a:cs typeface="Arial" panose="020B0604020202020204" pitchFamily="34" charset="0"/>
                        <a:sym typeface="Georgia"/>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0325" indent="0" algn="l">
                        <a:lnSpc>
                          <a:spcPct val="107000"/>
                        </a:lnSpc>
                        <a:defRPr sz="1800"/>
                      </a:pPr>
                      <a:r>
                        <a:rPr lang="en-US" sz="1300" b="0"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1 month  after Start Date</a:t>
                      </a:r>
                      <a:endParaRPr sz="1300" b="0" dirty="0">
                        <a:solidFill>
                          <a:schemeClr val="tx1">
                            <a:lumMod val="75000"/>
                            <a:lumOff val="25000"/>
                          </a:schemeClr>
                        </a:solidFill>
                        <a:latin typeface="Arial" panose="020B0604020202020204" pitchFamily="34" charset="0"/>
                        <a:ea typeface="Georgia"/>
                        <a:cs typeface="Arial" panose="020B0604020202020204" pitchFamily="34" charset="0"/>
                        <a:sym typeface="Georgia"/>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0325" indent="0" algn="l">
                        <a:lnSpc>
                          <a:spcPct val="107000"/>
                        </a:lnSpc>
                        <a:defRPr sz="1800"/>
                      </a:pPr>
                      <a:r>
                        <a:rPr lang="en-US" sz="1300" b="0"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REMT members agree to serve  </a:t>
                      </a:r>
                      <a:endParaRPr sz="1300" b="0" dirty="0">
                        <a:solidFill>
                          <a:schemeClr val="tx1">
                            <a:lumMod val="75000"/>
                            <a:lumOff val="25000"/>
                          </a:schemeClr>
                        </a:solidFill>
                        <a:latin typeface="Arial" panose="020B0604020202020204" pitchFamily="34" charset="0"/>
                        <a:ea typeface="Georgia"/>
                        <a:cs typeface="Arial" panose="020B0604020202020204" pitchFamily="34" charset="0"/>
                        <a:sym typeface="Georgia"/>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C7C6C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062397">
                <a:tc>
                  <a:txBody>
                    <a:bodyPr/>
                    <a:lstStyle/>
                    <a:p>
                      <a:pPr marL="0" lvl="1" indent="0" algn="l">
                        <a:defRPr sz="1400" b="1">
                          <a:solidFill>
                            <a:srgbClr val="5D0100"/>
                          </a:solidFill>
                          <a:latin typeface="Georgia"/>
                          <a:ea typeface="Georgia"/>
                          <a:cs typeface="Georgia"/>
                          <a:sym typeface="Georgia"/>
                        </a:defRPr>
                      </a:pPr>
                      <a:r>
                        <a:rPr sz="1400" dirty="0">
                          <a:solidFill>
                            <a:schemeClr val="tx1">
                              <a:lumMod val="75000"/>
                              <a:lumOff val="25000"/>
                            </a:schemeClr>
                          </a:solidFill>
                          <a:latin typeface="Arial" panose="020B0604020202020204" pitchFamily="34" charset="0"/>
                          <a:cs typeface="Arial" panose="020B0604020202020204" pitchFamily="34" charset="0"/>
                        </a:rPr>
                        <a:t>2. Determine </a:t>
                      </a:r>
                      <a:r>
                        <a:rPr lang="en-US" sz="1400" dirty="0">
                          <a:solidFill>
                            <a:schemeClr val="tx1">
                              <a:lumMod val="75000"/>
                              <a:lumOff val="25000"/>
                            </a:schemeClr>
                          </a:solidFill>
                          <a:latin typeface="Arial" panose="020B0604020202020204" pitchFamily="34" charset="0"/>
                          <a:cs typeface="Arial" panose="020B0604020202020204" pitchFamily="34" charset="0"/>
                        </a:rPr>
                        <a:t>religious education </a:t>
                      </a:r>
                      <a:r>
                        <a:rPr sz="1400" dirty="0">
                          <a:solidFill>
                            <a:schemeClr val="tx1">
                              <a:lumMod val="75000"/>
                              <a:lumOff val="25000"/>
                            </a:schemeClr>
                          </a:solidFill>
                          <a:latin typeface="Arial" panose="020B0604020202020204" pitchFamily="34" charset="0"/>
                          <a:cs typeface="Arial" panose="020B0604020202020204" pitchFamily="34" charset="0"/>
                        </a:rPr>
                        <a:t>key definitions and effectiveness metrics</a:t>
                      </a:r>
                      <a:r>
                        <a:rPr lang="en-US" sz="1400" dirty="0">
                          <a:solidFill>
                            <a:schemeClr val="tx1">
                              <a:lumMod val="75000"/>
                              <a:lumOff val="25000"/>
                            </a:schemeClr>
                          </a:solidFill>
                          <a:latin typeface="Arial" panose="020B0604020202020204" pitchFamily="34" charset="0"/>
                          <a:cs typeface="Arial" panose="020B0604020202020204" pitchFamily="34" charset="0"/>
                        </a:rPr>
                        <a:t> for adults and youth for each of the six SMART Goal religious education and spiritual growth objectives (collectively the “Religious Education Ministries”)</a:t>
                      </a:r>
                      <a:r>
                        <a:rPr sz="1400" dirty="0">
                          <a:solidFill>
                            <a:schemeClr val="tx1">
                              <a:lumMod val="75000"/>
                              <a:lumOff val="25000"/>
                            </a:schemeClr>
                          </a:solidFill>
                          <a:latin typeface="Arial" panose="020B0604020202020204" pitchFamily="34" charset="0"/>
                          <a:cs typeface="Arial" panose="020B0604020202020204" pitchFamily="34" charset="0"/>
                        </a:rPr>
                        <a:t>.</a:t>
                      </a: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0325" indent="0" algn="l">
                        <a:lnSpc>
                          <a:spcPct val="107000"/>
                        </a:lnSpc>
                        <a:defRPr b="1">
                          <a:solidFill>
                            <a:srgbClr val="5D0100"/>
                          </a:solidFill>
                          <a:latin typeface="Georgia"/>
                          <a:ea typeface="Georgia"/>
                          <a:cs typeface="Georgia"/>
                          <a:sym typeface="Georgia"/>
                        </a:defRPr>
                      </a:pPr>
                      <a:r>
                        <a:rPr kumimoji="0" lang="en-US" sz="13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Georgia"/>
                          <a:cs typeface="Arial" panose="020B0604020202020204" pitchFamily="34" charset="0"/>
                          <a:sym typeface="Georgia"/>
                        </a:rPr>
                        <a:t>REMT </a:t>
                      </a:r>
                      <a:endParaRPr sz="1300" b="0"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0325" indent="0" algn="l">
                        <a:lnSpc>
                          <a:spcPct val="107000"/>
                        </a:lnSpc>
                        <a:defRPr b="1">
                          <a:solidFill>
                            <a:srgbClr val="5D0100"/>
                          </a:solidFill>
                          <a:latin typeface="Georgia"/>
                          <a:ea typeface="Georgia"/>
                          <a:cs typeface="Georgia"/>
                          <a:sym typeface="Georgia"/>
                        </a:defRPr>
                      </a:pPr>
                      <a:r>
                        <a:rPr lang="en-US" sz="1300" b="0" dirty="0">
                          <a:solidFill>
                            <a:schemeClr val="tx1">
                              <a:lumMod val="75000"/>
                              <a:lumOff val="25000"/>
                            </a:schemeClr>
                          </a:solidFill>
                          <a:latin typeface="Arial" panose="020B0604020202020204" pitchFamily="34" charset="0"/>
                          <a:cs typeface="Arial" panose="020B0604020202020204" pitchFamily="34" charset="0"/>
                        </a:rPr>
                        <a:t>2 months after step 1</a:t>
                      </a:r>
                      <a:endParaRPr sz="1300" b="0"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0325" indent="0" algn="l">
                        <a:lnSpc>
                          <a:spcPct val="107000"/>
                        </a:lnSpc>
                        <a:defRPr b="1">
                          <a:solidFill>
                            <a:srgbClr val="5D0100"/>
                          </a:solidFill>
                          <a:latin typeface="Georgia"/>
                          <a:ea typeface="Georgia"/>
                          <a:cs typeface="Georgia"/>
                          <a:sym typeface="Georgia"/>
                        </a:defRPr>
                      </a:pPr>
                      <a:r>
                        <a:rPr lang="en-US" sz="1300" b="0" dirty="0">
                          <a:solidFill>
                            <a:schemeClr val="tx1">
                              <a:lumMod val="75000"/>
                              <a:lumOff val="25000"/>
                            </a:schemeClr>
                          </a:solidFill>
                          <a:latin typeface="Arial" panose="020B0604020202020204" pitchFamily="34" charset="0"/>
                          <a:cs typeface="Arial" panose="020B0604020202020204" pitchFamily="34" charset="0"/>
                        </a:rPr>
                        <a:t>Religious Education Ministries key d</a:t>
                      </a:r>
                      <a:r>
                        <a:rPr lang="en-US" sz="1300" b="0"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efinitions and metrics determined for all six elements </a:t>
                      </a:r>
                      <a:endParaRPr sz="1300" b="0"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466411">
                <a:tc>
                  <a:txBody>
                    <a:bodyPr/>
                    <a:lstStyle/>
                    <a:p>
                      <a:pPr algn="l">
                        <a:lnSpc>
                          <a:spcPct val="107000"/>
                        </a:lnSpc>
                        <a:defRPr sz="1800"/>
                      </a:pPr>
                      <a:r>
                        <a:rPr sz="1400" b="1"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3. Analyze the parish baseline on those key </a:t>
                      </a:r>
                      <a:r>
                        <a:rPr lang="en-US" sz="1400" b="1"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religious education </a:t>
                      </a:r>
                      <a:r>
                        <a:rPr sz="1400" b="1"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effectiveness metrics and survey parish</a:t>
                      </a:r>
                      <a:r>
                        <a:rPr lang="en-US" sz="1400" b="1"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ioners to determine what religious education content they need and what delivery modalities they will use regularly.</a:t>
                      </a:r>
                      <a:endParaRPr sz="1400" b="1" dirty="0">
                        <a:solidFill>
                          <a:schemeClr val="tx1">
                            <a:lumMod val="75000"/>
                            <a:lumOff val="25000"/>
                          </a:schemeClr>
                        </a:solidFill>
                        <a:latin typeface="Arial" panose="020B0604020202020204" pitchFamily="34" charset="0"/>
                        <a:ea typeface="Georgia"/>
                        <a:cs typeface="Arial" panose="020B0604020202020204" pitchFamily="34" charset="0"/>
                        <a:sym typeface="Georgia"/>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0325" indent="0" algn="l">
                        <a:lnSpc>
                          <a:spcPct val="107000"/>
                        </a:lnSpc>
                        <a:defRPr b="1">
                          <a:solidFill>
                            <a:srgbClr val="5D0100"/>
                          </a:solidFill>
                          <a:latin typeface="Georgia"/>
                          <a:ea typeface="Georgia"/>
                          <a:cs typeface="Georgia"/>
                          <a:sym typeface="Georgia"/>
                        </a:defRPr>
                      </a:pPr>
                      <a:r>
                        <a:rPr kumimoji="0" lang="en-US" sz="13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Georgia"/>
                          <a:cs typeface="Arial" panose="020B0604020202020204" pitchFamily="34" charset="0"/>
                          <a:sym typeface="Georgia"/>
                        </a:rPr>
                        <a:t>REMT </a:t>
                      </a:r>
                      <a:endParaRPr sz="1300" b="0"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0325" indent="0" algn="l">
                        <a:lnSpc>
                          <a:spcPct val="107000"/>
                        </a:lnSpc>
                        <a:defRPr b="1">
                          <a:solidFill>
                            <a:srgbClr val="5D0100"/>
                          </a:solidFill>
                          <a:latin typeface="Georgia"/>
                          <a:ea typeface="Georgia"/>
                          <a:cs typeface="Georgia"/>
                          <a:sym typeface="Georgia"/>
                        </a:defRPr>
                      </a:pPr>
                      <a:r>
                        <a:rPr lang="en-US" sz="1300" b="0" dirty="0">
                          <a:solidFill>
                            <a:schemeClr val="tx1">
                              <a:lumMod val="75000"/>
                              <a:lumOff val="25000"/>
                            </a:schemeClr>
                          </a:solidFill>
                          <a:latin typeface="Arial" panose="020B0604020202020204" pitchFamily="34" charset="0"/>
                          <a:cs typeface="Arial" panose="020B0604020202020204" pitchFamily="34" charset="0"/>
                        </a:rPr>
                        <a:t>1 month after step 2</a:t>
                      </a:r>
                      <a:endParaRPr sz="1300" b="0"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0325" indent="0" algn="l">
                        <a:lnSpc>
                          <a:spcPct val="107000"/>
                        </a:lnSpc>
                        <a:defRPr b="1">
                          <a:solidFill>
                            <a:srgbClr val="5D0100"/>
                          </a:solidFill>
                          <a:latin typeface="Georgia"/>
                          <a:ea typeface="Georgia"/>
                          <a:cs typeface="Georgia"/>
                          <a:sym typeface="Georgia"/>
                        </a:defRPr>
                      </a:pPr>
                      <a:r>
                        <a:rPr lang="en-US" sz="1300" b="0"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Parish baselines, and  content delivery vehicle and frequency of religious education content is finalized</a:t>
                      </a:r>
                      <a:endParaRPr sz="1300" b="0"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1214760">
                <a:tc>
                  <a:txBody>
                    <a:bodyPr/>
                    <a:lstStyle/>
                    <a:p>
                      <a:pPr algn="l">
                        <a:lnSpc>
                          <a:spcPct val="107000"/>
                        </a:lnSpc>
                        <a:defRPr sz="1800"/>
                      </a:pPr>
                      <a:r>
                        <a:rPr sz="1400" b="1"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4. Identify at </a:t>
                      </a:r>
                      <a:r>
                        <a:rPr lang="en-US" sz="1400" b="1"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2-3 of each of adult religious education, youth religious education, small group ministry, Bible study, media ministry, and congregational singing programs </a:t>
                      </a:r>
                      <a:r>
                        <a:rPr sz="1400" b="1"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to consider from both inside and outside the Orthodox ecosystem.</a:t>
                      </a: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0325" indent="0" algn="l">
                        <a:lnSpc>
                          <a:spcPct val="107000"/>
                        </a:lnSpc>
                        <a:defRPr sz="1800"/>
                      </a:pPr>
                      <a:r>
                        <a:rPr kumimoji="0" lang="en-US" sz="13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Georgia"/>
                          <a:cs typeface="Arial" panose="020B0604020202020204" pitchFamily="34" charset="0"/>
                          <a:sym typeface="Georgia"/>
                        </a:rPr>
                        <a:t>REMT </a:t>
                      </a:r>
                      <a:endParaRPr sz="1300" b="0" dirty="0">
                        <a:solidFill>
                          <a:schemeClr val="tx1">
                            <a:lumMod val="75000"/>
                            <a:lumOff val="25000"/>
                          </a:schemeClr>
                        </a:solidFill>
                        <a:latin typeface="Arial" panose="020B0604020202020204" pitchFamily="34" charset="0"/>
                        <a:ea typeface="Georgia"/>
                        <a:cs typeface="Arial" panose="020B0604020202020204" pitchFamily="34" charset="0"/>
                        <a:sym typeface="Georgia"/>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0325" indent="0" algn="l">
                        <a:lnSpc>
                          <a:spcPct val="107000"/>
                        </a:lnSpc>
                        <a:defRPr sz="1800"/>
                      </a:pPr>
                      <a:r>
                        <a:rPr lang="en-US" sz="1300" b="0"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Simultaneous with steps 2 &amp; 3</a:t>
                      </a:r>
                      <a:endParaRPr sz="1300" b="0" dirty="0">
                        <a:solidFill>
                          <a:schemeClr val="tx1">
                            <a:lumMod val="75000"/>
                            <a:lumOff val="25000"/>
                          </a:schemeClr>
                        </a:solidFill>
                        <a:latin typeface="Arial" panose="020B0604020202020204" pitchFamily="34" charset="0"/>
                        <a:ea typeface="Georgia"/>
                        <a:cs typeface="Arial" panose="020B0604020202020204" pitchFamily="34" charset="0"/>
                        <a:sym typeface="Georgia"/>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0325" indent="0" algn="l">
                        <a:lnSpc>
                          <a:spcPct val="107000"/>
                        </a:lnSpc>
                        <a:defRPr sz="1800"/>
                      </a:pPr>
                      <a:r>
                        <a:rPr lang="en-US" sz="1300" b="0"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At least 2-</a:t>
                      </a:r>
                      <a:r>
                        <a:rPr lang="en-US" sz="1200" b="0"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3 alternatives of each of the six elements of the Religious Education Ministry </a:t>
                      </a:r>
                      <a:r>
                        <a:rPr lang="en-US" sz="1300" b="0"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are examined</a:t>
                      </a:r>
                      <a:endParaRPr sz="1300" b="0" dirty="0">
                        <a:solidFill>
                          <a:schemeClr val="tx1">
                            <a:lumMod val="75000"/>
                            <a:lumOff val="25000"/>
                          </a:schemeClr>
                        </a:solidFill>
                        <a:latin typeface="Arial" panose="020B0604020202020204" pitchFamily="34" charset="0"/>
                        <a:ea typeface="Georgia"/>
                        <a:cs typeface="Arial" panose="020B0604020202020204" pitchFamily="34" charset="0"/>
                        <a:sym typeface="Georgia"/>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2" name="Rectangle 321">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24" name="Rectangle 323">
            <a:extLst>
              <a:ext uri="{FF2B5EF4-FFF2-40B4-BE49-F238E27FC236}">
                <a16:creationId xmlns:a16="http://schemas.microsoft.com/office/drawing/2014/main" id="{1199E1B1-A8C0-4FE8-A5A8-1CB41D69F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 y="0"/>
            <a:ext cx="9143999"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26" name="Rectangle 325">
            <a:extLst>
              <a:ext uri="{FF2B5EF4-FFF2-40B4-BE49-F238E27FC236}">
                <a16:creationId xmlns:a16="http://schemas.microsoft.com/office/drawing/2014/main" id="{84A8DE83-DE75-4B41-9DB4-A7EC0B0DEC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96642"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28" name="Rectangle 327">
            <a:extLst>
              <a:ext uri="{FF2B5EF4-FFF2-40B4-BE49-F238E27FC236}">
                <a16:creationId xmlns:a16="http://schemas.microsoft.com/office/drawing/2014/main" id="{A7009A0A-BEF5-4EAC-AF15-E4F9F002E2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1"/>
            <a:ext cx="9144001"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aphicFrame>
        <p:nvGraphicFramePr>
          <p:cNvPr id="317" name="Content Placeholder 3"/>
          <p:cNvGraphicFramePr/>
          <p:nvPr/>
        </p:nvGraphicFramePr>
        <p:xfrm>
          <a:off x="-3" y="1029218"/>
          <a:ext cx="9143998" cy="5559886"/>
        </p:xfrm>
        <a:graphic>
          <a:graphicData uri="http://schemas.openxmlformats.org/drawingml/2006/table">
            <a:tbl>
              <a:tblPr firstRow="1" bandRow="1">
                <a:noFill/>
              </a:tblPr>
              <a:tblGrid>
                <a:gridCol w="4092605">
                  <a:extLst>
                    <a:ext uri="{9D8B030D-6E8A-4147-A177-3AD203B41FA5}">
                      <a16:colId xmlns:a16="http://schemas.microsoft.com/office/drawing/2014/main" val="20000"/>
                    </a:ext>
                  </a:extLst>
                </a:gridCol>
                <a:gridCol w="1731145">
                  <a:extLst>
                    <a:ext uri="{9D8B030D-6E8A-4147-A177-3AD203B41FA5}">
                      <a16:colId xmlns:a16="http://schemas.microsoft.com/office/drawing/2014/main" val="31893473"/>
                    </a:ext>
                  </a:extLst>
                </a:gridCol>
                <a:gridCol w="1402672">
                  <a:extLst>
                    <a:ext uri="{9D8B030D-6E8A-4147-A177-3AD203B41FA5}">
                      <a16:colId xmlns:a16="http://schemas.microsoft.com/office/drawing/2014/main" val="114495414"/>
                    </a:ext>
                  </a:extLst>
                </a:gridCol>
                <a:gridCol w="1917576">
                  <a:extLst>
                    <a:ext uri="{9D8B030D-6E8A-4147-A177-3AD203B41FA5}">
                      <a16:colId xmlns:a16="http://schemas.microsoft.com/office/drawing/2014/main" val="1475866774"/>
                    </a:ext>
                  </a:extLst>
                </a:gridCol>
              </a:tblGrid>
              <a:tr h="543273">
                <a:tc>
                  <a:txBody>
                    <a:bodyPr/>
                    <a:lstStyle/>
                    <a:p>
                      <a:pPr algn="ctr">
                        <a:defRPr sz="1400">
                          <a:solidFill>
                            <a:srgbClr val="800000"/>
                          </a:solidFill>
                          <a:latin typeface="Georgia"/>
                          <a:ea typeface="Georgia"/>
                          <a:cs typeface="Georgia"/>
                          <a:sym typeface="Georgia"/>
                        </a:defRPr>
                      </a:pPr>
                      <a:r>
                        <a:rPr sz="1400" b="1" u="sng" dirty="0">
                          <a:solidFill>
                            <a:schemeClr val="tx1">
                              <a:lumMod val="75000"/>
                              <a:lumOff val="25000"/>
                            </a:schemeClr>
                          </a:solidFill>
                          <a:latin typeface="Arial" panose="020B0604020202020204" pitchFamily="34" charset="0"/>
                          <a:cs typeface="Arial" panose="020B0604020202020204" pitchFamily="34" charset="0"/>
                        </a:rPr>
                        <a:t>Actions  </a:t>
                      </a:r>
                      <a:r>
                        <a:rPr lang="en-US" sz="1400" b="1" u="sng" dirty="0">
                          <a:solidFill>
                            <a:schemeClr val="tx1">
                              <a:lumMod val="75000"/>
                              <a:lumOff val="25000"/>
                            </a:schemeClr>
                          </a:solidFill>
                          <a:latin typeface="Arial" panose="020B0604020202020204" pitchFamily="34" charset="0"/>
                          <a:cs typeface="Arial" panose="020B0604020202020204" pitchFamily="34" charset="0"/>
                        </a:rPr>
                        <a:t>Steps</a:t>
                      </a:r>
                      <a:endParaRPr sz="1400" b="1" u="sng"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defRPr sz="1400">
                          <a:solidFill>
                            <a:srgbClr val="800000"/>
                          </a:solidFill>
                          <a:latin typeface="Georgia"/>
                          <a:ea typeface="Georgia"/>
                          <a:cs typeface="Georgia"/>
                          <a:sym typeface="Georgia"/>
                        </a:defRPr>
                      </a:pPr>
                      <a:r>
                        <a:rPr lang="en-US" sz="1400" b="1" u="none" dirty="0">
                          <a:solidFill>
                            <a:schemeClr val="tx1">
                              <a:lumMod val="75000"/>
                              <a:lumOff val="25000"/>
                            </a:schemeClr>
                          </a:solidFill>
                          <a:latin typeface="Arial" panose="020B0604020202020204" pitchFamily="34" charset="0"/>
                          <a:cs typeface="Arial" panose="020B0604020202020204" pitchFamily="34" charset="0"/>
                        </a:rPr>
                        <a:t>      </a:t>
                      </a:r>
                      <a:r>
                        <a:rPr lang="en-US" sz="1400" b="1" u="sng" dirty="0">
                          <a:solidFill>
                            <a:schemeClr val="tx1">
                              <a:lumMod val="75000"/>
                              <a:lumOff val="25000"/>
                            </a:schemeClr>
                          </a:solidFill>
                          <a:latin typeface="Arial" panose="020B0604020202020204" pitchFamily="34" charset="0"/>
                          <a:cs typeface="Arial" panose="020B0604020202020204" pitchFamily="34" charset="0"/>
                        </a:rPr>
                        <a:t>Responsible Party</a:t>
                      </a:r>
                      <a:endParaRPr sz="1400" b="1" u="sng"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defRPr sz="1400">
                          <a:solidFill>
                            <a:srgbClr val="800000"/>
                          </a:solidFill>
                          <a:latin typeface="Georgia"/>
                          <a:ea typeface="Georgia"/>
                          <a:cs typeface="Georgia"/>
                          <a:sym typeface="Georgia"/>
                        </a:defRPr>
                      </a:pPr>
                      <a:r>
                        <a:rPr lang="en-US" sz="1400" b="1" u="sng" dirty="0">
                          <a:solidFill>
                            <a:schemeClr val="tx1">
                              <a:lumMod val="75000"/>
                              <a:lumOff val="25000"/>
                            </a:schemeClr>
                          </a:solidFill>
                          <a:latin typeface="Arial" panose="020B0604020202020204" pitchFamily="34" charset="0"/>
                          <a:cs typeface="Arial" panose="020B0604020202020204" pitchFamily="34" charset="0"/>
                        </a:rPr>
                        <a:t>Deadline</a:t>
                      </a:r>
                      <a:endParaRPr sz="1400" b="1" u="sng"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defRPr sz="1400">
                          <a:solidFill>
                            <a:srgbClr val="800000"/>
                          </a:solidFill>
                          <a:latin typeface="Georgia"/>
                          <a:ea typeface="Georgia"/>
                          <a:cs typeface="Georgia"/>
                          <a:sym typeface="Georgia"/>
                        </a:defRPr>
                      </a:pPr>
                      <a:r>
                        <a:rPr lang="en-US" sz="1400" b="1" dirty="0">
                          <a:solidFill>
                            <a:schemeClr val="tx1">
                              <a:lumMod val="75000"/>
                              <a:lumOff val="25000"/>
                            </a:schemeClr>
                          </a:solidFill>
                          <a:latin typeface="Arial" panose="020B0604020202020204" pitchFamily="34" charset="0"/>
                          <a:cs typeface="Arial" panose="020B0604020202020204" pitchFamily="34" charset="0"/>
                        </a:rPr>
                        <a:t> Completion </a:t>
                      </a:r>
                    </a:p>
                    <a:p>
                      <a:pPr algn="ctr">
                        <a:defRPr sz="1400" u="sng">
                          <a:solidFill>
                            <a:srgbClr val="800000"/>
                          </a:solidFill>
                          <a:latin typeface="Georgia"/>
                          <a:ea typeface="Georgia"/>
                          <a:cs typeface="Georgia"/>
                          <a:sym typeface="Georgia"/>
                        </a:defRPr>
                      </a:pPr>
                      <a:r>
                        <a:rPr lang="en-US" sz="1400" b="1" dirty="0">
                          <a:solidFill>
                            <a:schemeClr val="tx1">
                              <a:lumMod val="75000"/>
                              <a:lumOff val="25000"/>
                            </a:schemeClr>
                          </a:solidFill>
                          <a:latin typeface="Arial" panose="020B0604020202020204" pitchFamily="34" charset="0"/>
                          <a:cs typeface="Arial" panose="020B0604020202020204" pitchFamily="34" charset="0"/>
                        </a:rPr>
                        <a:t>Test</a:t>
                      </a:r>
                      <a:endParaRPr sz="1400" b="1"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10000"/>
                  </a:ext>
                </a:extLst>
              </a:tr>
              <a:tr h="307565">
                <a:tc gridSpan="4">
                  <a:txBody>
                    <a:bodyPr/>
                    <a:lstStyle/>
                    <a:p>
                      <a:pPr algn="l">
                        <a:lnSpc>
                          <a:spcPct val="107000"/>
                        </a:lnSpc>
                        <a:defRPr sz="1800"/>
                      </a:pPr>
                      <a:r>
                        <a:rPr lang="en-US" sz="1200" b="1" u="sng" cap="none" spc="0" dirty="0">
                          <a:solidFill>
                            <a:schemeClr val="tx1"/>
                          </a:solidFill>
                          <a:latin typeface="Arial" panose="020B0604020202020204" pitchFamily="34" charset="0"/>
                          <a:ea typeface="Georgia"/>
                          <a:cs typeface="Arial" panose="020B0604020202020204" pitchFamily="34" charset="0"/>
                          <a:sym typeface="Georgia"/>
                        </a:rPr>
                        <a:t>Interim Goal  2: Develop the most effective Religious Education Ministries within 4 months</a:t>
                      </a: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algn="l">
                        <a:lnSpc>
                          <a:spcPct val="107000"/>
                        </a:lnSpc>
                        <a:defRPr sz="1800"/>
                      </a:pPr>
                      <a:endParaRPr sz="1000" b="1" u="sng" dirty="0">
                        <a:solidFill>
                          <a:schemeClr val="tx1">
                            <a:lumMod val="75000"/>
                            <a:lumOff val="25000"/>
                          </a:schemeClr>
                        </a:solidFill>
                        <a:latin typeface="Georgia"/>
                        <a:ea typeface="Georgia"/>
                        <a:cs typeface="Georgia"/>
                        <a:sym typeface="Georgia"/>
                      </a:endParaRPr>
                    </a:p>
                  </a:txBody>
                  <a:tcPr marL="138367" marR="103776" marT="69184" marB="69184" horzOverflow="overflow">
                    <a:lnL w="12700" cap="flat" cmpd="sng" algn="ctr">
                      <a:solidFill>
                        <a:schemeClr val="tx1"/>
                      </a:solidFill>
                      <a:prstDash val="solid"/>
                      <a:round/>
                      <a:headEnd type="none" w="med" len="med"/>
                      <a:tailEnd type="none" w="med" len="med"/>
                    </a:lnL>
                    <a:lnR w="12700" cmpd="sng">
                      <a:noFill/>
                      <a:prstDash val="solid"/>
                    </a:lnR>
                    <a:lnT w="12700" cap="flat" cmpd="sng" algn="ctr">
                      <a:solidFill>
                        <a:schemeClr val="tx1"/>
                      </a:solidFill>
                      <a:prstDash val="solid"/>
                      <a:round/>
                      <a:headEnd type="none" w="med" len="med"/>
                      <a:tailEnd type="none" w="med" len="med"/>
                    </a:lnT>
                    <a:lnB w="9525" cap="flat" cmpd="sng" algn="ctr">
                      <a:solidFill>
                        <a:srgbClr val="C7C6C1"/>
                      </a:solidFill>
                      <a:prstDash val="solid"/>
                      <a:round/>
                      <a:headEnd type="none" w="med" len="med"/>
                      <a:tailEnd type="none" w="med" len="med"/>
                    </a:lnB>
                    <a:noFill/>
                  </a:tcPr>
                </a:tc>
                <a:extLst>
                  <a:ext uri="{0D108BD9-81ED-4DB2-BD59-A6C34878D82A}">
                    <a16:rowId xmlns:a16="http://schemas.microsoft.com/office/drawing/2014/main" val="10001"/>
                  </a:ext>
                </a:extLst>
              </a:tr>
              <a:tr h="1257715">
                <a:tc>
                  <a:txBody>
                    <a:bodyPr/>
                    <a:lstStyle/>
                    <a:p>
                      <a:pPr marL="57150" lvl="1" indent="0" algn="l">
                        <a:defRPr sz="1400" b="1">
                          <a:solidFill>
                            <a:srgbClr val="5D0100"/>
                          </a:solidFill>
                          <a:latin typeface="Georgia"/>
                          <a:ea typeface="Georgia"/>
                          <a:cs typeface="Georgia"/>
                          <a:sym typeface="Georgia"/>
                        </a:defRPr>
                      </a:pPr>
                      <a:r>
                        <a:rPr sz="1300" cap="none" spc="0" dirty="0">
                          <a:solidFill>
                            <a:schemeClr val="tx1"/>
                          </a:solidFill>
                          <a:latin typeface="Arial" panose="020B0604020202020204" pitchFamily="34" charset="0"/>
                          <a:cs typeface="Arial" panose="020B0604020202020204" pitchFamily="34" charset="0"/>
                        </a:rPr>
                        <a:t>5. Evaluate </a:t>
                      </a:r>
                      <a:r>
                        <a:rPr lang="en-US" sz="1300" cap="none" spc="0" dirty="0">
                          <a:solidFill>
                            <a:schemeClr val="tx1"/>
                          </a:solidFill>
                          <a:latin typeface="Arial" panose="020B0604020202020204" pitchFamily="34" charset="0"/>
                          <a:cs typeface="Arial" panose="020B0604020202020204" pitchFamily="34" charset="0"/>
                        </a:rPr>
                        <a:t>all the </a:t>
                      </a:r>
                      <a:r>
                        <a:rPr sz="1300" cap="none" spc="0" dirty="0">
                          <a:solidFill>
                            <a:schemeClr val="tx1"/>
                          </a:solidFill>
                          <a:latin typeface="Arial" panose="020B0604020202020204" pitchFamily="34" charset="0"/>
                          <a:cs typeface="Arial" panose="020B0604020202020204" pitchFamily="34" charset="0"/>
                        </a:rPr>
                        <a:t>researched </a:t>
                      </a:r>
                      <a:r>
                        <a:rPr lang="en-US" sz="1300" cap="none" spc="0" dirty="0">
                          <a:solidFill>
                            <a:schemeClr val="tx1"/>
                          </a:solidFill>
                          <a:latin typeface="Arial" panose="020B0604020202020204" pitchFamily="34" charset="0"/>
                          <a:cs typeface="Arial" panose="020B0604020202020204" pitchFamily="34" charset="0"/>
                        </a:rPr>
                        <a:t>Religious Education Ministries items from step 4 </a:t>
                      </a:r>
                      <a:r>
                        <a:rPr sz="1300" cap="none" spc="0" dirty="0">
                          <a:solidFill>
                            <a:schemeClr val="tx1"/>
                          </a:solidFill>
                          <a:latin typeface="Arial" panose="020B0604020202020204" pitchFamily="34" charset="0"/>
                          <a:cs typeface="Arial" panose="020B0604020202020204" pitchFamily="34" charset="0"/>
                        </a:rPr>
                        <a:t>for effectiveness against key performance metrics and parish baselines based </a:t>
                      </a:r>
                      <a:r>
                        <a:rPr lang="en-US" sz="1300" cap="none" spc="0" dirty="0">
                          <a:solidFill>
                            <a:schemeClr val="tx1"/>
                          </a:solidFill>
                          <a:latin typeface="Arial" panose="020B0604020202020204" pitchFamily="34" charset="0"/>
                          <a:cs typeface="Arial" panose="020B0604020202020204" pitchFamily="34" charset="0"/>
                        </a:rPr>
                        <a:t>and</a:t>
                      </a:r>
                      <a:r>
                        <a:rPr sz="1300" cap="none" spc="0" dirty="0">
                          <a:solidFill>
                            <a:schemeClr val="tx1"/>
                          </a:solidFill>
                          <a:latin typeface="Arial" panose="020B0604020202020204" pitchFamily="34" charset="0"/>
                          <a:cs typeface="Arial" panose="020B0604020202020204" pitchFamily="34" charset="0"/>
                        </a:rPr>
                        <a:t> criteria of effectiveness determined in step 2</a:t>
                      </a:r>
                      <a:r>
                        <a:rPr lang="en-US" sz="1300" cap="none" spc="0" dirty="0">
                          <a:solidFill>
                            <a:schemeClr val="tx1"/>
                          </a:solidFill>
                          <a:latin typeface="Arial" panose="020B0604020202020204" pitchFamily="34" charset="0"/>
                          <a:cs typeface="Arial" panose="020B0604020202020204" pitchFamily="34" charset="0"/>
                        </a:rPr>
                        <a:t> and determine religious education topics, programs, and modalities</a:t>
                      </a:r>
                      <a:r>
                        <a:rPr sz="1300" cap="none" spc="0" dirty="0">
                          <a:solidFill>
                            <a:schemeClr val="tx1"/>
                          </a:solidFill>
                          <a:latin typeface="Arial" panose="020B0604020202020204" pitchFamily="34" charset="0"/>
                          <a:cs typeface="Arial" panose="020B0604020202020204" pitchFamily="34" charset="0"/>
                        </a:rPr>
                        <a:t>.</a:t>
                      </a:r>
                    </a:p>
                  </a:txBody>
                  <a:tcPr marL="49206" marR="0" marT="14059" marB="1054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0325" marR="0" lvl="0" indent="0" algn="l" defTabSz="914400" rtl="0" eaLnBrk="1" fontAlgn="auto" latinLnBrk="0" hangingPunct="1">
                        <a:lnSpc>
                          <a:spcPct val="107000"/>
                        </a:lnSpc>
                        <a:spcBef>
                          <a:spcPts val="0"/>
                        </a:spcBef>
                        <a:spcAft>
                          <a:spcPts val="0"/>
                        </a:spcAft>
                        <a:buClrTx/>
                        <a:buSzTx/>
                        <a:buFontTx/>
                        <a:buNone/>
                        <a:tabLst/>
                        <a:defRPr b="1">
                          <a:solidFill>
                            <a:srgbClr val="5D0100"/>
                          </a:solidFill>
                          <a:latin typeface="Georgia"/>
                          <a:ea typeface="Georgia"/>
                          <a:cs typeface="Georgia"/>
                          <a:sym typeface="Georgia"/>
                        </a:defRPr>
                      </a:pPr>
                      <a:r>
                        <a:rPr kumimoji="0" lang="en-US" sz="13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Georgia"/>
                          <a:cs typeface="Arial" panose="020B0604020202020204" pitchFamily="34" charset="0"/>
                          <a:sym typeface="Georgia"/>
                        </a:rPr>
                        <a:t>REMT </a:t>
                      </a:r>
                      <a:endParaRPr kumimoji="0" lang="en-US" sz="13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sym typeface="Georgia"/>
                      </a:endParaRPr>
                    </a:p>
                  </a:txBody>
                  <a:tcPr marL="49206" marR="0" marT="14059" marB="1054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7000"/>
                        </a:lnSpc>
                        <a:defRPr b="1">
                          <a:solidFill>
                            <a:srgbClr val="FF0000"/>
                          </a:solidFill>
                          <a:latin typeface="Georgia"/>
                          <a:ea typeface="Georgia"/>
                          <a:cs typeface="Georgia"/>
                          <a:sym typeface="Georgia"/>
                        </a:defRPr>
                      </a:pPr>
                      <a:r>
                        <a:rPr lang="en-US" sz="1200" b="0" cap="none" spc="0" dirty="0">
                          <a:solidFill>
                            <a:schemeClr val="tx1"/>
                          </a:solidFill>
                          <a:latin typeface="Arial" panose="020B0604020202020204" pitchFamily="34" charset="0"/>
                          <a:cs typeface="Arial" panose="020B0604020202020204" pitchFamily="34" charset="0"/>
                        </a:rPr>
                        <a:t> </a:t>
                      </a:r>
                      <a:r>
                        <a:rPr sz="1200" b="0" cap="none" spc="0" dirty="0">
                          <a:solidFill>
                            <a:schemeClr val="tx1"/>
                          </a:solidFill>
                          <a:latin typeface="Arial" panose="020B0604020202020204" pitchFamily="34" charset="0"/>
                          <a:cs typeface="Arial" panose="020B0604020202020204" pitchFamily="34" charset="0"/>
                        </a:rPr>
                        <a:t>2 months after </a:t>
                      </a:r>
                      <a:endParaRPr lang="en-US" sz="1200" b="0" cap="none" spc="0" dirty="0">
                        <a:solidFill>
                          <a:schemeClr val="tx1"/>
                        </a:solidFill>
                        <a:latin typeface="Arial" panose="020B0604020202020204" pitchFamily="34" charset="0"/>
                        <a:cs typeface="Arial" panose="020B0604020202020204" pitchFamily="34" charset="0"/>
                      </a:endParaRPr>
                    </a:p>
                    <a:p>
                      <a:pPr algn="l">
                        <a:lnSpc>
                          <a:spcPct val="107000"/>
                        </a:lnSpc>
                        <a:defRPr b="1">
                          <a:solidFill>
                            <a:srgbClr val="FF0000"/>
                          </a:solidFill>
                          <a:latin typeface="Georgia"/>
                          <a:ea typeface="Georgia"/>
                          <a:cs typeface="Georgia"/>
                          <a:sym typeface="Georgia"/>
                        </a:defRPr>
                      </a:pPr>
                      <a:r>
                        <a:rPr lang="en-US" sz="1200" b="0" cap="none" spc="0" dirty="0">
                          <a:solidFill>
                            <a:schemeClr val="tx1"/>
                          </a:solidFill>
                          <a:latin typeface="Arial" panose="020B0604020202020204" pitchFamily="34" charset="0"/>
                          <a:cs typeface="Arial" panose="020B0604020202020204" pitchFamily="34" charset="0"/>
                        </a:rPr>
                        <a:t> </a:t>
                      </a:r>
                      <a:r>
                        <a:rPr sz="1200" b="0" cap="none" spc="0" dirty="0">
                          <a:solidFill>
                            <a:schemeClr val="tx1"/>
                          </a:solidFill>
                          <a:latin typeface="Arial" panose="020B0604020202020204" pitchFamily="34" charset="0"/>
                          <a:cs typeface="Arial" panose="020B0604020202020204" pitchFamily="34" charset="0"/>
                        </a:rPr>
                        <a:t>step </a:t>
                      </a:r>
                      <a:r>
                        <a:rPr lang="en-US" sz="1200" b="0" cap="none" spc="0" dirty="0">
                          <a:solidFill>
                            <a:schemeClr val="tx1"/>
                          </a:solidFill>
                          <a:latin typeface="Arial" panose="020B0604020202020204" pitchFamily="34" charset="0"/>
                          <a:cs typeface="Arial" panose="020B0604020202020204" pitchFamily="34" charset="0"/>
                        </a:rPr>
                        <a:t> </a:t>
                      </a:r>
                      <a:r>
                        <a:rPr sz="1200" b="0" cap="none" spc="0" dirty="0">
                          <a:solidFill>
                            <a:schemeClr val="tx1"/>
                          </a:solidFill>
                          <a:latin typeface="Arial" panose="020B0604020202020204" pitchFamily="34" charset="0"/>
                          <a:cs typeface="Arial" panose="020B0604020202020204" pitchFamily="34" charset="0"/>
                        </a:rPr>
                        <a:t>4</a:t>
                      </a:r>
                    </a:p>
                  </a:txBody>
                  <a:tcPr marL="49206" marR="0" marT="14059" marB="1054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7000"/>
                        </a:lnSpc>
                        <a:defRPr sz="1800"/>
                      </a:pPr>
                      <a:r>
                        <a:rPr sz="1200" b="0" cap="none" spc="0" dirty="0">
                          <a:solidFill>
                            <a:schemeClr val="tx1"/>
                          </a:solidFill>
                          <a:latin typeface="Arial" panose="020B0604020202020204" pitchFamily="34" charset="0"/>
                          <a:ea typeface="Georgia"/>
                          <a:cs typeface="Arial" panose="020B0604020202020204" pitchFamily="34" charset="0"/>
                          <a:sym typeface="Georgia"/>
                        </a:rPr>
                        <a:t>Evaluation of alternative </a:t>
                      </a:r>
                      <a:r>
                        <a:rPr lang="en-US" sz="1200" b="0" cap="none" spc="0" dirty="0">
                          <a:solidFill>
                            <a:schemeClr val="tx1"/>
                          </a:solidFill>
                          <a:latin typeface="Arial" panose="020B0604020202020204" pitchFamily="34" charset="0"/>
                          <a:ea typeface="Georgia"/>
                          <a:cs typeface="Arial" panose="020B0604020202020204" pitchFamily="34" charset="0"/>
                          <a:sym typeface="Georgia"/>
                        </a:rPr>
                        <a:t>Religious Education Ministries</a:t>
                      </a:r>
                      <a:r>
                        <a:rPr sz="1200" b="0" cap="none" spc="0" dirty="0">
                          <a:solidFill>
                            <a:schemeClr val="tx1"/>
                          </a:solidFill>
                          <a:latin typeface="Arial" panose="020B0604020202020204" pitchFamily="34" charset="0"/>
                          <a:ea typeface="Georgia"/>
                          <a:cs typeface="Arial" panose="020B0604020202020204" pitchFamily="34" charset="0"/>
                          <a:sym typeface="Georgia"/>
                        </a:rPr>
                        <a:t> is completed </a:t>
                      </a:r>
                    </a:p>
                  </a:txBody>
                  <a:tcPr marL="49206" marR="0" marT="14059" marB="1054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257715">
                <a:tc>
                  <a:txBody>
                    <a:bodyPr/>
                    <a:lstStyle/>
                    <a:p>
                      <a:pPr marL="57150" lvl="1" indent="0" algn="l">
                        <a:defRPr sz="1400" b="1">
                          <a:solidFill>
                            <a:srgbClr val="5D0100"/>
                          </a:solidFill>
                          <a:latin typeface="Georgia"/>
                          <a:ea typeface="Georgia"/>
                          <a:cs typeface="Georgia"/>
                          <a:sym typeface="Georgia"/>
                        </a:defRPr>
                      </a:pPr>
                      <a:r>
                        <a:rPr sz="1300" cap="none" spc="0" dirty="0">
                          <a:solidFill>
                            <a:schemeClr val="tx1"/>
                          </a:solidFill>
                          <a:latin typeface="Arial" panose="020B0604020202020204" pitchFamily="34" charset="0"/>
                          <a:cs typeface="Arial" panose="020B0604020202020204" pitchFamily="34" charset="0"/>
                        </a:rPr>
                        <a:t>6. </a:t>
                      </a:r>
                      <a:r>
                        <a:rPr lang="en-US" sz="1300" cap="none" spc="0" dirty="0">
                          <a:solidFill>
                            <a:schemeClr val="tx1"/>
                          </a:solidFill>
                          <a:latin typeface="Arial" panose="020B0604020202020204" pitchFamily="34" charset="0"/>
                          <a:cs typeface="Arial" panose="020B0604020202020204" pitchFamily="34" charset="0"/>
                        </a:rPr>
                        <a:t>Develop new Youth Sunday School Ministry,  </a:t>
                      </a:r>
                      <a:r>
                        <a:rPr lang="en-US" sz="1300" b="1" cap="none" spc="0" dirty="0">
                          <a:solidFill>
                            <a:schemeClr val="tx1"/>
                          </a:solidFill>
                          <a:latin typeface="Arial" panose="020B0604020202020204" pitchFamily="34" charset="0"/>
                          <a:cs typeface="Arial" panose="020B0604020202020204" pitchFamily="34" charset="0"/>
                          <a:sym typeface="Georgia"/>
                        </a:rPr>
                        <a:t>Parish Life Ministry, </a:t>
                      </a:r>
                      <a:r>
                        <a:rPr lang="en-US" sz="1300" b="1" cap="none" spc="0" dirty="0">
                          <a:solidFill>
                            <a:schemeClr val="tx1"/>
                          </a:solidFill>
                          <a:latin typeface="Arial" panose="020B0604020202020204" pitchFamily="34" charset="0"/>
                          <a:ea typeface="Georgia"/>
                          <a:cs typeface="Arial" panose="020B0604020202020204" pitchFamily="34" charset="0"/>
                          <a:sym typeface="Georgia"/>
                        </a:rPr>
                        <a:t>Small Group Ministry, Bible Study Ministry, Religious Education Media Center, and Congregational Singing Ministry, </a:t>
                      </a:r>
                      <a:r>
                        <a:rPr lang="en-US" sz="1300" cap="none" spc="0" dirty="0">
                          <a:solidFill>
                            <a:schemeClr val="tx1"/>
                          </a:solidFill>
                          <a:latin typeface="Arial" panose="020B0604020202020204" pitchFamily="34" charset="0"/>
                          <a:cs typeface="Arial" panose="020B0604020202020204" pitchFamily="34" charset="0"/>
                        </a:rPr>
                        <a:t>(collectively, the “Religious Education Ministries”) </a:t>
                      </a:r>
                      <a:r>
                        <a:rPr sz="1300" cap="none" spc="0" dirty="0">
                          <a:solidFill>
                            <a:schemeClr val="tx1"/>
                          </a:solidFill>
                          <a:latin typeface="Arial" panose="020B0604020202020204" pitchFamily="34" charset="0"/>
                          <a:cs typeface="Arial" panose="020B0604020202020204" pitchFamily="34" charset="0"/>
                        </a:rPr>
                        <a:t>and establish monthly performance benchmarks</a:t>
                      </a:r>
                      <a:r>
                        <a:rPr lang="en-US" sz="1300" cap="none" spc="0" dirty="0">
                          <a:solidFill>
                            <a:schemeClr val="tx1"/>
                          </a:solidFill>
                          <a:latin typeface="Arial" panose="020B0604020202020204" pitchFamily="34" charset="0"/>
                          <a:cs typeface="Arial" panose="020B0604020202020204" pitchFamily="34" charset="0"/>
                        </a:rPr>
                        <a:t> to achieve each of the </a:t>
                      </a:r>
                      <a:r>
                        <a:rPr lang="en-US" sz="1300" b="1" dirty="0">
                          <a:solidFill>
                            <a:schemeClr val="tx1"/>
                          </a:solidFill>
                          <a:latin typeface="Arial" panose="020B0604020202020204" pitchFamily="34" charset="0"/>
                          <a:cs typeface="Arial" panose="020B0604020202020204" pitchFamily="34" charset="0"/>
                        </a:rPr>
                        <a:t>Religious Education Targets</a:t>
                      </a:r>
                      <a:r>
                        <a:rPr sz="1300" cap="none" spc="0" dirty="0">
                          <a:solidFill>
                            <a:schemeClr val="tx1"/>
                          </a:solidFill>
                          <a:latin typeface="Arial" panose="020B0604020202020204" pitchFamily="34" charset="0"/>
                          <a:cs typeface="Arial" panose="020B0604020202020204" pitchFamily="34" charset="0"/>
                        </a:rPr>
                        <a:t>.  </a:t>
                      </a:r>
                    </a:p>
                  </a:txBody>
                  <a:tcPr marL="49206" marR="0" marT="14059" marB="1054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0325" marR="0" lvl="0" indent="0" algn="l" defTabSz="914400" rtl="0" eaLnBrk="1" fontAlgn="auto" latinLnBrk="0" hangingPunct="1">
                        <a:lnSpc>
                          <a:spcPct val="107000"/>
                        </a:lnSpc>
                        <a:spcBef>
                          <a:spcPts val="0"/>
                        </a:spcBef>
                        <a:spcAft>
                          <a:spcPts val="0"/>
                        </a:spcAft>
                        <a:buClrTx/>
                        <a:buSzTx/>
                        <a:buFontTx/>
                        <a:buNone/>
                        <a:tabLst/>
                        <a:defRPr b="1">
                          <a:solidFill>
                            <a:srgbClr val="5D0100"/>
                          </a:solidFill>
                          <a:latin typeface="Georgia"/>
                          <a:ea typeface="Georgia"/>
                          <a:cs typeface="Georgia"/>
                          <a:sym typeface="Georgia"/>
                        </a:defRPr>
                      </a:pPr>
                      <a:r>
                        <a:rPr kumimoji="0" lang="en-US" sz="13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Georgia"/>
                          <a:cs typeface="Arial" panose="020B0604020202020204" pitchFamily="34" charset="0"/>
                          <a:sym typeface="Georgia"/>
                        </a:rPr>
                        <a:t>REMT </a:t>
                      </a:r>
                      <a:endParaRPr kumimoji="0" lang="en-US" sz="13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sym typeface="Georgia"/>
                      </a:endParaRPr>
                    </a:p>
                  </a:txBody>
                  <a:tcPr marL="49206" marR="0" marT="14059" marB="1054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7000"/>
                        </a:lnSpc>
                        <a:defRPr b="1">
                          <a:solidFill>
                            <a:srgbClr val="FF0000"/>
                          </a:solidFill>
                          <a:latin typeface="Georgia"/>
                          <a:ea typeface="Georgia"/>
                          <a:cs typeface="Georgia"/>
                          <a:sym typeface="Georgia"/>
                        </a:defRPr>
                      </a:pPr>
                      <a:r>
                        <a:rPr lang="en-US" sz="1200" b="0" cap="none" spc="0" dirty="0">
                          <a:solidFill>
                            <a:schemeClr val="tx1"/>
                          </a:solidFill>
                          <a:latin typeface="Arial" panose="020B0604020202020204" pitchFamily="34" charset="0"/>
                          <a:cs typeface="Arial" panose="020B0604020202020204" pitchFamily="34" charset="0"/>
                        </a:rPr>
                        <a:t> 2</a:t>
                      </a:r>
                      <a:r>
                        <a:rPr sz="1200" b="0" cap="none" spc="0" dirty="0">
                          <a:solidFill>
                            <a:schemeClr val="tx1"/>
                          </a:solidFill>
                          <a:latin typeface="Arial" panose="020B0604020202020204" pitchFamily="34" charset="0"/>
                          <a:cs typeface="Arial" panose="020B0604020202020204" pitchFamily="34" charset="0"/>
                        </a:rPr>
                        <a:t> months after </a:t>
                      </a:r>
                      <a:endParaRPr lang="en-US" sz="1200" b="0" cap="none" spc="0" dirty="0">
                        <a:solidFill>
                          <a:schemeClr val="tx1"/>
                        </a:solidFill>
                        <a:latin typeface="Arial" panose="020B0604020202020204" pitchFamily="34" charset="0"/>
                        <a:cs typeface="Arial" panose="020B0604020202020204" pitchFamily="34" charset="0"/>
                      </a:endParaRPr>
                    </a:p>
                    <a:p>
                      <a:pPr algn="l">
                        <a:lnSpc>
                          <a:spcPct val="107000"/>
                        </a:lnSpc>
                        <a:defRPr b="1">
                          <a:solidFill>
                            <a:srgbClr val="FF0000"/>
                          </a:solidFill>
                          <a:latin typeface="Georgia"/>
                          <a:ea typeface="Georgia"/>
                          <a:cs typeface="Georgia"/>
                          <a:sym typeface="Georgia"/>
                        </a:defRPr>
                      </a:pPr>
                      <a:r>
                        <a:rPr lang="en-US" sz="1200" b="0" cap="none" spc="0" dirty="0">
                          <a:solidFill>
                            <a:schemeClr val="tx1"/>
                          </a:solidFill>
                          <a:latin typeface="Arial" panose="020B0604020202020204" pitchFamily="34" charset="0"/>
                          <a:cs typeface="Arial" panose="020B0604020202020204" pitchFamily="34" charset="0"/>
                        </a:rPr>
                        <a:t> </a:t>
                      </a:r>
                      <a:r>
                        <a:rPr sz="1200" b="0" cap="none" spc="0" dirty="0">
                          <a:solidFill>
                            <a:schemeClr val="tx1"/>
                          </a:solidFill>
                          <a:latin typeface="Arial" panose="020B0604020202020204" pitchFamily="34" charset="0"/>
                          <a:cs typeface="Arial" panose="020B0604020202020204" pitchFamily="34" charset="0"/>
                        </a:rPr>
                        <a:t>step 5</a:t>
                      </a:r>
                    </a:p>
                  </a:txBody>
                  <a:tcPr marL="49206" marR="0" marT="14059" marB="1054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7000"/>
                        </a:lnSpc>
                        <a:defRPr sz="1800"/>
                      </a:pPr>
                      <a:r>
                        <a:rPr lang="en-US" sz="1200" cap="none" spc="0" dirty="0">
                          <a:solidFill>
                            <a:schemeClr val="tx1"/>
                          </a:solidFill>
                          <a:latin typeface="Arial" panose="020B0604020202020204" pitchFamily="34" charset="0"/>
                          <a:cs typeface="Arial" panose="020B0604020202020204" pitchFamily="34" charset="0"/>
                        </a:rPr>
                        <a:t>Religious Education Ministries are</a:t>
                      </a:r>
                      <a:r>
                        <a:rPr lang="en-US" sz="1200" b="0" cap="none" spc="0" dirty="0">
                          <a:solidFill>
                            <a:schemeClr val="tx1"/>
                          </a:solidFill>
                          <a:latin typeface="Arial" panose="020B0604020202020204" pitchFamily="34" charset="0"/>
                          <a:ea typeface="Georgia"/>
                          <a:cs typeface="Arial" panose="020B0604020202020204" pitchFamily="34" charset="0"/>
                          <a:sym typeface="Georgia"/>
                        </a:rPr>
                        <a:t> </a:t>
                      </a:r>
                      <a:r>
                        <a:rPr sz="1200" b="0" cap="none" spc="0" dirty="0">
                          <a:solidFill>
                            <a:schemeClr val="tx1"/>
                          </a:solidFill>
                          <a:latin typeface="Arial" panose="020B0604020202020204" pitchFamily="34" charset="0"/>
                          <a:ea typeface="Georgia"/>
                          <a:cs typeface="Arial" panose="020B0604020202020204" pitchFamily="34" charset="0"/>
                          <a:sym typeface="Georgia"/>
                        </a:rPr>
                        <a:t>finalized, and monthly performance benchmarks are determined</a:t>
                      </a:r>
                    </a:p>
                  </a:txBody>
                  <a:tcPr marL="49206" marR="0" marT="14059" marB="1054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307565">
                <a:tc gridSpan="4">
                  <a:txBody>
                    <a:bodyPr/>
                    <a:lstStyle/>
                    <a:p>
                      <a:pPr marL="0" marR="0" lvl="0" indent="0" algn="l" defTabSz="914400" rtl="0" eaLnBrk="1" fontAlgn="auto" latinLnBrk="0" hangingPunct="1">
                        <a:lnSpc>
                          <a:spcPct val="107000"/>
                        </a:lnSpc>
                        <a:spcBef>
                          <a:spcPts val="0"/>
                        </a:spcBef>
                        <a:spcAft>
                          <a:spcPts val="0"/>
                        </a:spcAft>
                        <a:buClrTx/>
                        <a:buSzTx/>
                        <a:buFontTx/>
                        <a:buNone/>
                        <a:tabLst/>
                        <a:defRPr sz="1800"/>
                      </a:pPr>
                      <a:r>
                        <a:rPr lang="en-US" sz="1200" b="1" u="sng" cap="none" spc="0" dirty="0">
                          <a:solidFill>
                            <a:schemeClr val="tx1"/>
                          </a:solidFill>
                          <a:latin typeface="Arial" panose="020B0604020202020204" pitchFamily="34" charset="0"/>
                          <a:ea typeface="Georgia"/>
                          <a:cs typeface="Arial" panose="020B0604020202020204" pitchFamily="34" charset="0"/>
                          <a:sym typeface="Georgia"/>
                        </a:rPr>
                        <a:t>Interim Goal  3: Recruit and train Religious Educators Leaders within 2 months</a:t>
                      </a:r>
                      <a:endParaRPr sz="1200" b="1" dirty="0">
                        <a:solidFill>
                          <a:schemeClr val="tx1">
                            <a:lumMod val="75000"/>
                            <a:lumOff val="25000"/>
                          </a:schemeClr>
                        </a:solidFill>
                        <a:latin typeface="Arial" panose="020B0604020202020204" pitchFamily="34" charset="0"/>
                        <a:ea typeface="Georgia"/>
                        <a:cs typeface="Arial" panose="020B0604020202020204" pitchFamily="34" charset="0"/>
                        <a:sym typeface="Georgia"/>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marL="60325" indent="0" algn="l">
                        <a:lnSpc>
                          <a:spcPct val="107000"/>
                        </a:lnSpc>
                        <a:defRPr b="1">
                          <a:solidFill>
                            <a:srgbClr val="5D0100"/>
                          </a:solidFill>
                          <a:latin typeface="Georgia"/>
                          <a:ea typeface="Georgia"/>
                          <a:cs typeface="Georgia"/>
                          <a:sym typeface="Georgia"/>
                        </a:defRPr>
                      </a:pPr>
                      <a:endParaRPr sz="1300" b="0"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lang="en-US" sz="1300" dirty="0">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algn="l">
                        <a:lnSpc>
                          <a:spcPct val="107000"/>
                        </a:lnSpc>
                        <a:defRPr sz="1800"/>
                      </a:pPr>
                      <a:endParaRPr sz="1300" b="0" dirty="0">
                        <a:solidFill>
                          <a:schemeClr val="tx1">
                            <a:lumMod val="75000"/>
                            <a:lumOff val="25000"/>
                          </a:schemeClr>
                        </a:solidFill>
                        <a:latin typeface="Arial" panose="020B0604020202020204" pitchFamily="34" charset="0"/>
                        <a:ea typeface="Georgia"/>
                        <a:cs typeface="Arial" panose="020B0604020202020204" pitchFamily="34" charset="0"/>
                        <a:sym typeface="Georgia"/>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249520903"/>
                  </a:ext>
                </a:extLst>
              </a:tr>
              <a:tr h="766177">
                <a:tc>
                  <a:txBody>
                    <a:bodyPr/>
                    <a:lstStyle/>
                    <a:p>
                      <a:pPr marL="57150" lvl="1" indent="0" algn="l">
                        <a:defRPr sz="1400" b="1">
                          <a:solidFill>
                            <a:srgbClr val="5D0100"/>
                          </a:solidFill>
                          <a:latin typeface="Georgia"/>
                          <a:ea typeface="Georgia"/>
                          <a:cs typeface="Georgia"/>
                          <a:sym typeface="Georgia"/>
                        </a:defRPr>
                      </a:pPr>
                      <a:r>
                        <a:rPr lang="en-US" sz="1300" cap="none" spc="0" dirty="0">
                          <a:solidFill>
                            <a:schemeClr val="tx1"/>
                          </a:solidFill>
                          <a:latin typeface="Arial" panose="020B0604020202020204" pitchFamily="34" charset="0"/>
                          <a:cs typeface="Arial" panose="020B0604020202020204" pitchFamily="34" charset="0"/>
                        </a:rPr>
                        <a:t>7. Identify and recruit Religious Education Ministries “Educators” who can teach and implement each of the Religious Education Ministries</a:t>
                      </a:r>
                      <a:endParaRPr sz="1300" cap="none" spc="0" dirty="0">
                        <a:solidFill>
                          <a:schemeClr val="tx1"/>
                        </a:solidFill>
                        <a:latin typeface="Arial" panose="020B0604020202020204" pitchFamily="34" charset="0"/>
                        <a:cs typeface="Arial" panose="020B0604020202020204" pitchFamily="34" charset="0"/>
                      </a:endParaRPr>
                    </a:p>
                  </a:txBody>
                  <a:tcPr marL="49206" marR="0" marT="14059" marB="1054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0325" marR="0" lvl="0" indent="0" algn="l" defTabSz="914400" rtl="0" eaLnBrk="1" fontAlgn="auto" latinLnBrk="0" hangingPunct="1">
                        <a:lnSpc>
                          <a:spcPct val="107000"/>
                        </a:lnSpc>
                        <a:spcBef>
                          <a:spcPts val="0"/>
                        </a:spcBef>
                        <a:spcAft>
                          <a:spcPts val="0"/>
                        </a:spcAft>
                        <a:buClrTx/>
                        <a:buSzTx/>
                        <a:buFontTx/>
                        <a:buNone/>
                        <a:tabLst/>
                        <a:defRPr b="1">
                          <a:solidFill>
                            <a:srgbClr val="5D0100"/>
                          </a:solidFill>
                          <a:latin typeface="Georgia"/>
                          <a:ea typeface="Georgia"/>
                          <a:cs typeface="Georgia"/>
                          <a:sym typeface="Georgia"/>
                        </a:defRPr>
                      </a:pPr>
                      <a:r>
                        <a:rPr kumimoji="0" lang="en-US" sz="13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Georgia"/>
                          <a:cs typeface="Arial" panose="020B0604020202020204" pitchFamily="34" charset="0"/>
                          <a:sym typeface="Georgia"/>
                        </a:rPr>
                        <a:t>REMT </a:t>
                      </a:r>
                      <a:endParaRPr kumimoji="0" lang="en-US" sz="13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sym typeface="Georgia"/>
                      </a:endParaRPr>
                    </a:p>
                  </a:txBody>
                  <a:tcPr marL="49206" marR="0" marT="14059" marB="1054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7000"/>
                        </a:lnSpc>
                        <a:defRPr b="1">
                          <a:solidFill>
                            <a:srgbClr val="FF0000"/>
                          </a:solidFill>
                          <a:latin typeface="Georgia"/>
                          <a:ea typeface="Georgia"/>
                          <a:cs typeface="Georgia"/>
                          <a:sym typeface="Georgia"/>
                        </a:defRPr>
                      </a:pPr>
                      <a:r>
                        <a:rPr lang="en-US" sz="1200" b="0" cap="none" spc="0" dirty="0">
                          <a:solidFill>
                            <a:schemeClr val="tx1"/>
                          </a:solidFill>
                          <a:latin typeface="Arial" panose="020B0604020202020204" pitchFamily="34" charset="0"/>
                          <a:cs typeface="Arial" panose="020B0604020202020204" pitchFamily="34" charset="0"/>
                        </a:rPr>
                        <a:t> </a:t>
                      </a:r>
                      <a:r>
                        <a:rPr sz="1200" b="0" cap="none" spc="0" dirty="0">
                          <a:solidFill>
                            <a:schemeClr val="tx1"/>
                          </a:solidFill>
                          <a:latin typeface="Arial" panose="020B0604020202020204" pitchFamily="34" charset="0"/>
                          <a:cs typeface="Arial" panose="020B0604020202020204" pitchFamily="34" charset="0"/>
                        </a:rPr>
                        <a:t>1 month after </a:t>
                      </a:r>
                      <a:endParaRPr lang="en-US" sz="1200" b="0" cap="none" spc="0" dirty="0">
                        <a:solidFill>
                          <a:schemeClr val="tx1"/>
                        </a:solidFill>
                        <a:latin typeface="Arial" panose="020B0604020202020204" pitchFamily="34" charset="0"/>
                        <a:cs typeface="Arial" panose="020B0604020202020204" pitchFamily="34" charset="0"/>
                      </a:endParaRPr>
                    </a:p>
                    <a:p>
                      <a:pPr algn="l">
                        <a:lnSpc>
                          <a:spcPct val="107000"/>
                        </a:lnSpc>
                        <a:defRPr b="1">
                          <a:solidFill>
                            <a:srgbClr val="FF0000"/>
                          </a:solidFill>
                          <a:latin typeface="Georgia"/>
                          <a:ea typeface="Georgia"/>
                          <a:cs typeface="Georgia"/>
                          <a:sym typeface="Georgia"/>
                        </a:defRPr>
                      </a:pPr>
                      <a:r>
                        <a:rPr lang="en-US" sz="1200" b="0" cap="none" spc="0" dirty="0">
                          <a:solidFill>
                            <a:schemeClr val="tx1"/>
                          </a:solidFill>
                          <a:latin typeface="Arial" panose="020B0604020202020204" pitchFamily="34" charset="0"/>
                          <a:cs typeface="Arial" panose="020B0604020202020204" pitchFamily="34" charset="0"/>
                        </a:rPr>
                        <a:t> </a:t>
                      </a:r>
                      <a:r>
                        <a:rPr sz="1200" b="0" cap="none" spc="0" dirty="0">
                          <a:solidFill>
                            <a:schemeClr val="tx1"/>
                          </a:solidFill>
                          <a:latin typeface="Arial" panose="020B0604020202020204" pitchFamily="34" charset="0"/>
                          <a:cs typeface="Arial" panose="020B0604020202020204" pitchFamily="34" charset="0"/>
                        </a:rPr>
                        <a:t>step </a:t>
                      </a:r>
                      <a:r>
                        <a:rPr lang="en-US" sz="1200" b="0" cap="none" spc="0" dirty="0">
                          <a:solidFill>
                            <a:schemeClr val="tx1"/>
                          </a:solidFill>
                          <a:latin typeface="Arial" panose="020B0604020202020204" pitchFamily="34" charset="0"/>
                          <a:cs typeface="Arial" panose="020B0604020202020204" pitchFamily="34" charset="0"/>
                        </a:rPr>
                        <a:t> </a:t>
                      </a:r>
                      <a:r>
                        <a:rPr sz="1200" b="0" cap="none" spc="0" dirty="0">
                          <a:solidFill>
                            <a:schemeClr val="tx1"/>
                          </a:solidFill>
                          <a:latin typeface="Arial" panose="020B0604020202020204" pitchFamily="34" charset="0"/>
                          <a:cs typeface="Arial" panose="020B0604020202020204" pitchFamily="34" charset="0"/>
                        </a:rPr>
                        <a:t>6</a:t>
                      </a:r>
                    </a:p>
                  </a:txBody>
                  <a:tcPr marL="49206" marR="0" marT="14059" marB="1054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7000"/>
                        </a:lnSpc>
                        <a:defRPr sz="1800"/>
                      </a:pPr>
                      <a:r>
                        <a:rPr lang="en-US" sz="1200" b="0" cap="none" spc="0" dirty="0">
                          <a:solidFill>
                            <a:schemeClr val="tx1"/>
                          </a:solidFill>
                          <a:latin typeface="Arial" panose="020B0604020202020204" pitchFamily="34" charset="0"/>
                          <a:ea typeface="Georgia"/>
                          <a:cs typeface="Arial" panose="020B0604020202020204" pitchFamily="34" charset="0"/>
                          <a:sym typeface="Georgia"/>
                        </a:rPr>
                        <a:t>Educators </a:t>
                      </a:r>
                      <a:r>
                        <a:rPr sz="1200" b="0" cap="none" spc="0" dirty="0">
                          <a:solidFill>
                            <a:schemeClr val="tx1"/>
                          </a:solidFill>
                          <a:latin typeface="Arial" panose="020B0604020202020204" pitchFamily="34" charset="0"/>
                          <a:ea typeface="Georgia"/>
                          <a:cs typeface="Arial" panose="020B0604020202020204" pitchFamily="34" charset="0"/>
                          <a:sym typeface="Georgia"/>
                        </a:rPr>
                        <a:t> are recruited</a:t>
                      </a:r>
                    </a:p>
                  </a:txBody>
                  <a:tcPr marL="49206" marR="0" marT="14059" marB="1054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628431">
                <a:tc>
                  <a:txBody>
                    <a:bodyPr/>
                    <a:lstStyle/>
                    <a:p>
                      <a:pPr marL="57150" lvl="1" indent="0" algn="l">
                        <a:defRPr sz="1400" b="1">
                          <a:solidFill>
                            <a:srgbClr val="5D0100"/>
                          </a:solidFill>
                          <a:latin typeface="Georgia"/>
                          <a:ea typeface="Georgia"/>
                          <a:cs typeface="Georgia"/>
                          <a:sym typeface="Georgia"/>
                        </a:defRPr>
                      </a:pPr>
                      <a:r>
                        <a:rPr sz="1300" cap="none" spc="0" dirty="0">
                          <a:solidFill>
                            <a:schemeClr val="tx1"/>
                          </a:solidFill>
                          <a:latin typeface="Arial" panose="020B0604020202020204" pitchFamily="34" charset="0"/>
                          <a:cs typeface="Arial" panose="020B0604020202020204" pitchFamily="34" charset="0"/>
                        </a:rPr>
                        <a:t>8. </a:t>
                      </a:r>
                      <a:r>
                        <a:rPr lang="en-US" sz="1300" cap="none" spc="0" dirty="0">
                          <a:solidFill>
                            <a:schemeClr val="tx1"/>
                          </a:solidFill>
                          <a:latin typeface="Arial" panose="020B0604020202020204" pitchFamily="34" charset="0"/>
                          <a:cs typeface="Arial" panose="020B0604020202020204" pitchFamily="34" charset="0"/>
                        </a:rPr>
                        <a:t>Train</a:t>
                      </a:r>
                      <a:r>
                        <a:rPr sz="1300" cap="none" spc="0" dirty="0">
                          <a:solidFill>
                            <a:schemeClr val="tx1"/>
                          </a:solidFill>
                          <a:latin typeface="Arial" panose="020B0604020202020204" pitchFamily="34" charset="0"/>
                          <a:cs typeface="Arial" panose="020B0604020202020204" pitchFamily="34" charset="0"/>
                        </a:rPr>
                        <a:t> </a:t>
                      </a:r>
                      <a:r>
                        <a:rPr lang="en-US" sz="1300" cap="none" spc="0" dirty="0">
                          <a:solidFill>
                            <a:schemeClr val="tx1"/>
                          </a:solidFill>
                          <a:latin typeface="Arial" panose="020B0604020202020204" pitchFamily="34" charset="0"/>
                          <a:cs typeface="Arial" panose="020B0604020202020204" pitchFamily="34" charset="0"/>
                        </a:rPr>
                        <a:t>Educators to implement the Religious Education Ministries.</a:t>
                      </a:r>
                      <a:r>
                        <a:rPr sz="1300" cap="none" spc="0" dirty="0">
                          <a:solidFill>
                            <a:schemeClr val="tx1"/>
                          </a:solidFill>
                          <a:latin typeface="Arial" panose="020B0604020202020204" pitchFamily="34" charset="0"/>
                          <a:cs typeface="Arial" panose="020B0604020202020204" pitchFamily="34" charset="0"/>
                        </a:rPr>
                        <a:t> </a:t>
                      </a:r>
                    </a:p>
                  </a:txBody>
                  <a:tcPr marL="49206" marR="0" marT="14059" marB="1054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0325" marR="0" lvl="0" indent="0" algn="l" defTabSz="914400" rtl="0" eaLnBrk="1" fontAlgn="auto" latinLnBrk="0" hangingPunct="1">
                        <a:lnSpc>
                          <a:spcPct val="107000"/>
                        </a:lnSpc>
                        <a:spcBef>
                          <a:spcPts val="0"/>
                        </a:spcBef>
                        <a:spcAft>
                          <a:spcPts val="0"/>
                        </a:spcAft>
                        <a:buClrTx/>
                        <a:buSzTx/>
                        <a:buFontTx/>
                        <a:buNone/>
                        <a:tabLst/>
                        <a:defRPr b="1">
                          <a:solidFill>
                            <a:srgbClr val="5D0100"/>
                          </a:solidFill>
                          <a:latin typeface="Georgia"/>
                          <a:ea typeface="Georgia"/>
                          <a:cs typeface="Georgia"/>
                          <a:sym typeface="Georgia"/>
                        </a:defRPr>
                      </a:pPr>
                      <a:r>
                        <a:rPr kumimoji="0" lang="en-US" sz="13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Georgia"/>
                          <a:cs typeface="Arial" panose="020B0604020202020204" pitchFamily="34" charset="0"/>
                          <a:sym typeface="Georgia"/>
                        </a:rPr>
                        <a:t>REMT </a:t>
                      </a:r>
                      <a:endParaRPr kumimoji="0" lang="en-US" sz="13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sym typeface="Georgia"/>
                      </a:endParaRPr>
                    </a:p>
                  </a:txBody>
                  <a:tcPr marL="49206" marR="0" marT="14059" marB="1054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7000"/>
                        </a:lnSpc>
                        <a:defRPr b="1">
                          <a:solidFill>
                            <a:srgbClr val="FF0000"/>
                          </a:solidFill>
                          <a:latin typeface="Georgia"/>
                          <a:ea typeface="Georgia"/>
                          <a:cs typeface="Georgia"/>
                          <a:sym typeface="Georgia"/>
                        </a:defRPr>
                      </a:pPr>
                      <a:r>
                        <a:rPr lang="en-US" sz="1200" b="0" cap="none" spc="0" dirty="0">
                          <a:solidFill>
                            <a:schemeClr val="tx1"/>
                          </a:solidFill>
                          <a:latin typeface="Arial" panose="020B0604020202020204" pitchFamily="34" charset="0"/>
                          <a:cs typeface="Arial" panose="020B0604020202020204" pitchFamily="34" charset="0"/>
                        </a:rPr>
                        <a:t> 1</a:t>
                      </a:r>
                      <a:r>
                        <a:rPr sz="1200" b="0" cap="none" spc="0" dirty="0">
                          <a:solidFill>
                            <a:schemeClr val="tx1"/>
                          </a:solidFill>
                          <a:latin typeface="Arial" panose="020B0604020202020204" pitchFamily="34" charset="0"/>
                          <a:cs typeface="Arial" panose="020B0604020202020204" pitchFamily="34" charset="0"/>
                        </a:rPr>
                        <a:t> month after </a:t>
                      </a:r>
                      <a:endParaRPr lang="en-US" sz="1200" b="0" cap="none" spc="0" dirty="0">
                        <a:solidFill>
                          <a:schemeClr val="tx1"/>
                        </a:solidFill>
                        <a:latin typeface="Arial" panose="020B0604020202020204" pitchFamily="34" charset="0"/>
                        <a:cs typeface="Arial" panose="020B0604020202020204" pitchFamily="34" charset="0"/>
                      </a:endParaRPr>
                    </a:p>
                    <a:p>
                      <a:pPr algn="l">
                        <a:lnSpc>
                          <a:spcPct val="107000"/>
                        </a:lnSpc>
                        <a:defRPr b="1">
                          <a:solidFill>
                            <a:srgbClr val="FF0000"/>
                          </a:solidFill>
                          <a:latin typeface="Georgia"/>
                          <a:ea typeface="Georgia"/>
                          <a:cs typeface="Georgia"/>
                          <a:sym typeface="Georgia"/>
                        </a:defRPr>
                      </a:pPr>
                      <a:r>
                        <a:rPr lang="en-US" sz="1200" b="0" cap="none" spc="0" dirty="0">
                          <a:solidFill>
                            <a:schemeClr val="tx1"/>
                          </a:solidFill>
                          <a:latin typeface="Arial" panose="020B0604020202020204" pitchFamily="34" charset="0"/>
                          <a:cs typeface="Arial" panose="020B0604020202020204" pitchFamily="34" charset="0"/>
                        </a:rPr>
                        <a:t>  </a:t>
                      </a:r>
                      <a:r>
                        <a:rPr sz="1200" b="0" cap="none" spc="0" dirty="0">
                          <a:solidFill>
                            <a:schemeClr val="tx1"/>
                          </a:solidFill>
                          <a:latin typeface="Arial" panose="020B0604020202020204" pitchFamily="34" charset="0"/>
                          <a:cs typeface="Arial" panose="020B0604020202020204" pitchFamily="34" charset="0"/>
                        </a:rPr>
                        <a:t>step 7</a:t>
                      </a:r>
                    </a:p>
                  </a:txBody>
                  <a:tcPr marL="49206" marR="0" marT="14059" marB="1054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7000"/>
                        </a:lnSpc>
                        <a:defRPr sz="1800"/>
                      </a:pPr>
                      <a:r>
                        <a:rPr lang="en-US" sz="1200" b="0" cap="none" spc="0" dirty="0">
                          <a:solidFill>
                            <a:schemeClr val="tx1"/>
                          </a:solidFill>
                          <a:latin typeface="Arial" panose="020B0604020202020204" pitchFamily="34" charset="0"/>
                          <a:ea typeface="Georgia"/>
                          <a:cs typeface="Arial" panose="020B0604020202020204" pitchFamily="34" charset="0"/>
                          <a:sym typeface="Georgia"/>
                        </a:rPr>
                        <a:t>Educators </a:t>
                      </a:r>
                      <a:r>
                        <a:rPr sz="1200" b="0" cap="none" spc="0" dirty="0">
                          <a:solidFill>
                            <a:schemeClr val="tx1"/>
                          </a:solidFill>
                          <a:latin typeface="Arial" panose="020B0604020202020204" pitchFamily="34" charset="0"/>
                          <a:ea typeface="Georgia"/>
                          <a:cs typeface="Arial" panose="020B0604020202020204" pitchFamily="34" charset="0"/>
                          <a:sym typeface="Georgia"/>
                        </a:rPr>
                        <a:t> are trained</a:t>
                      </a:r>
                    </a:p>
                  </a:txBody>
                  <a:tcPr marL="49206" marR="0" marT="14059" marB="1054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bl>
          </a:graphicData>
        </a:graphic>
      </p:graphicFrame>
      <p:sp>
        <p:nvSpPr>
          <p:cNvPr id="7" name="Title 1">
            <a:extLst>
              <a:ext uri="{FF2B5EF4-FFF2-40B4-BE49-F238E27FC236}">
                <a16:creationId xmlns:a16="http://schemas.microsoft.com/office/drawing/2014/main" id="{B1197140-8FD0-6C78-BF8A-5AD8DF31EF49}"/>
              </a:ext>
            </a:extLst>
          </p:cNvPr>
          <p:cNvSpPr txBox="1">
            <a:spLocks/>
          </p:cNvSpPr>
          <p:nvPr/>
        </p:nvSpPr>
        <p:spPr bwMode="auto">
          <a:xfrm>
            <a:off x="0" y="-60920"/>
            <a:ext cx="9144000" cy="11592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ctr" anchorCtr="0" compatLnSpc="1">
            <a:prstTxWarp prst="textNoShape">
              <a:avLst/>
            </a:prstTxWarp>
            <a:normAutofit/>
          </a:bodyPr>
          <a:lstStyle>
            <a:lvl1pPr algn="ctr" rtl="0" fontAlgn="base">
              <a:lnSpc>
                <a:spcPct val="70000"/>
              </a:lnSpc>
              <a:spcBef>
                <a:spcPct val="0"/>
              </a:spcBef>
              <a:spcAft>
                <a:spcPct val="0"/>
              </a:spcAft>
              <a:defRPr sz="3600" b="1" u="sng">
                <a:solidFill>
                  <a:srgbClr val="760002"/>
                </a:solidFill>
                <a:effectLst/>
                <a:latin typeface="Georgia" panose="02040502050405020303" pitchFamily="18" charset="0"/>
                <a:ea typeface="+mj-ea"/>
                <a:cs typeface="Arial" panose="020B0604020202020204" pitchFamily="34" charset="0"/>
              </a:defRPr>
            </a:lvl1pPr>
            <a:lvl2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2pPr>
            <a:lvl3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3pPr>
            <a:lvl4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4pPr>
            <a:lvl5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5pPr>
            <a:lvl6pPr marL="4572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6pPr>
            <a:lvl7pPr marL="9144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7pPr>
            <a:lvl8pPr marL="13716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8pPr>
            <a:lvl9pPr marL="18288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9pPr>
          </a:lstStyle>
          <a:p>
            <a:pPr marL="0" marR="0" lvl="0" indent="0" algn="ctr" defTabSz="914400" rtl="0" eaLnBrk="1" fontAlgn="base" latinLnBrk="0" hangingPunct="1">
              <a:lnSpc>
                <a:spcPct val="90000"/>
              </a:lnSpc>
              <a:spcBef>
                <a:spcPct val="0"/>
              </a:spcBef>
              <a:spcAft>
                <a:spcPts val="600"/>
              </a:spcAft>
              <a:buClrTx/>
              <a:buSzTx/>
              <a:buFontTx/>
              <a:buNone/>
              <a:tabLst/>
              <a:defRPr/>
            </a:pPr>
            <a:r>
              <a:rPr kumimoji="0" lang="en-US" sz="3500" b="0" i="0" u="sng"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rPr>
              <a:t>Religious  Education  Action  Plan – Part 1</a:t>
            </a:r>
          </a:p>
        </p:txBody>
      </p:sp>
    </p:spTree>
    <p:extLst>
      <p:ext uri="{BB962C8B-B14F-4D97-AF65-F5344CB8AC3E}">
        <p14:creationId xmlns:p14="http://schemas.microsoft.com/office/powerpoint/2010/main" val="33940788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2" name="Rectangle 321">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24" name="Rectangle 323">
            <a:extLst>
              <a:ext uri="{FF2B5EF4-FFF2-40B4-BE49-F238E27FC236}">
                <a16:creationId xmlns:a16="http://schemas.microsoft.com/office/drawing/2014/main" id="{1199E1B1-A8C0-4FE8-A5A8-1CB41D69F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 y="0"/>
            <a:ext cx="9143999"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26" name="Rectangle 325">
            <a:extLst>
              <a:ext uri="{FF2B5EF4-FFF2-40B4-BE49-F238E27FC236}">
                <a16:creationId xmlns:a16="http://schemas.microsoft.com/office/drawing/2014/main" id="{84A8DE83-DE75-4B41-9DB4-A7EC0B0DEC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96642"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28" name="Rectangle 327">
            <a:extLst>
              <a:ext uri="{FF2B5EF4-FFF2-40B4-BE49-F238E27FC236}">
                <a16:creationId xmlns:a16="http://schemas.microsoft.com/office/drawing/2014/main" id="{A7009A0A-BEF5-4EAC-AF15-E4F9F002E2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1"/>
            <a:ext cx="9144001"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aphicFrame>
        <p:nvGraphicFramePr>
          <p:cNvPr id="317" name="Content Placeholder 3"/>
          <p:cNvGraphicFramePr/>
          <p:nvPr/>
        </p:nvGraphicFramePr>
        <p:xfrm>
          <a:off x="204187" y="2249013"/>
          <a:ext cx="8788895" cy="3197917"/>
        </p:xfrm>
        <a:graphic>
          <a:graphicData uri="http://schemas.openxmlformats.org/drawingml/2006/table">
            <a:tbl>
              <a:tblPr firstRow="1" bandRow="1">
                <a:noFill/>
              </a:tblPr>
              <a:tblGrid>
                <a:gridCol w="3933670">
                  <a:extLst>
                    <a:ext uri="{9D8B030D-6E8A-4147-A177-3AD203B41FA5}">
                      <a16:colId xmlns:a16="http://schemas.microsoft.com/office/drawing/2014/main" val="20000"/>
                    </a:ext>
                  </a:extLst>
                </a:gridCol>
                <a:gridCol w="1663917">
                  <a:extLst>
                    <a:ext uri="{9D8B030D-6E8A-4147-A177-3AD203B41FA5}">
                      <a16:colId xmlns:a16="http://schemas.microsoft.com/office/drawing/2014/main" val="31893473"/>
                    </a:ext>
                  </a:extLst>
                </a:gridCol>
                <a:gridCol w="1348200">
                  <a:extLst>
                    <a:ext uri="{9D8B030D-6E8A-4147-A177-3AD203B41FA5}">
                      <a16:colId xmlns:a16="http://schemas.microsoft.com/office/drawing/2014/main" val="114495414"/>
                    </a:ext>
                  </a:extLst>
                </a:gridCol>
                <a:gridCol w="1843108">
                  <a:extLst>
                    <a:ext uri="{9D8B030D-6E8A-4147-A177-3AD203B41FA5}">
                      <a16:colId xmlns:a16="http://schemas.microsoft.com/office/drawing/2014/main" val="1475866774"/>
                    </a:ext>
                  </a:extLst>
                </a:gridCol>
              </a:tblGrid>
              <a:tr h="494727">
                <a:tc>
                  <a:txBody>
                    <a:bodyPr/>
                    <a:lstStyle/>
                    <a:p>
                      <a:pPr algn="ctr">
                        <a:defRPr sz="1400">
                          <a:solidFill>
                            <a:srgbClr val="800000"/>
                          </a:solidFill>
                          <a:latin typeface="Georgia"/>
                          <a:ea typeface="Georgia"/>
                          <a:cs typeface="Georgia"/>
                          <a:sym typeface="Georgia"/>
                        </a:defRPr>
                      </a:pPr>
                      <a:r>
                        <a:rPr sz="1400" b="1" u="sng" dirty="0">
                          <a:solidFill>
                            <a:schemeClr val="tx1">
                              <a:lumMod val="75000"/>
                              <a:lumOff val="25000"/>
                            </a:schemeClr>
                          </a:solidFill>
                          <a:latin typeface="Arial" panose="020B0604020202020204" pitchFamily="34" charset="0"/>
                          <a:cs typeface="Arial" panose="020B0604020202020204" pitchFamily="34" charset="0"/>
                        </a:rPr>
                        <a:t>Actions  </a:t>
                      </a:r>
                      <a:r>
                        <a:rPr lang="en-US" sz="1400" b="1" u="sng" dirty="0">
                          <a:solidFill>
                            <a:schemeClr val="tx1">
                              <a:lumMod val="75000"/>
                              <a:lumOff val="25000"/>
                            </a:schemeClr>
                          </a:solidFill>
                          <a:latin typeface="Arial" panose="020B0604020202020204" pitchFamily="34" charset="0"/>
                          <a:cs typeface="Arial" panose="020B0604020202020204" pitchFamily="34" charset="0"/>
                        </a:rPr>
                        <a:t>Steps</a:t>
                      </a:r>
                      <a:endParaRPr sz="1400" b="1" u="sng"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defRPr sz="1400">
                          <a:solidFill>
                            <a:srgbClr val="800000"/>
                          </a:solidFill>
                          <a:latin typeface="Georgia"/>
                          <a:ea typeface="Georgia"/>
                          <a:cs typeface="Georgia"/>
                          <a:sym typeface="Georgia"/>
                        </a:defRPr>
                      </a:pPr>
                      <a:r>
                        <a:rPr lang="en-US" sz="1400" b="1" u="none" dirty="0">
                          <a:solidFill>
                            <a:schemeClr val="tx1">
                              <a:lumMod val="75000"/>
                              <a:lumOff val="25000"/>
                            </a:schemeClr>
                          </a:solidFill>
                          <a:latin typeface="Arial" panose="020B0604020202020204" pitchFamily="34" charset="0"/>
                          <a:cs typeface="Arial" panose="020B0604020202020204" pitchFamily="34" charset="0"/>
                        </a:rPr>
                        <a:t>      </a:t>
                      </a:r>
                      <a:r>
                        <a:rPr lang="en-US" sz="1400" b="1" u="sng" dirty="0">
                          <a:solidFill>
                            <a:schemeClr val="tx1">
                              <a:lumMod val="75000"/>
                              <a:lumOff val="25000"/>
                            </a:schemeClr>
                          </a:solidFill>
                          <a:latin typeface="Arial" panose="020B0604020202020204" pitchFamily="34" charset="0"/>
                          <a:cs typeface="Arial" panose="020B0604020202020204" pitchFamily="34" charset="0"/>
                        </a:rPr>
                        <a:t>Responsible Party</a:t>
                      </a:r>
                      <a:endParaRPr sz="1400" b="1" u="sng"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defRPr sz="1400">
                          <a:solidFill>
                            <a:srgbClr val="800000"/>
                          </a:solidFill>
                          <a:latin typeface="Georgia"/>
                          <a:ea typeface="Georgia"/>
                          <a:cs typeface="Georgia"/>
                          <a:sym typeface="Georgia"/>
                        </a:defRPr>
                      </a:pPr>
                      <a:r>
                        <a:rPr lang="en-US" sz="1400" b="1" u="sng" dirty="0">
                          <a:solidFill>
                            <a:schemeClr val="tx1">
                              <a:lumMod val="75000"/>
                              <a:lumOff val="25000"/>
                            </a:schemeClr>
                          </a:solidFill>
                          <a:latin typeface="Arial" panose="020B0604020202020204" pitchFamily="34" charset="0"/>
                          <a:cs typeface="Arial" panose="020B0604020202020204" pitchFamily="34" charset="0"/>
                        </a:rPr>
                        <a:t>Deadline</a:t>
                      </a:r>
                      <a:endParaRPr sz="1400" b="1" u="sng"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defRPr sz="1400">
                          <a:solidFill>
                            <a:srgbClr val="800000"/>
                          </a:solidFill>
                          <a:latin typeface="Georgia"/>
                          <a:ea typeface="Georgia"/>
                          <a:cs typeface="Georgia"/>
                          <a:sym typeface="Georgia"/>
                        </a:defRPr>
                      </a:pPr>
                      <a:r>
                        <a:rPr lang="en-US" sz="1400" b="1" dirty="0">
                          <a:solidFill>
                            <a:schemeClr val="tx1">
                              <a:lumMod val="75000"/>
                              <a:lumOff val="25000"/>
                            </a:schemeClr>
                          </a:solidFill>
                          <a:latin typeface="Arial" panose="020B0604020202020204" pitchFamily="34" charset="0"/>
                          <a:cs typeface="Arial" panose="020B0604020202020204" pitchFamily="34" charset="0"/>
                        </a:rPr>
                        <a:t> Completion </a:t>
                      </a:r>
                    </a:p>
                    <a:p>
                      <a:pPr algn="ctr">
                        <a:defRPr sz="1400" u="sng">
                          <a:solidFill>
                            <a:srgbClr val="800000"/>
                          </a:solidFill>
                          <a:latin typeface="Georgia"/>
                          <a:ea typeface="Georgia"/>
                          <a:cs typeface="Georgia"/>
                          <a:sym typeface="Georgia"/>
                        </a:defRPr>
                      </a:pPr>
                      <a:r>
                        <a:rPr lang="en-US" sz="1400" b="1" dirty="0">
                          <a:solidFill>
                            <a:schemeClr val="tx1">
                              <a:lumMod val="75000"/>
                              <a:lumOff val="25000"/>
                            </a:schemeClr>
                          </a:solidFill>
                          <a:latin typeface="Arial" panose="020B0604020202020204" pitchFamily="34" charset="0"/>
                          <a:cs typeface="Arial" panose="020B0604020202020204" pitchFamily="34" charset="0"/>
                        </a:rPr>
                        <a:t>Test</a:t>
                      </a:r>
                      <a:endParaRPr sz="1400" b="1"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10000"/>
                  </a:ext>
                </a:extLst>
              </a:tr>
              <a:tr h="315449">
                <a:tc gridSpan="4">
                  <a:txBody>
                    <a:bodyPr/>
                    <a:lstStyle/>
                    <a:p>
                      <a:pPr algn="l">
                        <a:lnSpc>
                          <a:spcPct val="107000"/>
                        </a:lnSpc>
                        <a:defRPr sz="1800"/>
                      </a:pPr>
                      <a:r>
                        <a:rPr lang="en-US" sz="1200" b="1" u="sng" cap="none" spc="0" dirty="0">
                          <a:solidFill>
                            <a:schemeClr val="tx1"/>
                          </a:solidFill>
                          <a:latin typeface="Arial" panose="020B0604020202020204" pitchFamily="34" charset="0"/>
                          <a:ea typeface="Georgia"/>
                          <a:cs typeface="Arial" panose="020B0604020202020204" pitchFamily="34" charset="0"/>
                          <a:sym typeface="Georgia"/>
                        </a:rPr>
                        <a:t>Interim Goal  4: Implement  the  Religious Education Ministry  to achieve the Religious Education Targets within 24  months</a:t>
                      </a: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algn="l">
                        <a:lnSpc>
                          <a:spcPct val="107000"/>
                        </a:lnSpc>
                        <a:defRPr sz="1800"/>
                      </a:pPr>
                      <a:endParaRPr sz="1000" b="1" u="sng" dirty="0">
                        <a:solidFill>
                          <a:schemeClr val="tx1">
                            <a:lumMod val="75000"/>
                            <a:lumOff val="25000"/>
                          </a:schemeClr>
                        </a:solidFill>
                        <a:latin typeface="Georgia"/>
                        <a:ea typeface="Georgia"/>
                        <a:cs typeface="Georgia"/>
                        <a:sym typeface="Georgia"/>
                      </a:endParaRPr>
                    </a:p>
                  </a:txBody>
                  <a:tcPr marL="138367" marR="103776" marT="69184" marB="69184" horzOverflow="overflow">
                    <a:lnL w="12700" cap="flat" cmpd="sng" algn="ctr">
                      <a:solidFill>
                        <a:schemeClr val="tx1"/>
                      </a:solidFill>
                      <a:prstDash val="solid"/>
                      <a:round/>
                      <a:headEnd type="none" w="med" len="med"/>
                      <a:tailEnd type="none" w="med" len="med"/>
                    </a:lnL>
                    <a:lnR w="12700" cmpd="sng">
                      <a:noFill/>
                      <a:prstDash val="solid"/>
                    </a:lnR>
                    <a:lnT w="12700" cap="flat" cmpd="sng" algn="ctr">
                      <a:solidFill>
                        <a:schemeClr val="tx1"/>
                      </a:solidFill>
                      <a:prstDash val="solid"/>
                      <a:round/>
                      <a:headEnd type="none" w="med" len="med"/>
                      <a:tailEnd type="none" w="med" len="med"/>
                    </a:lnT>
                    <a:lnB w="9525" cap="flat" cmpd="sng" algn="ctr">
                      <a:solidFill>
                        <a:srgbClr val="C7C6C1"/>
                      </a:solidFill>
                      <a:prstDash val="solid"/>
                      <a:round/>
                      <a:headEnd type="none" w="med" len="med"/>
                      <a:tailEnd type="none" w="med" len="med"/>
                    </a:lnB>
                    <a:noFill/>
                  </a:tcPr>
                </a:tc>
                <a:extLst>
                  <a:ext uri="{0D108BD9-81ED-4DB2-BD59-A6C34878D82A}">
                    <a16:rowId xmlns:a16="http://schemas.microsoft.com/office/drawing/2014/main" val="10001"/>
                  </a:ext>
                </a:extLst>
              </a:tr>
              <a:tr h="971878">
                <a:tc>
                  <a:txBody>
                    <a:bodyPr/>
                    <a:lstStyle/>
                    <a:p>
                      <a:pPr marL="58738" lvl="1" indent="0" algn="l">
                        <a:defRPr sz="1400" b="1">
                          <a:solidFill>
                            <a:srgbClr val="5D0100"/>
                          </a:solidFill>
                          <a:latin typeface="Georgia"/>
                          <a:ea typeface="Georgia"/>
                          <a:cs typeface="Georgia"/>
                          <a:sym typeface="Georgia"/>
                        </a:defRPr>
                      </a:pPr>
                      <a:r>
                        <a:rPr dirty="0">
                          <a:solidFill>
                            <a:schemeClr val="tx1"/>
                          </a:solidFill>
                          <a:latin typeface="Arial" panose="020B0604020202020204" pitchFamily="34" charset="0"/>
                          <a:cs typeface="Arial" panose="020B0604020202020204" pitchFamily="34" charset="0"/>
                        </a:rPr>
                        <a:t>9. Implement </a:t>
                      </a:r>
                      <a:r>
                        <a:rPr lang="en-US" sz="1400" cap="none" spc="0" dirty="0">
                          <a:solidFill>
                            <a:schemeClr val="tx1"/>
                          </a:solidFill>
                          <a:latin typeface="Arial" panose="020B0604020202020204" pitchFamily="34" charset="0"/>
                          <a:cs typeface="Arial" panose="020B0604020202020204" pitchFamily="34" charset="0"/>
                        </a:rPr>
                        <a:t>Religious Education Ministries  </a:t>
                      </a:r>
                      <a:r>
                        <a:rPr dirty="0">
                          <a:solidFill>
                            <a:schemeClr val="tx1"/>
                          </a:solidFill>
                          <a:latin typeface="Arial" panose="020B0604020202020204" pitchFamily="34" charset="0"/>
                          <a:cs typeface="Arial" panose="020B0604020202020204" pitchFamily="34" charset="0"/>
                        </a:rPr>
                        <a:t>to achieve the </a:t>
                      </a:r>
                      <a:r>
                        <a:rPr lang="en-US" dirty="0">
                          <a:solidFill>
                            <a:schemeClr val="tx1"/>
                          </a:solidFill>
                          <a:latin typeface="Arial" panose="020B0604020202020204" pitchFamily="34" charset="0"/>
                          <a:cs typeface="Arial" panose="020B0604020202020204" pitchFamily="34" charset="0"/>
                        </a:rPr>
                        <a:t>Religious Education Targets</a:t>
                      </a:r>
                      <a:r>
                        <a:rPr dirty="0">
                          <a:solidFill>
                            <a:schemeClr val="tx1"/>
                          </a:solidFill>
                          <a:latin typeface="Arial" panose="020B0604020202020204" pitchFamily="34" charset="0"/>
                          <a:cs typeface="Arial" panose="020B0604020202020204" pitchFamily="34" charset="0"/>
                        </a:rPr>
                        <a:t>.</a:t>
                      </a: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7000"/>
                        </a:lnSpc>
                        <a:defRPr sz="1800"/>
                      </a:pPr>
                      <a:r>
                        <a:rPr lang="en-US" sz="1200" b="0" dirty="0">
                          <a:solidFill>
                            <a:schemeClr val="tx1"/>
                          </a:solidFill>
                          <a:latin typeface="Arial" panose="020B0604020202020204" pitchFamily="34" charset="0"/>
                          <a:ea typeface="Georgia"/>
                          <a:cs typeface="Arial" panose="020B0604020202020204" pitchFamily="34" charset="0"/>
                          <a:sym typeface="Georgia"/>
                        </a:rPr>
                        <a:t>  Educators </a:t>
                      </a:r>
                      <a:endParaRPr sz="1200" b="0" dirty="0">
                        <a:solidFill>
                          <a:schemeClr val="tx1"/>
                        </a:solidFill>
                        <a:latin typeface="Arial" panose="020B0604020202020204" pitchFamily="34" charset="0"/>
                        <a:ea typeface="Georgia"/>
                        <a:cs typeface="Arial" panose="020B0604020202020204" pitchFamily="34" charset="0"/>
                        <a:sym typeface="Georgia"/>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3975" indent="0" algn="l">
                        <a:lnSpc>
                          <a:spcPct val="107000"/>
                        </a:lnSpc>
                        <a:defRPr b="1">
                          <a:solidFill>
                            <a:srgbClr val="FF0000"/>
                          </a:solidFill>
                          <a:latin typeface="Georgia"/>
                          <a:ea typeface="Georgia"/>
                          <a:cs typeface="Georgia"/>
                          <a:sym typeface="Georgia"/>
                        </a:defRPr>
                      </a:pPr>
                      <a:r>
                        <a:rPr sz="1200" b="0" u="none" dirty="0">
                          <a:solidFill>
                            <a:schemeClr val="tx1"/>
                          </a:solidFill>
                          <a:latin typeface="Arial" panose="020B0604020202020204" pitchFamily="34" charset="0"/>
                          <a:cs typeface="Arial" panose="020B0604020202020204" pitchFamily="34" charset="0"/>
                        </a:rPr>
                        <a:t>24 </a:t>
                      </a:r>
                      <a:r>
                        <a:rPr sz="1200" b="0" dirty="0">
                          <a:solidFill>
                            <a:schemeClr val="tx1"/>
                          </a:solidFill>
                          <a:latin typeface="Arial" panose="020B0604020202020204" pitchFamily="34" charset="0"/>
                          <a:cs typeface="Arial" panose="020B0604020202020204" pitchFamily="34" charset="0"/>
                        </a:rPr>
                        <a:t>months after </a:t>
                      </a:r>
                      <a:r>
                        <a:rPr lang="en-US" sz="1200" b="0" dirty="0">
                          <a:solidFill>
                            <a:schemeClr val="tx1"/>
                          </a:solidFill>
                          <a:latin typeface="Arial" panose="020B0604020202020204" pitchFamily="34" charset="0"/>
                          <a:cs typeface="Arial" panose="020B0604020202020204" pitchFamily="34" charset="0"/>
                        </a:rPr>
                        <a:t>    </a:t>
                      </a:r>
                      <a:r>
                        <a:rPr sz="1200" b="0" dirty="0">
                          <a:solidFill>
                            <a:schemeClr val="tx1"/>
                          </a:solidFill>
                          <a:latin typeface="Arial" panose="020B0604020202020204" pitchFamily="34" charset="0"/>
                          <a:cs typeface="Arial" panose="020B0604020202020204" pitchFamily="34" charset="0"/>
                        </a:rPr>
                        <a:t>step 8</a:t>
                      </a: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3975" indent="0" algn="l">
                        <a:lnSpc>
                          <a:spcPct val="107000"/>
                        </a:lnSpc>
                        <a:defRPr sz="1800"/>
                      </a:pPr>
                      <a:r>
                        <a:rPr lang="en-US" sz="1200" cap="none" spc="0" dirty="0">
                          <a:solidFill>
                            <a:schemeClr val="tx1"/>
                          </a:solidFill>
                          <a:latin typeface="Arial" panose="020B0604020202020204" pitchFamily="34" charset="0"/>
                          <a:cs typeface="Arial" panose="020B0604020202020204" pitchFamily="34" charset="0"/>
                        </a:rPr>
                        <a:t>Religious Education Ministries </a:t>
                      </a:r>
                      <a:r>
                        <a:rPr lang="en-US" sz="1200" b="0" dirty="0">
                          <a:solidFill>
                            <a:schemeClr val="tx1"/>
                          </a:solidFill>
                          <a:latin typeface="Arial" panose="020B0604020202020204" pitchFamily="34" charset="0"/>
                          <a:ea typeface="Georgia"/>
                          <a:cs typeface="Arial" panose="020B0604020202020204" pitchFamily="34" charset="0"/>
                          <a:sym typeface="Georgia"/>
                        </a:rPr>
                        <a:t> are fully launched</a:t>
                      </a:r>
                      <a:endParaRPr sz="1200" b="0" dirty="0">
                        <a:solidFill>
                          <a:schemeClr val="tx1"/>
                        </a:solidFill>
                        <a:latin typeface="Arial" panose="020B0604020202020204" pitchFamily="34" charset="0"/>
                        <a:ea typeface="Georgia"/>
                        <a:cs typeface="Arial" panose="020B0604020202020204" pitchFamily="34" charset="0"/>
                        <a:sym typeface="Georgia"/>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145329">
                <a:tc>
                  <a:txBody>
                    <a:bodyPr/>
                    <a:lstStyle/>
                    <a:p>
                      <a:pPr marL="58738" lvl="1" indent="0" algn="l">
                        <a:defRPr sz="1400" b="1">
                          <a:solidFill>
                            <a:srgbClr val="5D0100"/>
                          </a:solidFill>
                          <a:latin typeface="Georgia"/>
                          <a:ea typeface="Georgia"/>
                          <a:cs typeface="Georgia"/>
                          <a:sym typeface="Georgia"/>
                        </a:defRPr>
                      </a:pPr>
                      <a:r>
                        <a:rPr dirty="0">
                          <a:solidFill>
                            <a:schemeClr val="tx1"/>
                          </a:solidFill>
                          <a:latin typeface="Arial" panose="020B0604020202020204" pitchFamily="34" charset="0"/>
                          <a:cs typeface="Arial" panose="020B0604020202020204" pitchFamily="34" charset="0"/>
                        </a:rPr>
                        <a:t>10. Track and report on monthly performance benchmarks determined in step 6 and continue </a:t>
                      </a:r>
                      <a:r>
                        <a:rPr lang="en-US" dirty="0">
                          <a:solidFill>
                            <a:schemeClr val="tx1"/>
                          </a:solidFill>
                          <a:latin typeface="Arial" panose="020B0604020202020204" pitchFamily="34" charset="0"/>
                          <a:cs typeface="Arial" panose="020B0604020202020204" pitchFamily="34" charset="0"/>
                        </a:rPr>
                        <a:t>Educators </a:t>
                      </a:r>
                      <a:r>
                        <a:rPr dirty="0">
                          <a:solidFill>
                            <a:schemeClr val="tx1"/>
                          </a:solidFill>
                          <a:latin typeface="Arial" panose="020B0604020202020204" pitchFamily="34" charset="0"/>
                          <a:cs typeface="Arial" panose="020B0604020202020204" pitchFamily="34" charset="0"/>
                        </a:rPr>
                        <a:t>follow-up with parishioners until </a:t>
                      </a:r>
                      <a:r>
                        <a:rPr lang="en-US" dirty="0">
                          <a:solidFill>
                            <a:schemeClr val="tx1"/>
                          </a:solidFill>
                          <a:latin typeface="Arial" panose="020B0604020202020204" pitchFamily="34" charset="0"/>
                          <a:cs typeface="Arial" panose="020B0604020202020204" pitchFamily="34" charset="0"/>
                        </a:rPr>
                        <a:t>Religious Education Targets </a:t>
                      </a:r>
                      <a:r>
                        <a:rPr dirty="0">
                          <a:solidFill>
                            <a:schemeClr val="tx1"/>
                          </a:solidFill>
                          <a:latin typeface="Arial" panose="020B0604020202020204" pitchFamily="34" charset="0"/>
                          <a:cs typeface="Arial" panose="020B0604020202020204" pitchFamily="34" charset="0"/>
                        </a:rPr>
                        <a:t>are achieved</a:t>
                      </a:r>
                      <a:r>
                        <a:rPr lang="en-US" dirty="0">
                          <a:solidFill>
                            <a:schemeClr val="tx1"/>
                          </a:solidFill>
                          <a:latin typeface="Arial" panose="020B0604020202020204" pitchFamily="34" charset="0"/>
                          <a:cs typeface="Arial" panose="020B0604020202020204" pitchFamily="34" charset="0"/>
                        </a:rPr>
                        <a:t>.</a:t>
                      </a:r>
                      <a:endParaRPr dirty="0">
                        <a:solidFill>
                          <a:schemeClr val="tx1"/>
                        </a:solidFill>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7000"/>
                        </a:lnSpc>
                        <a:defRPr sz="1800"/>
                      </a:pPr>
                      <a:r>
                        <a:rPr lang="en-US" sz="1200" b="0" dirty="0">
                          <a:solidFill>
                            <a:schemeClr val="tx1"/>
                          </a:solidFill>
                          <a:latin typeface="Arial" panose="020B0604020202020204" pitchFamily="34" charset="0"/>
                          <a:ea typeface="Georgia"/>
                          <a:cs typeface="Arial" panose="020B0604020202020204" pitchFamily="34" charset="0"/>
                          <a:sym typeface="Georgia"/>
                        </a:rPr>
                        <a:t>  Educators </a:t>
                      </a:r>
                      <a:endParaRPr sz="1200" b="0" dirty="0">
                        <a:solidFill>
                          <a:schemeClr val="tx1"/>
                        </a:solidFill>
                        <a:latin typeface="Arial" panose="020B0604020202020204" pitchFamily="34" charset="0"/>
                        <a:ea typeface="Georgia"/>
                        <a:cs typeface="Arial" panose="020B0604020202020204" pitchFamily="34" charset="0"/>
                        <a:sym typeface="Georgia"/>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3975" indent="0" algn="l">
                        <a:lnSpc>
                          <a:spcPct val="107000"/>
                        </a:lnSpc>
                        <a:defRPr sz="1800"/>
                      </a:pPr>
                      <a:r>
                        <a:rPr sz="1200" b="0" dirty="0">
                          <a:solidFill>
                            <a:schemeClr val="tx1"/>
                          </a:solidFill>
                          <a:latin typeface="Arial" panose="020B0604020202020204" pitchFamily="34" charset="0"/>
                          <a:ea typeface="Georgia"/>
                          <a:cs typeface="Arial" panose="020B0604020202020204" pitchFamily="34" charset="0"/>
                          <a:sym typeface="Georgia"/>
                        </a:rPr>
                        <a:t>Contemporaneo</a:t>
                      </a:r>
                      <a:r>
                        <a:rPr lang="en-US" sz="1200" b="0" dirty="0">
                          <a:solidFill>
                            <a:schemeClr val="tx1"/>
                          </a:solidFill>
                          <a:latin typeface="Arial" panose="020B0604020202020204" pitchFamily="34" charset="0"/>
                          <a:ea typeface="Georgia"/>
                          <a:cs typeface="Arial" panose="020B0604020202020204" pitchFamily="34" charset="0"/>
                          <a:sym typeface="Georgia"/>
                        </a:rPr>
                        <a:t>u</a:t>
                      </a:r>
                      <a:r>
                        <a:rPr sz="1200" b="0" dirty="0">
                          <a:solidFill>
                            <a:schemeClr val="tx1"/>
                          </a:solidFill>
                          <a:latin typeface="Arial" panose="020B0604020202020204" pitchFamily="34" charset="0"/>
                          <a:ea typeface="Georgia"/>
                          <a:cs typeface="Arial" panose="020B0604020202020204" pitchFamily="34" charset="0"/>
                          <a:sym typeface="Georgia"/>
                        </a:rPr>
                        <a:t>s </a:t>
                      </a:r>
                      <a:r>
                        <a:rPr lang="en-US" sz="1200" b="0" dirty="0">
                          <a:solidFill>
                            <a:schemeClr val="tx1"/>
                          </a:solidFill>
                          <a:latin typeface="Arial" panose="020B0604020202020204" pitchFamily="34" charset="0"/>
                          <a:ea typeface="Georgia"/>
                          <a:cs typeface="Arial" panose="020B0604020202020204" pitchFamily="34" charset="0"/>
                          <a:sym typeface="Georgia"/>
                        </a:rPr>
                        <a:t>  </a:t>
                      </a:r>
                      <a:r>
                        <a:rPr sz="1200" b="0" dirty="0">
                          <a:solidFill>
                            <a:schemeClr val="tx1"/>
                          </a:solidFill>
                          <a:latin typeface="Arial" panose="020B0604020202020204" pitchFamily="34" charset="0"/>
                          <a:ea typeface="Georgia"/>
                          <a:cs typeface="Arial" panose="020B0604020202020204" pitchFamily="34" charset="0"/>
                          <a:sym typeface="Georgia"/>
                        </a:rPr>
                        <a:t>with step 9</a:t>
                      </a: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3975" indent="0" algn="l">
                        <a:lnSpc>
                          <a:spcPct val="107000"/>
                        </a:lnSpc>
                        <a:defRPr sz="1800"/>
                      </a:pPr>
                      <a:r>
                        <a:rPr sz="1200" b="0" dirty="0">
                          <a:solidFill>
                            <a:schemeClr val="tx1"/>
                          </a:solidFill>
                          <a:latin typeface="Arial" panose="020B0604020202020204" pitchFamily="34" charset="0"/>
                          <a:ea typeface="Georgia"/>
                          <a:cs typeface="Arial" panose="020B0604020202020204" pitchFamily="34" charset="0"/>
                          <a:sym typeface="Georgia"/>
                        </a:rPr>
                        <a:t>Established  monthly </a:t>
                      </a:r>
                      <a:r>
                        <a:rPr lang="en-US" sz="1200" b="0" dirty="0">
                          <a:solidFill>
                            <a:schemeClr val="tx1"/>
                          </a:solidFill>
                          <a:latin typeface="Arial" panose="020B0604020202020204" pitchFamily="34" charset="0"/>
                          <a:ea typeface="Georgia"/>
                          <a:cs typeface="Arial" panose="020B0604020202020204" pitchFamily="34" charset="0"/>
                          <a:sym typeface="Georgia"/>
                        </a:rPr>
                        <a:t>Religious Education Targets </a:t>
                      </a:r>
                      <a:r>
                        <a:rPr sz="1200" b="0" dirty="0">
                          <a:solidFill>
                            <a:schemeClr val="tx1"/>
                          </a:solidFill>
                          <a:latin typeface="Arial" panose="020B0604020202020204" pitchFamily="34" charset="0"/>
                          <a:ea typeface="Georgia"/>
                          <a:cs typeface="Arial" panose="020B0604020202020204" pitchFamily="34" charset="0"/>
                          <a:sym typeface="Georgia"/>
                        </a:rPr>
                        <a:t> are achieved</a:t>
                      </a: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3" name="Title 1">
            <a:extLst>
              <a:ext uri="{FF2B5EF4-FFF2-40B4-BE49-F238E27FC236}">
                <a16:creationId xmlns:a16="http://schemas.microsoft.com/office/drawing/2014/main" id="{0D64DF84-7E39-C289-95D2-C583FF9BE7D4}"/>
              </a:ext>
            </a:extLst>
          </p:cNvPr>
          <p:cNvSpPr txBox="1">
            <a:spLocks/>
          </p:cNvSpPr>
          <p:nvPr/>
        </p:nvSpPr>
        <p:spPr bwMode="auto">
          <a:xfrm>
            <a:off x="0" y="-60920"/>
            <a:ext cx="9144000" cy="11592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ctr" anchorCtr="0" compatLnSpc="1">
            <a:prstTxWarp prst="textNoShape">
              <a:avLst/>
            </a:prstTxWarp>
            <a:normAutofit/>
          </a:bodyPr>
          <a:lstStyle>
            <a:lvl1pPr algn="ctr" rtl="0" fontAlgn="base">
              <a:lnSpc>
                <a:spcPct val="70000"/>
              </a:lnSpc>
              <a:spcBef>
                <a:spcPct val="0"/>
              </a:spcBef>
              <a:spcAft>
                <a:spcPct val="0"/>
              </a:spcAft>
              <a:defRPr sz="3600" b="1" u="sng">
                <a:solidFill>
                  <a:srgbClr val="760002"/>
                </a:solidFill>
                <a:effectLst/>
                <a:latin typeface="Georgia" panose="02040502050405020303" pitchFamily="18" charset="0"/>
                <a:ea typeface="+mj-ea"/>
                <a:cs typeface="Arial" panose="020B0604020202020204" pitchFamily="34" charset="0"/>
              </a:defRPr>
            </a:lvl1pPr>
            <a:lvl2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2pPr>
            <a:lvl3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3pPr>
            <a:lvl4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4pPr>
            <a:lvl5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5pPr>
            <a:lvl6pPr marL="4572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6pPr>
            <a:lvl7pPr marL="9144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7pPr>
            <a:lvl8pPr marL="13716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8pPr>
            <a:lvl9pPr marL="18288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9pPr>
          </a:lstStyle>
          <a:p>
            <a:pPr marL="0" marR="0" lvl="0" indent="0" algn="ctr" defTabSz="914400" rtl="0" eaLnBrk="1" fontAlgn="base" latinLnBrk="0" hangingPunct="1">
              <a:lnSpc>
                <a:spcPct val="90000"/>
              </a:lnSpc>
              <a:spcBef>
                <a:spcPct val="0"/>
              </a:spcBef>
              <a:spcAft>
                <a:spcPts val="600"/>
              </a:spcAft>
              <a:buClrTx/>
              <a:buSzTx/>
              <a:buFontTx/>
              <a:buNone/>
              <a:tabLst/>
              <a:defRPr/>
            </a:pPr>
            <a:r>
              <a:rPr kumimoji="0" lang="en-US" sz="3500" b="0" i="0" u="sng"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rPr>
              <a:t>Religious  Education  Action  Plan – Part 1</a:t>
            </a:r>
          </a:p>
        </p:txBody>
      </p:sp>
    </p:spTree>
    <p:extLst>
      <p:ext uri="{BB962C8B-B14F-4D97-AF65-F5344CB8AC3E}">
        <p14:creationId xmlns:p14="http://schemas.microsoft.com/office/powerpoint/2010/main" val="2712872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2" name="Rectangle 321">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24" name="Rectangle 323">
            <a:extLst>
              <a:ext uri="{FF2B5EF4-FFF2-40B4-BE49-F238E27FC236}">
                <a16:creationId xmlns:a16="http://schemas.microsoft.com/office/drawing/2014/main" id="{1199E1B1-A8C0-4FE8-A5A8-1CB41D69F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 y="0"/>
            <a:ext cx="9143999"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26" name="Rectangle 325">
            <a:extLst>
              <a:ext uri="{FF2B5EF4-FFF2-40B4-BE49-F238E27FC236}">
                <a16:creationId xmlns:a16="http://schemas.microsoft.com/office/drawing/2014/main" id="{84A8DE83-DE75-4B41-9DB4-A7EC0B0DEC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96642"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28" name="Rectangle 327">
            <a:extLst>
              <a:ext uri="{FF2B5EF4-FFF2-40B4-BE49-F238E27FC236}">
                <a16:creationId xmlns:a16="http://schemas.microsoft.com/office/drawing/2014/main" id="{A7009A0A-BEF5-4EAC-AF15-E4F9F002E2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1"/>
            <a:ext cx="9144001"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aphicFrame>
        <p:nvGraphicFramePr>
          <p:cNvPr id="317" name="Content Placeholder 3"/>
          <p:cNvGraphicFramePr/>
          <p:nvPr/>
        </p:nvGraphicFramePr>
        <p:xfrm>
          <a:off x="133164" y="2080337"/>
          <a:ext cx="8824406" cy="3485709"/>
        </p:xfrm>
        <a:graphic>
          <a:graphicData uri="http://schemas.openxmlformats.org/drawingml/2006/table">
            <a:tbl>
              <a:tblPr firstRow="1" bandRow="1">
                <a:noFill/>
              </a:tblPr>
              <a:tblGrid>
                <a:gridCol w="3949564">
                  <a:extLst>
                    <a:ext uri="{9D8B030D-6E8A-4147-A177-3AD203B41FA5}">
                      <a16:colId xmlns:a16="http://schemas.microsoft.com/office/drawing/2014/main" val="20000"/>
                    </a:ext>
                  </a:extLst>
                </a:gridCol>
                <a:gridCol w="1670640">
                  <a:extLst>
                    <a:ext uri="{9D8B030D-6E8A-4147-A177-3AD203B41FA5}">
                      <a16:colId xmlns:a16="http://schemas.microsoft.com/office/drawing/2014/main" val="31893473"/>
                    </a:ext>
                  </a:extLst>
                </a:gridCol>
                <a:gridCol w="1353647">
                  <a:extLst>
                    <a:ext uri="{9D8B030D-6E8A-4147-A177-3AD203B41FA5}">
                      <a16:colId xmlns:a16="http://schemas.microsoft.com/office/drawing/2014/main" val="114495414"/>
                    </a:ext>
                  </a:extLst>
                </a:gridCol>
                <a:gridCol w="1850555">
                  <a:extLst>
                    <a:ext uri="{9D8B030D-6E8A-4147-A177-3AD203B41FA5}">
                      <a16:colId xmlns:a16="http://schemas.microsoft.com/office/drawing/2014/main" val="1475866774"/>
                    </a:ext>
                  </a:extLst>
                </a:gridCol>
              </a:tblGrid>
              <a:tr h="494727">
                <a:tc>
                  <a:txBody>
                    <a:bodyPr/>
                    <a:lstStyle/>
                    <a:p>
                      <a:pPr algn="ctr">
                        <a:defRPr sz="1400">
                          <a:solidFill>
                            <a:srgbClr val="800000"/>
                          </a:solidFill>
                          <a:latin typeface="Georgia"/>
                          <a:ea typeface="Georgia"/>
                          <a:cs typeface="Georgia"/>
                          <a:sym typeface="Georgia"/>
                        </a:defRPr>
                      </a:pPr>
                      <a:r>
                        <a:rPr sz="1400" b="1" u="sng" dirty="0">
                          <a:solidFill>
                            <a:schemeClr val="tx1">
                              <a:lumMod val="75000"/>
                              <a:lumOff val="25000"/>
                            </a:schemeClr>
                          </a:solidFill>
                          <a:latin typeface="Arial" panose="020B0604020202020204" pitchFamily="34" charset="0"/>
                          <a:cs typeface="Arial" panose="020B0604020202020204" pitchFamily="34" charset="0"/>
                        </a:rPr>
                        <a:t>Actions  </a:t>
                      </a:r>
                      <a:r>
                        <a:rPr lang="en-US" sz="1400" b="1" u="sng" dirty="0">
                          <a:solidFill>
                            <a:schemeClr val="tx1">
                              <a:lumMod val="75000"/>
                              <a:lumOff val="25000"/>
                            </a:schemeClr>
                          </a:solidFill>
                          <a:latin typeface="Arial" panose="020B0604020202020204" pitchFamily="34" charset="0"/>
                          <a:cs typeface="Arial" panose="020B0604020202020204" pitchFamily="34" charset="0"/>
                        </a:rPr>
                        <a:t>Steps</a:t>
                      </a:r>
                      <a:endParaRPr sz="1400" b="1" u="sng"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defRPr sz="1400">
                          <a:solidFill>
                            <a:srgbClr val="800000"/>
                          </a:solidFill>
                          <a:latin typeface="Georgia"/>
                          <a:ea typeface="Georgia"/>
                          <a:cs typeface="Georgia"/>
                          <a:sym typeface="Georgia"/>
                        </a:defRPr>
                      </a:pPr>
                      <a:r>
                        <a:rPr lang="en-US" sz="1400" b="1" u="none" dirty="0">
                          <a:solidFill>
                            <a:schemeClr val="tx1">
                              <a:lumMod val="75000"/>
                              <a:lumOff val="25000"/>
                            </a:schemeClr>
                          </a:solidFill>
                          <a:latin typeface="Arial" panose="020B0604020202020204" pitchFamily="34" charset="0"/>
                          <a:cs typeface="Arial" panose="020B0604020202020204" pitchFamily="34" charset="0"/>
                        </a:rPr>
                        <a:t>      </a:t>
                      </a:r>
                      <a:r>
                        <a:rPr lang="en-US" sz="1400" b="1" u="sng" dirty="0">
                          <a:solidFill>
                            <a:schemeClr val="tx1">
                              <a:lumMod val="75000"/>
                              <a:lumOff val="25000"/>
                            </a:schemeClr>
                          </a:solidFill>
                          <a:latin typeface="Arial" panose="020B0604020202020204" pitchFamily="34" charset="0"/>
                          <a:cs typeface="Arial" panose="020B0604020202020204" pitchFamily="34" charset="0"/>
                        </a:rPr>
                        <a:t>Responsible Party</a:t>
                      </a:r>
                      <a:endParaRPr sz="1400" b="1" u="sng"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defRPr sz="1400">
                          <a:solidFill>
                            <a:srgbClr val="800000"/>
                          </a:solidFill>
                          <a:latin typeface="Georgia"/>
                          <a:ea typeface="Georgia"/>
                          <a:cs typeface="Georgia"/>
                          <a:sym typeface="Georgia"/>
                        </a:defRPr>
                      </a:pPr>
                      <a:r>
                        <a:rPr lang="en-US" sz="1400" b="1" u="sng" dirty="0">
                          <a:solidFill>
                            <a:schemeClr val="tx1">
                              <a:lumMod val="75000"/>
                              <a:lumOff val="25000"/>
                            </a:schemeClr>
                          </a:solidFill>
                          <a:latin typeface="Arial" panose="020B0604020202020204" pitchFamily="34" charset="0"/>
                          <a:cs typeface="Arial" panose="020B0604020202020204" pitchFamily="34" charset="0"/>
                        </a:rPr>
                        <a:t>Deadline</a:t>
                      </a:r>
                      <a:endParaRPr sz="1400" b="1" u="sng"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defRPr sz="1400">
                          <a:solidFill>
                            <a:srgbClr val="800000"/>
                          </a:solidFill>
                          <a:latin typeface="Georgia"/>
                          <a:ea typeface="Georgia"/>
                          <a:cs typeface="Georgia"/>
                          <a:sym typeface="Georgia"/>
                        </a:defRPr>
                      </a:pPr>
                      <a:r>
                        <a:rPr lang="en-US" sz="1400" b="1" dirty="0">
                          <a:solidFill>
                            <a:schemeClr val="tx1">
                              <a:lumMod val="75000"/>
                              <a:lumOff val="25000"/>
                            </a:schemeClr>
                          </a:solidFill>
                          <a:latin typeface="Arial" panose="020B0604020202020204" pitchFamily="34" charset="0"/>
                          <a:cs typeface="Arial" panose="020B0604020202020204" pitchFamily="34" charset="0"/>
                        </a:rPr>
                        <a:t> Completion </a:t>
                      </a:r>
                    </a:p>
                    <a:p>
                      <a:pPr algn="ctr">
                        <a:defRPr sz="1400" u="sng">
                          <a:solidFill>
                            <a:srgbClr val="800000"/>
                          </a:solidFill>
                          <a:latin typeface="Georgia"/>
                          <a:ea typeface="Georgia"/>
                          <a:cs typeface="Georgia"/>
                          <a:sym typeface="Georgia"/>
                        </a:defRPr>
                      </a:pPr>
                      <a:r>
                        <a:rPr lang="en-US" sz="1400" b="1" dirty="0">
                          <a:solidFill>
                            <a:schemeClr val="tx1">
                              <a:lumMod val="75000"/>
                              <a:lumOff val="25000"/>
                            </a:schemeClr>
                          </a:solidFill>
                          <a:latin typeface="Arial" panose="020B0604020202020204" pitchFamily="34" charset="0"/>
                          <a:cs typeface="Arial" panose="020B0604020202020204" pitchFamily="34" charset="0"/>
                        </a:rPr>
                        <a:t>Test</a:t>
                      </a:r>
                      <a:endParaRPr sz="1400" b="1"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10000"/>
                  </a:ext>
                </a:extLst>
              </a:tr>
              <a:tr h="280082">
                <a:tc gridSpan="4">
                  <a:txBody>
                    <a:bodyPr/>
                    <a:lstStyle/>
                    <a:p>
                      <a:pPr marL="0" marR="0" lvl="0" indent="0" algn="l" defTabSz="914400" rtl="0" eaLnBrk="1" fontAlgn="auto" latinLnBrk="0" hangingPunct="1">
                        <a:lnSpc>
                          <a:spcPct val="107000"/>
                        </a:lnSpc>
                        <a:spcBef>
                          <a:spcPts val="0"/>
                        </a:spcBef>
                        <a:spcAft>
                          <a:spcPts val="0"/>
                        </a:spcAft>
                        <a:buClrTx/>
                        <a:buSzTx/>
                        <a:buFontTx/>
                        <a:buNone/>
                        <a:tabLst/>
                        <a:defRPr sz="1800"/>
                      </a:pPr>
                      <a:r>
                        <a:rPr lang="en-US" sz="1200" b="1" u="sng" cap="none" spc="0" dirty="0">
                          <a:solidFill>
                            <a:schemeClr val="tx1"/>
                          </a:solidFill>
                          <a:latin typeface="Arial" panose="020B0604020202020204" pitchFamily="34" charset="0"/>
                          <a:ea typeface="Georgia"/>
                          <a:cs typeface="Arial" panose="020B0604020202020204" pitchFamily="34" charset="0"/>
                          <a:sym typeface="Georgia"/>
                        </a:rPr>
                        <a:t>Interim Goal  5: Compile  and assess the  results  of the  Religious Education Ministry and make necessary improvements  within 2 months</a:t>
                      </a: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marL="60325" indent="0" algn="l">
                        <a:lnSpc>
                          <a:spcPct val="107000"/>
                        </a:lnSpc>
                        <a:defRPr b="1">
                          <a:solidFill>
                            <a:srgbClr val="5D0100"/>
                          </a:solidFill>
                          <a:latin typeface="Georgia"/>
                          <a:ea typeface="Georgia"/>
                          <a:cs typeface="Georgia"/>
                          <a:sym typeface="Georgia"/>
                        </a:defRPr>
                      </a:pPr>
                      <a:endParaRPr sz="1300" b="0"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lang="en-US" sz="1300" dirty="0">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algn="l">
                        <a:lnSpc>
                          <a:spcPct val="107000"/>
                        </a:lnSpc>
                        <a:defRPr sz="1800"/>
                      </a:pPr>
                      <a:endParaRPr sz="1300" b="0" dirty="0">
                        <a:solidFill>
                          <a:schemeClr val="tx1">
                            <a:lumMod val="75000"/>
                            <a:lumOff val="25000"/>
                          </a:schemeClr>
                        </a:solidFill>
                        <a:latin typeface="Arial" panose="020B0604020202020204" pitchFamily="34" charset="0"/>
                        <a:ea typeface="Georgia"/>
                        <a:cs typeface="Arial" panose="020B0604020202020204" pitchFamily="34" charset="0"/>
                        <a:sym typeface="Georgia"/>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249520903"/>
                  </a:ext>
                </a:extLst>
              </a:tr>
              <a:tr h="596049">
                <a:tc>
                  <a:txBody>
                    <a:bodyPr/>
                    <a:lstStyle/>
                    <a:p>
                      <a:pPr marL="58738" lvl="1" indent="0" algn="l">
                        <a:defRPr sz="1400" b="1">
                          <a:solidFill>
                            <a:srgbClr val="5D0100"/>
                          </a:solidFill>
                          <a:latin typeface="Georgia"/>
                          <a:ea typeface="Georgia"/>
                          <a:cs typeface="Georgia"/>
                          <a:sym typeface="Georgia"/>
                        </a:defRPr>
                      </a:pPr>
                      <a:r>
                        <a:rPr dirty="0">
                          <a:solidFill>
                            <a:schemeClr val="tx1"/>
                          </a:solidFill>
                          <a:latin typeface="Arial" panose="020B0604020202020204" pitchFamily="34" charset="0"/>
                          <a:cs typeface="Arial" panose="020B0604020202020204" pitchFamily="34" charset="0"/>
                        </a:rPr>
                        <a:t>11. Obtain and compile qualitative and quantitative data from </a:t>
                      </a:r>
                      <a:r>
                        <a:rPr lang="en-US" sz="1400" cap="none" spc="0" dirty="0">
                          <a:solidFill>
                            <a:schemeClr val="tx1"/>
                          </a:solidFill>
                          <a:latin typeface="Arial" panose="020B0604020202020204" pitchFamily="34" charset="0"/>
                          <a:cs typeface="Arial" panose="020B0604020202020204" pitchFamily="34" charset="0"/>
                        </a:rPr>
                        <a:t>Religious Education Ministries </a:t>
                      </a:r>
                      <a:r>
                        <a:rPr lang="en-US" dirty="0">
                          <a:solidFill>
                            <a:schemeClr val="tx1"/>
                          </a:solidFill>
                          <a:latin typeface="Arial" panose="020B0604020202020204" pitchFamily="34" charset="0"/>
                          <a:cs typeface="Arial" panose="020B0604020202020204" pitchFamily="34" charset="0"/>
                        </a:rPr>
                        <a:t> </a:t>
                      </a:r>
                      <a:r>
                        <a:rPr dirty="0">
                          <a:solidFill>
                            <a:schemeClr val="tx1"/>
                          </a:solidFill>
                          <a:latin typeface="Arial" panose="020B0604020202020204" pitchFamily="34" charset="0"/>
                          <a:cs typeface="Arial" panose="020B0604020202020204" pitchFamily="34" charset="0"/>
                        </a:rPr>
                        <a:t>and </a:t>
                      </a:r>
                      <a:r>
                        <a:rPr lang="en-US" dirty="0">
                          <a:solidFill>
                            <a:schemeClr val="tx1"/>
                          </a:solidFill>
                          <a:latin typeface="Arial" panose="020B0604020202020204" pitchFamily="34" charset="0"/>
                          <a:cs typeface="Arial" panose="020B0604020202020204" pitchFamily="34" charset="0"/>
                        </a:rPr>
                        <a:t>determine </a:t>
                      </a:r>
                      <a:r>
                        <a:rPr dirty="0">
                          <a:solidFill>
                            <a:schemeClr val="tx1"/>
                          </a:solidFill>
                          <a:latin typeface="Arial" panose="020B0604020202020204" pitchFamily="34" charset="0"/>
                          <a:cs typeface="Arial" panose="020B0604020202020204" pitchFamily="34" charset="0"/>
                        </a:rPr>
                        <a:t>effectiveness and success (based on criteria established in step 2) and identify areas for improvement. </a:t>
                      </a:r>
                      <a:endParaRPr lang="en-US" dirty="0">
                        <a:solidFill>
                          <a:schemeClr val="tx1"/>
                        </a:solidFill>
                        <a:latin typeface="Arial" panose="020B0604020202020204" pitchFamily="34" charset="0"/>
                        <a:cs typeface="Arial" panose="020B0604020202020204" pitchFamily="34" charset="0"/>
                      </a:endParaRPr>
                    </a:p>
                    <a:p>
                      <a:pPr marL="58738" lvl="1" indent="0" algn="l">
                        <a:defRPr sz="1400" b="1">
                          <a:solidFill>
                            <a:srgbClr val="5D0100"/>
                          </a:solidFill>
                          <a:latin typeface="Georgia"/>
                          <a:ea typeface="Georgia"/>
                          <a:cs typeface="Georgia"/>
                          <a:sym typeface="Georgia"/>
                        </a:defRPr>
                      </a:pPr>
                      <a:endParaRPr dirty="0">
                        <a:solidFill>
                          <a:schemeClr val="tx1"/>
                        </a:solidFill>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3975" marR="0" lvl="0" indent="0" algn="l" defTabSz="914400" rtl="0" eaLnBrk="1" fontAlgn="auto" latinLnBrk="0" hangingPunct="1">
                        <a:lnSpc>
                          <a:spcPct val="107000"/>
                        </a:lnSpc>
                        <a:spcBef>
                          <a:spcPts val="0"/>
                        </a:spcBef>
                        <a:spcAft>
                          <a:spcPts val="0"/>
                        </a:spcAft>
                        <a:buClrTx/>
                        <a:buSzTx/>
                        <a:buFontTx/>
                        <a:buNone/>
                        <a:tabLst/>
                        <a:defRPr sz="1800"/>
                      </a:pPr>
                      <a:r>
                        <a:rPr lang="en-US" sz="1200" b="0" dirty="0">
                          <a:solidFill>
                            <a:schemeClr val="tx1"/>
                          </a:solidFill>
                          <a:latin typeface="Arial" panose="020B0604020202020204" pitchFamily="34" charset="0"/>
                          <a:ea typeface="Georgia"/>
                          <a:cs typeface="Arial" panose="020B0604020202020204" pitchFamily="34" charset="0"/>
                          <a:sym typeface="Georgia"/>
                        </a:rPr>
                        <a:t>Educators  and </a:t>
                      </a:r>
                      <a:r>
                        <a:rPr kumimoji="0" lang="en-US" sz="12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Georgia"/>
                          <a:cs typeface="Arial" panose="020B0604020202020204" pitchFamily="34" charset="0"/>
                          <a:sym typeface="Georgia"/>
                        </a:rPr>
                        <a:t>REMT </a:t>
                      </a:r>
                      <a:endParaRPr kumimoji="0" lang="en-US" sz="12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sym typeface="Georgia"/>
                      </a:endParaRPr>
                    </a:p>
                    <a:p>
                      <a:pPr marL="0" marR="0" lvl="0" indent="0" algn="l" defTabSz="914400" rtl="0" eaLnBrk="1" fontAlgn="auto" latinLnBrk="0" hangingPunct="1">
                        <a:lnSpc>
                          <a:spcPct val="107000"/>
                        </a:lnSpc>
                        <a:spcBef>
                          <a:spcPts val="0"/>
                        </a:spcBef>
                        <a:spcAft>
                          <a:spcPts val="0"/>
                        </a:spcAft>
                        <a:buClrTx/>
                        <a:buSzTx/>
                        <a:buFontTx/>
                        <a:buNone/>
                        <a:tabLst/>
                        <a:defRPr sz="1800"/>
                      </a:pPr>
                      <a:endParaRPr lang="en-US" sz="1200" b="0" dirty="0">
                        <a:solidFill>
                          <a:schemeClr val="tx1"/>
                        </a:solidFill>
                        <a:latin typeface="Arial" panose="020B0604020202020204" pitchFamily="34" charset="0"/>
                        <a:ea typeface="Georgia"/>
                        <a:cs typeface="Arial" panose="020B0604020202020204" pitchFamily="34" charset="0"/>
                        <a:sym typeface="Georgia"/>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3975" indent="0" algn="l">
                        <a:lnSpc>
                          <a:spcPct val="107000"/>
                        </a:lnSpc>
                        <a:defRPr sz="1400" b="1">
                          <a:solidFill>
                            <a:srgbClr val="FF0000"/>
                          </a:solidFill>
                          <a:latin typeface="Georgia"/>
                          <a:ea typeface="Georgia"/>
                          <a:cs typeface="Georgia"/>
                          <a:sym typeface="Georgia"/>
                        </a:defRPr>
                      </a:pPr>
                      <a:r>
                        <a:rPr sz="1200" b="0" dirty="0">
                          <a:solidFill>
                            <a:schemeClr val="tx1"/>
                          </a:solidFill>
                          <a:latin typeface="Arial" panose="020B0604020202020204" pitchFamily="34" charset="0"/>
                          <a:cs typeface="Arial" panose="020B0604020202020204" pitchFamily="34" charset="0"/>
                        </a:rPr>
                        <a:t>1 month after step 10</a:t>
                      </a: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3975" indent="0" algn="l">
                        <a:lnSpc>
                          <a:spcPct val="107000"/>
                        </a:lnSpc>
                        <a:defRPr sz="1800"/>
                      </a:pPr>
                      <a:r>
                        <a:rPr lang="en-US" sz="1200" cap="none" spc="0" dirty="0">
                          <a:solidFill>
                            <a:schemeClr val="tx1"/>
                          </a:solidFill>
                          <a:latin typeface="Arial" panose="020B0604020202020204" pitchFamily="34" charset="0"/>
                          <a:cs typeface="Arial" panose="020B0604020202020204" pitchFamily="34" charset="0"/>
                        </a:rPr>
                        <a:t>Religious Education Ministry </a:t>
                      </a:r>
                      <a:r>
                        <a:rPr sz="1200" b="0" dirty="0">
                          <a:solidFill>
                            <a:schemeClr val="tx1"/>
                          </a:solidFill>
                          <a:latin typeface="Arial" panose="020B0604020202020204" pitchFamily="34" charset="0"/>
                          <a:ea typeface="Georgia"/>
                          <a:cs typeface="Arial" panose="020B0604020202020204" pitchFamily="34" charset="0"/>
                          <a:sym typeface="Georgia"/>
                        </a:rPr>
                        <a:t>
assessments are completed</a:t>
                      </a: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683553">
                <a:tc>
                  <a:txBody>
                    <a:bodyPr/>
                    <a:lstStyle/>
                    <a:p>
                      <a:pPr algn="l">
                        <a:lnSpc>
                          <a:spcPct val="107000"/>
                        </a:lnSpc>
                        <a:defRPr sz="1800"/>
                      </a:pPr>
                      <a:r>
                        <a:rPr sz="1400" b="1" dirty="0">
                          <a:solidFill>
                            <a:schemeClr val="tx1"/>
                          </a:solidFill>
                          <a:latin typeface="Arial" panose="020B0604020202020204" pitchFamily="34" charset="0"/>
                          <a:ea typeface="Georgia"/>
                          <a:cs typeface="Arial" panose="020B0604020202020204" pitchFamily="34" charset="0"/>
                          <a:sym typeface="Georgia"/>
                        </a:rPr>
                        <a:t>12. Finalize </a:t>
                      </a:r>
                      <a:r>
                        <a:rPr lang="en-US" sz="1400" b="1" dirty="0">
                          <a:solidFill>
                            <a:schemeClr val="tx1"/>
                          </a:solidFill>
                          <a:latin typeface="Arial" panose="020B0604020202020204" pitchFamily="34" charset="0"/>
                          <a:ea typeface="Georgia"/>
                          <a:cs typeface="Arial" panose="020B0604020202020204" pitchFamily="34" charset="0"/>
                          <a:sym typeface="Georgia"/>
                        </a:rPr>
                        <a:t>and deliver </a:t>
                      </a:r>
                      <a:r>
                        <a:rPr lang="en-US" sz="1400" b="1" cap="none" spc="0" dirty="0">
                          <a:solidFill>
                            <a:schemeClr val="tx1"/>
                          </a:solidFill>
                          <a:latin typeface="Arial" panose="020B0604020202020204" pitchFamily="34" charset="0"/>
                          <a:cs typeface="Arial" panose="020B0604020202020204" pitchFamily="34" charset="0"/>
                        </a:rPr>
                        <a:t>Religious Education Ministries </a:t>
                      </a:r>
                      <a:r>
                        <a:rPr sz="1400" b="1" dirty="0">
                          <a:solidFill>
                            <a:schemeClr val="tx1"/>
                          </a:solidFill>
                          <a:latin typeface="Arial" panose="020B0604020202020204" pitchFamily="34" charset="0"/>
                          <a:ea typeface="Georgia"/>
                          <a:cs typeface="Arial" panose="020B0604020202020204" pitchFamily="34" charset="0"/>
                          <a:sym typeface="Georgia"/>
                        </a:rPr>
                        <a:t>assessment analysis report</a:t>
                      </a:r>
                      <a:r>
                        <a:rPr lang="en-US" sz="1400" b="1" dirty="0">
                          <a:solidFill>
                            <a:schemeClr val="tx1"/>
                          </a:solidFill>
                          <a:latin typeface="Arial" panose="020B0604020202020204" pitchFamily="34" charset="0"/>
                          <a:ea typeface="Georgia"/>
                          <a:cs typeface="Arial" panose="020B0604020202020204" pitchFamily="34" charset="0"/>
                          <a:sym typeface="Georgia"/>
                        </a:rPr>
                        <a:t>,</a:t>
                      </a:r>
                      <a:r>
                        <a:rPr sz="1400" b="1" dirty="0">
                          <a:solidFill>
                            <a:schemeClr val="tx1"/>
                          </a:solidFill>
                          <a:latin typeface="Arial" panose="020B0604020202020204" pitchFamily="34" charset="0"/>
                          <a:ea typeface="Georgia"/>
                          <a:cs typeface="Arial" panose="020B0604020202020204" pitchFamily="34" charset="0"/>
                          <a:sym typeface="Georgia"/>
                        </a:rPr>
                        <a:t> and make all refinements necessary to make the </a:t>
                      </a:r>
                      <a:r>
                        <a:rPr lang="en-US" sz="1400" b="1" dirty="0">
                          <a:solidFill>
                            <a:schemeClr val="tx1"/>
                          </a:solidFill>
                          <a:latin typeface="Arial" panose="020B0604020202020204" pitchFamily="34" charset="0"/>
                          <a:ea typeface="Georgia"/>
                          <a:cs typeface="Arial" panose="020B0604020202020204" pitchFamily="34" charset="0"/>
                          <a:sym typeface="Georgia"/>
                        </a:rPr>
                        <a:t>Religious Education Ministries</a:t>
                      </a:r>
                      <a:r>
                        <a:rPr sz="1400" b="1" dirty="0">
                          <a:solidFill>
                            <a:schemeClr val="tx1"/>
                          </a:solidFill>
                          <a:latin typeface="Arial" panose="020B0604020202020204" pitchFamily="34" charset="0"/>
                          <a:ea typeface="Georgia"/>
                          <a:cs typeface="Arial" panose="020B0604020202020204" pitchFamily="34" charset="0"/>
                          <a:sym typeface="Georgia"/>
                        </a:rPr>
                        <a:t> more effective based on information identified in step 11.</a:t>
                      </a: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3975" marR="0" lvl="0" indent="0" algn="l" defTabSz="914400" rtl="0" eaLnBrk="1" fontAlgn="auto" latinLnBrk="0" hangingPunct="1">
                        <a:lnSpc>
                          <a:spcPct val="107000"/>
                        </a:lnSpc>
                        <a:spcBef>
                          <a:spcPts val="0"/>
                        </a:spcBef>
                        <a:spcAft>
                          <a:spcPts val="0"/>
                        </a:spcAft>
                        <a:buClrTx/>
                        <a:buSzTx/>
                        <a:buFontTx/>
                        <a:buNone/>
                        <a:tabLst/>
                        <a:defRPr sz="1800"/>
                      </a:pPr>
                      <a:r>
                        <a:rPr lang="en-US" sz="1200" b="0" dirty="0">
                          <a:solidFill>
                            <a:schemeClr val="tx1"/>
                          </a:solidFill>
                          <a:latin typeface="Arial" panose="020B0604020202020204" pitchFamily="34" charset="0"/>
                          <a:ea typeface="Georgia"/>
                          <a:cs typeface="Arial" panose="020B0604020202020204" pitchFamily="34" charset="0"/>
                          <a:sym typeface="Georgia"/>
                        </a:rPr>
                        <a:t>Educators </a:t>
                      </a:r>
                      <a:r>
                        <a:rPr sz="1200" b="0" dirty="0">
                          <a:solidFill>
                            <a:schemeClr val="tx1"/>
                          </a:solidFill>
                          <a:latin typeface="Arial" panose="020B0604020202020204" pitchFamily="34" charset="0"/>
                          <a:ea typeface="Georgia"/>
                          <a:cs typeface="Arial" panose="020B0604020202020204" pitchFamily="34" charset="0"/>
                          <a:sym typeface="Georgia"/>
                        </a:rPr>
                        <a:t> and</a:t>
                      </a:r>
                      <a:r>
                        <a:rPr lang="en-US" sz="1200" b="0" dirty="0">
                          <a:solidFill>
                            <a:schemeClr val="tx1"/>
                          </a:solidFill>
                          <a:latin typeface="Arial" panose="020B0604020202020204" pitchFamily="34" charset="0"/>
                          <a:ea typeface="Georgia"/>
                          <a:cs typeface="Arial" panose="020B0604020202020204" pitchFamily="34" charset="0"/>
                          <a:sym typeface="Georgia"/>
                        </a:rPr>
                        <a:t> </a:t>
                      </a:r>
                      <a:r>
                        <a:rPr kumimoji="0" lang="en-US" sz="12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Georgia"/>
                          <a:cs typeface="Arial" panose="020B0604020202020204" pitchFamily="34" charset="0"/>
                          <a:sym typeface="Georgia"/>
                        </a:rPr>
                        <a:t>REMT </a:t>
                      </a:r>
                      <a:endParaRPr kumimoji="0" lang="en-US" sz="12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sym typeface="Georgia"/>
                      </a:endParaRPr>
                    </a:p>
                    <a:p>
                      <a:pPr marL="0" marR="0" lvl="0" indent="0" algn="l" defTabSz="914400" rtl="0" eaLnBrk="1" fontAlgn="auto" latinLnBrk="0" hangingPunct="1">
                        <a:lnSpc>
                          <a:spcPct val="107000"/>
                        </a:lnSpc>
                        <a:spcBef>
                          <a:spcPts val="0"/>
                        </a:spcBef>
                        <a:spcAft>
                          <a:spcPts val="0"/>
                        </a:spcAft>
                        <a:buClrTx/>
                        <a:buSzTx/>
                        <a:buFontTx/>
                        <a:buNone/>
                        <a:tabLst/>
                        <a:defRPr sz="1800"/>
                      </a:pPr>
                      <a:endParaRPr lang="en-US" sz="1200" b="0" dirty="0">
                        <a:solidFill>
                          <a:schemeClr val="tx1"/>
                        </a:solidFill>
                        <a:latin typeface="Arial" panose="020B0604020202020204" pitchFamily="34" charset="0"/>
                        <a:ea typeface="Georgia"/>
                        <a:cs typeface="Arial" panose="020B0604020202020204" pitchFamily="34" charset="0"/>
                        <a:sym typeface="Georgia"/>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3975" indent="0" algn="l">
                        <a:lnSpc>
                          <a:spcPct val="107000"/>
                        </a:lnSpc>
                        <a:defRPr sz="1400" b="1">
                          <a:solidFill>
                            <a:srgbClr val="FF0000"/>
                          </a:solidFill>
                          <a:latin typeface="Georgia"/>
                          <a:ea typeface="Georgia"/>
                          <a:cs typeface="Georgia"/>
                          <a:sym typeface="Georgia"/>
                        </a:defRPr>
                      </a:pPr>
                      <a:r>
                        <a:rPr sz="1200" b="0" dirty="0">
                          <a:solidFill>
                            <a:schemeClr val="tx1"/>
                          </a:solidFill>
                          <a:latin typeface="Arial" panose="020B0604020202020204" pitchFamily="34" charset="0"/>
                          <a:cs typeface="Arial" panose="020B0604020202020204" pitchFamily="34" charset="0"/>
                        </a:rPr>
                        <a:t>1 month after step 11</a:t>
                      </a: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3975" indent="0" algn="l">
                        <a:lnSpc>
                          <a:spcPct val="107000"/>
                        </a:lnSpc>
                        <a:defRPr sz="1800"/>
                      </a:pPr>
                      <a:r>
                        <a:rPr lang="en-US" sz="1200" b="0" dirty="0">
                          <a:solidFill>
                            <a:schemeClr val="tx1"/>
                          </a:solidFill>
                          <a:latin typeface="Arial" panose="020B0604020202020204" pitchFamily="34" charset="0"/>
                          <a:ea typeface="Georgia"/>
                          <a:cs typeface="Arial" panose="020B0604020202020204" pitchFamily="34" charset="0"/>
                          <a:sym typeface="Georgia"/>
                        </a:rPr>
                        <a:t>Analysis</a:t>
                      </a:r>
                      <a:r>
                        <a:rPr sz="1200" b="0" dirty="0">
                          <a:solidFill>
                            <a:schemeClr val="tx1"/>
                          </a:solidFill>
                          <a:latin typeface="Arial" panose="020B0604020202020204" pitchFamily="34" charset="0"/>
                          <a:ea typeface="Georgia"/>
                          <a:cs typeface="Arial" panose="020B0604020202020204" pitchFamily="34" charset="0"/>
                          <a:sym typeface="Georgia"/>
                        </a:rPr>
                        <a:t> is completed, and </a:t>
                      </a:r>
                      <a:r>
                        <a:rPr lang="en-US" sz="1200" cap="none" spc="0" dirty="0">
                          <a:solidFill>
                            <a:schemeClr val="tx1"/>
                          </a:solidFill>
                          <a:latin typeface="Arial" panose="020B0604020202020204" pitchFamily="34" charset="0"/>
                          <a:cs typeface="Arial" panose="020B0604020202020204" pitchFamily="34" charset="0"/>
                        </a:rPr>
                        <a:t>Religious Education Ministry  is</a:t>
                      </a:r>
                      <a:r>
                        <a:rPr sz="1200" b="0" dirty="0">
                          <a:solidFill>
                            <a:schemeClr val="tx1"/>
                          </a:solidFill>
                          <a:latin typeface="Arial" panose="020B0604020202020204" pitchFamily="34" charset="0"/>
                          <a:ea typeface="Georgia"/>
                          <a:cs typeface="Arial" panose="020B0604020202020204" pitchFamily="34" charset="0"/>
                          <a:sym typeface="Georgia"/>
                        </a:rPr>
                        <a:t> refined accordingly</a:t>
                      </a: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bl>
          </a:graphicData>
        </a:graphic>
      </p:graphicFrame>
      <p:sp>
        <p:nvSpPr>
          <p:cNvPr id="3" name="Title 1">
            <a:extLst>
              <a:ext uri="{FF2B5EF4-FFF2-40B4-BE49-F238E27FC236}">
                <a16:creationId xmlns:a16="http://schemas.microsoft.com/office/drawing/2014/main" id="{E87613AE-3158-B40D-F8A2-10D5FB0FCE0A}"/>
              </a:ext>
            </a:extLst>
          </p:cNvPr>
          <p:cNvSpPr txBox="1">
            <a:spLocks/>
          </p:cNvSpPr>
          <p:nvPr/>
        </p:nvSpPr>
        <p:spPr bwMode="auto">
          <a:xfrm>
            <a:off x="0" y="-60920"/>
            <a:ext cx="9144000" cy="11592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ctr" anchorCtr="0" compatLnSpc="1">
            <a:prstTxWarp prst="textNoShape">
              <a:avLst/>
            </a:prstTxWarp>
            <a:normAutofit/>
          </a:bodyPr>
          <a:lstStyle>
            <a:lvl1pPr algn="ctr" rtl="0" fontAlgn="base">
              <a:lnSpc>
                <a:spcPct val="70000"/>
              </a:lnSpc>
              <a:spcBef>
                <a:spcPct val="0"/>
              </a:spcBef>
              <a:spcAft>
                <a:spcPct val="0"/>
              </a:spcAft>
              <a:defRPr sz="3600" b="1" u="sng">
                <a:solidFill>
                  <a:srgbClr val="760002"/>
                </a:solidFill>
                <a:effectLst/>
                <a:latin typeface="Georgia" panose="02040502050405020303" pitchFamily="18" charset="0"/>
                <a:ea typeface="+mj-ea"/>
                <a:cs typeface="Arial" panose="020B0604020202020204" pitchFamily="34" charset="0"/>
              </a:defRPr>
            </a:lvl1pPr>
            <a:lvl2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2pPr>
            <a:lvl3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3pPr>
            <a:lvl4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4pPr>
            <a:lvl5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5pPr>
            <a:lvl6pPr marL="4572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6pPr>
            <a:lvl7pPr marL="9144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7pPr>
            <a:lvl8pPr marL="13716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8pPr>
            <a:lvl9pPr marL="18288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9pPr>
          </a:lstStyle>
          <a:p>
            <a:pPr marL="0" marR="0" lvl="0" indent="0" algn="ctr" defTabSz="914400" rtl="0" eaLnBrk="1" fontAlgn="base" latinLnBrk="0" hangingPunct="1">
              <a:lnSpc>
                <a:spcPct val="90000"/>
              </a:lnSpc>
              <a:spcBef>
                <a:spcPct val="0"/>
              </a:spcBef>
              <a:spcAft>
                <a:spcPts val="600"/>
              </a:spcAft>
              <a:buClrTx/>
              <a:buSzTx/>
              <a:buFontTx/>
              <a:buNone/>
              <a:tabLst/>
              <a:defRPr/>
            </a:pPr>
            <a:r>
              <a:rPr kumimoji="0" lang="en-US" sz="3500" b="0" i="0" u="sng"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rPr>
              <a:t>Religious  Education  Action  Plan – Part 1</a:t>
            </a:r>
          </a:p>
        </p:txBody>
      </p:sp>
    </p:spTree>
    <p:extLst>
      <p:ext uri="{BB962C8B-B14F-4D97-AF65-F5344CB8AC3E}">
        <p14:creationId xmlns:p14="http://schemas.microsoft.com/office/powerpoint/2010/main" val="19320225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2" name="Rectangle 321">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24" name="Rectangle 323">
            <a:extLst>
              <a:ext uri="{FF2B5EF4-FFF2-40B4-BE49-F238E27FC236}">
                <a16:creationId xmlns:a16="http://schemas.microsoft.com/office/drawing/2014/main" id="{1199E1B1-A8C0-4FE8-A5A8-1CB41D69F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 y="0"/>
            <a:ext cx="9143999"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26" name="Rectangle 325">
            <a:extLst>
              <a:ext uri="{FF2B5EF4-FFF2-40B4-BE49-F238E27FC236}">
                <a16:creationId xmlns:a16="http://schemas.microsoft.com/office/drawing/2014/main" id="{84A8DE83-DE75-4B41-9DB4-A7EC0B0DEC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96642"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28" name="Rectangle 327">
            <a:extLst>
              <a:ext uri="{FF2B5EF4-FFF2-40B4-BE49-F238E27FC236}">
                <a16:creationId xmlns:a16="http://schemas.microsoft.com/office/drawing/2014/main" id="{A7009A0A-BEF5-4EAC-AF15-E4F9F002E2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1"/>
            <a:ext cx="9144001"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 name="Title 1">
            <a:extLst>
              <a:ext uri="{FF2B5EF4-FFF2-40B4-BE49-F238E27FC236}">
                <a16:creationId xmlns:a16="http://schemas.microsoft.com/office/drawing/2014/main" id="{AAFF7035-334D-3655-D371-581FF7D94AB9}"/>
              </a:ext>
            </a:extLst>
          </p:cNvPr>
          <p:cNvSpPr txBox="1">
            <a:spLocks/>
          </p:cNvSpPr>
          <p:nvPr/>
        </p:nvSpPr>
        <p:spPr bwMode="auto">
          <a:xfrm>
            <a:off x="0" y="-60920"/>
            <a:ext cx="9144000" cy="11592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ctr" anchorCtr="0" compatLnSpc="1">
            <a:prstTxWarp prst="textNoShape">
              <a:avLst/>
            </a:prstTxWarp>
            <a:normAutofit/>
          </a:bodyPr>
          <a:lstStyle>
            <a:lvl1pPr algn="ctr" rtl="0" fontAlgn="base">
              <a:lnSpc>
                <a:spcPct val="70000"/>
              </a:lnSpc>
              <a:spcBef>
                <a:spcPct val="0"/>
              </a:spcBef>
              <a:spcAft>
                <a:spcPct val="0"/>
              </a:spcAft>
              <a:defRPr sz="3600" b="1" u="sng">
                <a:solidFill>
                  <a:srgbClr val="760002"/>
                </a:solidFill>
                <a:effectLst/>
                <a:latin typeface="Georgia" panose="02040502050405020303" pitchFamily="18" charset="0"/>
                <a:ea typeface="+mj-ea"/>
                <a:cs typeface="Arial" panose="020B0604020202020204" pitchFamily="34" charset="0"/>
              </a:defRPr>
            </a:lvl1pPr>
            <a:lvl2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2pPr>
            <a:lvl3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3pPr>
            <a:lvl4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4pPr>
            <a:lvl5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5pPr>
            <a:lvl6pPr marL="4572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6pPr>
            <a:lvl7pPr marL="9144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7pPr>
            <a:lvl8pPr marL="13716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8pPr>
            <a:lvl9pPr marL="18288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9pPr>
          </a:lstStyle>
          <a:p>
            <a:pPr marL="0" marR="0" lvl="0" indent="0" algn="ctr" defTabSz="914400" rtl="0" eaLnBrk="1" fontAlgn="base" latinLnBrk="0" hangingPunct="1">
              <a:lnSpc>
                <a:spcPct val="90000"/>
              </a:lnSpc>
              <a:spcBef>
                <a:spcPct val="0"/>
              </a:spcBef>
              <a:spcAft>
                <a:spcPts val="600"/>
              </a:spcAft>
              <a:buClrTx/>
              <a:buSzTx/>
              <a:buFontTx/>
              <a:buNone/>
              <a:tabLst/>
              <a:defRPr/>
            </a:pPr>
            <a:r>
              <a:rPr kumimoji="0" lang="en-US" sz="3500" b="0" i="0" u="sng"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rPr>
              <a:t>Parochial  School  Action  Plan – Part  2</a:t>
            </a:r>
          </a:p>
        </p:txBody>
      </p:sp>
      <p:graphicFrame>
        <p:nvGraphicFramePr>
          <p:cNvPr id="317" name="Content Placeholder 3"/>
          <p:cNvGraphicFramePr/>
          <p:nvPr/>
        </p:nvGraphicFramePr>
        <p:xfrm>
          <a:off x="2" y="922497"/>
          <a:ext cx="9143998" cy="5272038"/>
        </p:xfrm>
        <a:graphic>
          <a:graphicData uri="http://schemas.openxmlformats.org/drawingml/2006/table">
            <a:tbl>
              <a:tblPr firstRow="1" bandRow="1">
                <a:noFill/>
              </a:tblPr>
              <a:tblGrid>
                <a:gridCol w="4092605">
                  <a:extLst>
                    <a:ext uri="{9D8B030D-6E8A-4147-A177-3AD203B41FA5}">
                      <a16:colId xmlns:a16="http://schemas.microsoft.com/office/drawing/2014/main" val="20000"/>
                    </a:ext>
                  </a:extLst>
                </a:gridCol>
                <a:gridCol w="1535837">
                  <a:extLst>
                    <a:ext uri="{9D8B030D-6E8A-4147-A177-3AD203B41FA5}">
                      <a16:colId xmlns:a16="http://schemas.microsoft.com/office/drawing/2014/main" val="31893473"/>
                    </a:ext>
                  </a:extLst>
                </a:gridCol>
                <a:gridCol w="1367161">
                  <a:extLst>
                    <a:ext uri="{9D8B030D-6E8A-4147-A177-3AD203B41FA5}">
                      <a16:colId xmlns:a16="http://schemas.microsoft.com/office/drawing/2014/main" val="4007870849"/>
                    </a:ext>
                  </a:extLst>
                </a:gridCol>
                <a:gridCol w="2148395">
                  <a:extLst>
                    <a:ext uri="{9D8B030D-6E8A-4147-A177-3AD203B41FA5}">
                      <a16:colId xmlns:a16="http://schemas.microsoft.com/office/drawing/2014/main" val="1482141623"/>
                    </a:ext>
                  </a:extLst>
                </a:gridCol>
              </a:tblGrid>
              <a:tr h="605306">
                <a:tc>
                  <a:txBody>
                    <a:bodyPr/>
                    <a:lstStyle/>
                    <a:p>
                      <a:pPr algn="ctr">
                        <a:defRPr sz="1400">
                          <a:solidFill>
                            <a:srgbClr val="800000"/>
                          </a:solidFill>
                          <a:latin typeface="Georgia"/>
                          <a:ea typeface="Georgia"/>
                          <a:cs typeface="Georgia"/>
                          <a:sym typeface="Georgia"/>
                        </a:defRPr>
                      </a:pPr>
                      <a:r>
                        <a:rPr sz="1400" b="1" u="sng" dirty="0">
                          <a:solidFill>
                            <a:schemeClr val="tx1">
                              <a:lumMod val="75000"/>
                              <a:lumOff val="25000"/>
                            </a:schemeClr>
                          </a:solidFill>
                          <a:latin typeface="Arial" panose="020B0604020202020204" pitchFamily="34" charset="0"/>
                          <a:cs typeface="Arial" panose="020B0604020202020204" pitchFamily="34" charset="0"/>
                        </a:rPr>
                        <a:t>Actions  </a:t>
                      </a:r>
                      <a:r>
                        <a:rPr lang="en-US" sz="1400" b="1" u="sng" dirty="0">
                          <a:solidFill>
                            <a:schemeClr val="tx1">
                              <a:lumMod val="75000"/>
                              <a:lumOff val="25000"/>
                            </a:schemeClr>
                          </a:solidFill>
                          <a:latin typeface="Arial" panose="020B0604020202020204" pitchFamily="34" charset="0"/>
                          <a:cs typeface="Arial" panose="020B0604020202020204" pitchFamily="34" charset="0"/>
                        </a:rPr>
                        <a:t>Steps</a:t>
                      </a:r>
                      <a:endParaRPr sz="1400" b="1" u="sng"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defRPr sz="1400">
                          <a:solidFill>
                            <a:srgbClr val="800000"/>
                          </a:solidFill>
                          <a:latin typeface="Georgia"/>
                          <a:ea typeface="Georgia"/>
                          <a:cs typeface="Georgia"/>
                          <a:sym typeface="Georgia"/>
                        </a:defRPr>
                      </a:pPr>
                      <a:r>
                        <a:rPr lang="en-US" sz="1400" b="1" u="none" dirty="0">
                          <a:solidFill>
                            <a:schemeClr val="tx1">
                              <a:lumMod val="75000"/>
                              <a:lumOff val="25000"/>
                            </a:schemeClr>
                          </a:solidFill>
                          <a:latin typeface="Arial" panose="020B0604020202020204" pitchFamily="34" charset="0"/>
                          <a:cs typeface="Arial" panose="020B0604020202020204" pitchFamily="34" charset="0"/>
                        </a:rPr>
                        <a:t>    </a:t>
                      </a:r>
                      <a:r>
                        <a:rPr lang="en-US" sz="1400" b="1" u="sng" dirty="0">
                          <a:solidFill>
                            <a:schemeClr val="tx1">
                              <a:lumMod val="75000"/>
                              <a:lumOff val="25000"/>
                            </a:schemeClr>
                          </a:solidFill>
                          <a:latin typeface="Arial" panose="020B0604020202020204" pitchFamily="34" charset="0"/>
                          <a:cs typeface="Arial" panose="020B0604020202020204" pitchFamily="34" charset="0"/>
                        </a:rPr>
                        <a:t>Responsible Party</a:t>
                      </a:r>
                      <a:endParaRPr sz="1400" b="1" u="sng"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defRPr sz="1400">
                          <a:solidFill>
                            <a:srgbClr val="800000"/>
                          </a:solidFill>
                          <a:latin typeface="Georgia"/>
                          <a:ea typeface="Georgia"/>
                          <a:cs typeface="Georgia"/>
                          <a:sym typeface="Georgia"/>
                        </a:defRPr>
                      </a:pPr>
                      <a:r>
                        <a:rPr lang="en-US" sz="1400" b="1" u="sng" dirty="0">
                          <a:solidFill>
                            <a:schemeClr val="tx1">
                              <a:lumMod val="75000"/>
                              <a:lumOff val="25000"/>
                            </a:schemeClr>
                          </a:solidFill>
                          <a:latin typeface="Arial" panose="020B0604020202020204" pitchFamily="34" charset="0"/>
                          <a:cs typeface="Arial" panose="020B0604020202020204" pitchFamily="34" charset="0"/>
                        </a:rPr>
                        <a:t>Deadline</a:t>
                      </a:r>
                      <a:endParaRPr sz="1400" b="1" u="sng"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defRPr sz="1400">
                          <a:solidFill>
                            <a:srgbClr val="800000"/>
                          </a:solidFill>
                          <a:latin typeface="Georgia"/>
                          <a:ea typeface="Georgia"/>
                          <a:cs typeface="Georgia"/>
                          <a:sym typeface="Georgia"/>
                        </a:defRPr>
                      </a:pPr>
                      <a:r>
                        <a:rPr lang="en-US" sz="1400" b="1" dirty="0">
                          <a:solidFill>
                            <a:schemeClr val="tx1">
                              <a:lumMod val="75000"/>
                              <a:lumOff val="25000"/>
                            </a:schemeClr>
                          </a:solidFill>
                          <a:latin typeface="Arial" panose="020B0604020202020204" pitchFamily="34" charset="0"/>
                          <a:cs typeface="Arial" panose="020B0604020202020204" pitchFamily="34" charset="0"/>
                        </a:rPr>
                        <a:t>Completion </a:t>
                      </a:r>
                    </a:p>
                    <a:p>
                      <a:pPr algn="ctr">
                        <a:defRPr sz="1400" u="sng">
                          <a:solidFill>
                            <a:srgbClr val="800000"/>
                          </a:solidFill>
                          <a:latin typeface="Georgia"/>
                          <a:ea typeface="Georgia"/>
                          <a:cs typeface="Georgia"/>
                          <a:sym typeface="Georgia"/>
                        </a:defRPr>
                      </a:pPr>
                      <a:r>
                        <a:rPr lang="en-US" sz="1400" b="1" dirty="0">
                          <a:solidFill>
                            <a:schemeClr val="tx1">
                              <a:lumMod val="75000"/>
                              <a:lumOff val="25000"/>
                            </a:schemeClr>
                          </a:solidFill>
                          <a:latin typeface="Arial" panose="020B0604020202020204" pitchFamily="34" charset="0"/>
                          <a:cs typeface="Arial" panose="020B0604020202020204" pitchFamily="34" charset="0"/>
                        </a:rPr>
                        <a:t>Test</a:t>
                      </a:r>
                      <a:endParaRPr sz="1400" b="1" u="sng"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10000"/>
                  </a:ext>
                </a:extLst>
              </a:tr>
              <a:tr h="385956">
                <a:tc gridSpan="4">
                  <a:txBody>
                    <a:bodyPr/>
                    <a:lstStyle/>
                    <a:p>
                      <a:pPr algn="l">
                        <a:lnSpc>
                          <a:spcPct val="107000"/>
                        </a:lnSpc>
                        <a:defRPr sz="1800"/>
                      </a:pPr>
                      <a:r>
                        <a:rPr lang="en-US" sz="1200" b="1" u="sng"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Interim Goal </a:t>
                      </a:r>
                      <a:r>
                        <a:rPr sz="1200" b="1" u="sng"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1: Research </a:t>
                      </a:r>
                      <a:r>
                        <a:rPr lang="en-US" sz="1200" b="1" u="sng"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interest in Parochial School and alternatives </a:t>
                      </a:r>
                      <a:r>
                        <a:rPr sz="1200" b="1" u="sng"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within </a:t>
                      </a:r>
                      <a:r>
                        <a:rPr lang="en-US" sz="1200" b="1" u="sng"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9</a:t>
                      </a:r>
                      <a:r>
                        <a:rPr sz="1200" b="1" u="sng"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 months</a:t>
                      </a: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616681">
                <a:tc>
                  <a:txBody>
                    <a:bodyPr/>
                    <a:lstStyle/>
                    <a:p>
                      <a:pPr algn="l">
                        <a:lnSpc>
                          <a:spcPct val="107000"/>
                        </a:lnSpc>
                        <a:defRPr sz="1800"/>
                      </a:pPr>
                      <a:r>
                        <a:rPr sz="1400" b="1"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1. Form </a:t>
                      </a:r>
                      <a:r>
                        <a:rPr lang="en-US" sz="1400" b="1"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Parochial School </a:t>
                      </a:r>
                      <a:r>
                        <a:rPr sz="1400" b="1"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Team </a:t>
                      </a:r>
                      <a:r>
                        <a:rPr lang="en-US" sz="1400" b="1"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(PST</a:t>
                      </a:r>
                      <a:r>
                        <a:rPr sz="1400" b="1"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 </a:t>
                      </a: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0325" indent="0" algn="l">
                        <a:lnSpc>
                          <a:spcPct val="107000"/>
                        </a:lnSpc>
                        <a:defRPr sz="1800"/>
                      </a:pPr>
                      <a:r>
                        <a:rPr lang="en-US" sz="1300" b="0"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SPT and PST   Co-Captains</a:t>
                      </a:r>
                      <a:endParaRPr sz="1300" b="0" dirty="0">
                        <a:solidFill>
                          <a:schemeClr val="tx1">
                            <a:lumMod val="75000"/>
                            <a:lumOff val="25000"/>
                          </a:schemeClr>
                        </a:solidFill>
                        <a:latin typeface="Arial" panose="020B0604020202020204" pitchFamily="34" charset="0"/>
                        <a:ea typeface="Georgia"/>
                        <a:cs typeface="Arial" panose="020B0604020202020204" pitchFamily="34" charset="0"/>
                        <a:sym typeface="Georgia"/>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0325" indent="0" algn="l">
                        <a:lnSpc>
                          <a:spcPct val="107000"/>
                        </a:lnSpc>
                        <a:defRPr sz="1800"/>
                      </a:pPr>
                      <a:r>
                        <a:rPr lang="en-US" sz="1300" b="0"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1 month  after Start Date</a:t>
                      </a:r>
                      <a:endParaRPr sz="1300" b="0" dirty="0">
                        <a:solidFill>
                          <a:schemeClr val="tx1">
                            <a:lumMod val="75000"/>
                            <a:lumOff val="25000"/>
                          </a:schemeClr>
                        </a:solidFill>
                        <a:latin typeface="Arial" panose="020B0604020202020204" pitchFamily="34" charset="0"/>
                        <a:ea typeface="Georgia"/>
                        <a:cs typeface="Arial" panose="020B0604020202020204" pitchFamily="34" charset="0"/>
                        <a:sym typeface="Georgia"/>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0325" indent="0" algn="l">
                        <a:lnSpc>
                          <a:spcPct val="107000"/>
                        </a:lnSpc>
                        <a:defRPr sz="1800"/>
                      </a:pPr>
                      <a:r>
                        <a:rPr lang="en-US" sz="1300" b="0"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PST  members agree to serve  </a:t>
                      </a:r>
                      <a:endParaRPr sz="1300" b="0" dirty="0">
                        <a:solidFill>
                          <a:schemeClr val="tx1">
                            <a:lumMod val="75000"/>
                            <a:lumOff val="25000"/>
                          </a:schemeClr>
                        </a:solidFill>
                        <a:latin typeface="Arial" panose="020B0604020202020204" pitchFamily="34" charset="0"/>
                        <a:ea typeface="Georgia"/>
                        <a:cs typeface="Arial" panose="020B0604020202020204" pitchFamily="34" charset="0"/>
                        <a:sym typeface="Georgia"/>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C7C6C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643066">
                <a:tc>
                  <a:txBody>
                    <a:bodyPr/>
                    <a:lstStyle/>
                    <a:p>
                      <a:pPr marL="0" lvl="1" indent="0" algn="l">
                        <a:defRPr sz="1400" b="1">
                          <a:solidFill>
                            <a:srgbClr val="5D0100"/>
                          </a:solidFill>
                          <a:latin typeface="Georgia"/>
                          <a:ea typeface="Georgia"/>
                          <a:cs typeface="Georgia"/>
                          <a:sym typeface="Georgia"/>
                        </a:defRPr>
                      </a:pPr>
                      <a:r>
                        <a:rPr sz="1400" dirty="0">
                          <a:solidFill>
                            <a:schemeClr val="tx1">
                              <a:lumMod val="75000"/>
                              <a:lumOff val="25000"/>
                            </a:schemeClr>
                          </a:solidFill>
                          <a:latin typeface="Arial" panose="020B0604020202020204" pitchFamily="34" charset="0"/>
                          <a:cs typeface="Arial" panose="020B0604020202020204" pitchFamily="34" charset="0"/>
                        </a:rPr>
                        <a:t>2. </a:t>
                      </a:r>
                      <a:r>
                        <a:rPr lang="en-US" sz="1400" dirty="0">
                          <a:solidFill>
                            <a:schemeClr val="tx1">
                              <a:lumMod val="75000"/>
                              <a:lumOff val="25000"/>
                            </a:schemeClr>
                          </a:solidFill>
                          <a:latin typeface="Arial" panose="020B0604020202020204" pitchFamily="34" charset="0"/>
                          <a:cs typeface="Arial" panose="020B0604020202020204" pitchFamily="34" charset="0"/>
                        </a:rPr>
                        <a:t>Determine Parochial School (PS) desired outcomes and effectiveness metrics.</a:t>
                      </a:r>
                      <a:endParaRPr sz="1400"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0325" indent="0" algn="l">
                        <a:lnSpc>
                          <a:spcPct val="107000"/>
                        </a:lnSpc>
                        <a:defRPr b="1">
                          <a:solidFill>
                            <a:srgbClr val="5D0100"/>
                          </a:solidFill>
                          <a:latin typeface="Georgia"/>
                          <a:ea typeface="Georgia"/>
                          <a:cs typeface="Georgia"/>
                          <a:sym typeface="Georgia"/>
                        </a:defRPr>
                      </a:pPr>
                      <a:r>
                        <a:rPr kumimoji="0" lang="en-US" sz="13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Georgia"/>
                          <a:cs typeface="Arial" panose="020B0604020202020204" pitchFamily="34" charset="0"/>
                          <a:sym typeface="Georgia"/>
                        </a:rPr>
                        <a:t>PST  </a:t>
                      </a:r>
                      <a:endParaRPr sz="1300" b="0"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0325" indent="0" algn="l">
                        <a:lnSpc>
                          <a:spcPct val="107000"/>
                        </a:lnSpc>
                        <a:defRPr b="1">
                          <a:solidFill>
                            <a:srgbClr val="5D0100"/>
                          </a:solidFill>
                          <a:latin typeface="Georgia"/>
                          <a:ea typeface="Georgia"/>
                          <a:cs typeface="Georgia"/>
                          <a:sym typeface="Georgia"/>
                        </a:defRPr>
                      </a:pPr>
                      <a:r>
                        <a:rPr lang="en-US" sz="1300" b="0" dirty="0">
                          <a:solidFill>
                            <a:schemeClr val="tx1">
                              <a:lumMod val="75000"/>
                              <a:lumOff val="25000"/>
                            </a:schemeClr>
                          </a:solidFill>
                          <a:latin typeface="Arial" panose="020B0604020202020204" pitchFamily="34" charset="0"/>
                          <a:cs typeface="Arial" panose="020B0604020202020204" pitchFamily="34" charset="0"/>
                        </a:rPr>
                        <a:t>2 months after step 1</a:t>
                      </a:r>
                      <a:endParaRPr sz="1300" b="0"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0325" indent="0" algn="l">
                        <a:lnSpc>
                          <a:spcPct val="107000"/>
                        </a:lnSpc>
                        <a:defRPr b="1">
                          <a:solidFill>
                            <a:srgbClr val="5D0100"/>
                          </a:solidFill>
                          <a:latin typeface="Georgia"/>
                          <a:ea typeface="Georgia"/>
                          <a:cs typeface="Georgia"/>
                          <a:sym typeface="Georgia"/>
                        </a:defRPr>
                      </a:pPr>
                      <a:r>
                        <a:rPr lang="en-US" sz="1300" b="0" dirty="0">
                          <a:solidFill>
                            <a:schemeClr val="tx1">
                              <a:lumMod val="75000"/>
                              <a:lumOff val="25000"/>
                            </a:schemeClr>
                          </a:solidFill>
                          <a:latin typeface="Arial" panose="020B0604020202020204" pitchFamily="34" charset="0"/>
                          <a:cs typeface="Arial" panose="020B0604020202020204" pitchFamily="34" charset="0"/>
                        </a:rPr>
                        <a:t>PS</a:t>
                      </a:r>
                      <a:r>
                        <a:rPr lang="en-US" sz="1300" b="0"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 metrics determined</a:t>
                      </a:r>
                      <a:endParaRPr sz="1300" b="0"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844692">
                <a:tc>
                  <a:txBody>
                    <a:bodyPr/>
                    <a:lstStyle/>
                    <a:p>
                      <a:pPr algn="l" rtl="0">
                        <a:lnSpc>
                          <a:spcPct val="107000"/>
                        </a:lnSpc>
                        <a:defRPr sz="1800"/>
                      </a:pPr>
                      <a:r>
                        <a:rPr sz="1400" b="1"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3. </a:t>
                      </a:r>
                      <a:r>
                        <a:rPr lang="en-US" sz="1400" b="1"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S</a:t>
                      </a:r>
                      <a:r>
                        <a:rPr lang="en-US" sz="1400" b="1" dirty="0">
                          <a:solidFill>
                            <a:schemeClr val="tx1">
                              <a:lumMod val="75000"/>
                              <a:lumOff val="25000"/>
                            </a:schemeClr>
                          </a:solidFill>
                          <a:latin typeface="Arial" panose="020B0604020202020204" pitchFamily="34" charset="0"/>
                          <a:cs typeface="Arial" panose="020B0604020202020204" pitchFamily="34" charset="0"/>
                        </a:rPr>
                        <a:t>urvey and a</a:t>
                      </a:r>
                      <a:r>
                        <a:rPr lang="en-US" sz="1400" b="1"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nalyze parish interest in developing some form of PS solution and optimum alternative approaches.</a:t>
                      </a:r>
                      <a:endParaRPr sz="1400" b="1" dirty="0">
                        <a:solidFill>
                          <a:schemeClr val="tx1">
                            <a:lumMod val="75000"/>
                            <a:lumOff val="25000"/>
                          </a:schemeClr>
                        </a:solidFill>
                        <a:latin typeface="Arial" panose="020B0604020202020204" pitchFamily="34" charset="0"/>
                        <a:ea typeface="Georgia"/>
                        <a:cs typeface="Arial" panose="020B0604020202020204" pitchFamily="34" charset="0"/>
                        <a:sym typeface="Georgia"/>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0325" indent="0" algn="l">
                        <a:lnSpc>
                          <a:spcPct val="107000"/>
                        </a:lnSpc>
                        <a:defRPr b="1">
                          <a:solidFill>
                            <a:srgbClr val="5D0100"/>
                          </a:solidFill>
                          <a:latin typeface="Georgia"/>
                          <a:ea typeface="Georgia"/>
                          <a:cs typeface="Georgia"/>
                          <a:sym typeface="Georgia"/>
                        </a:defRPr>
                      </a:pPr>
                      <a:r>
                        <a:rPr kumimoji="0" lang="en-US" sz="13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Georgia"/>
                          <a:cs typeface="Arial" panose="020B0604020202020204" pitchFamily="34" charset="0"/>
                          <a:sym typeface="Georgia"/>
                        </a:rPr>
                        <a:t>PST  </a:t>
                      </a:r>
                      <a:endParaRPr sz="1300" b="0"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0325" indent="0" algn="l">
                        <a:lnSpc>
                          <a:spcPct val="107000"/>
                        </a:lnSpc>
                        <a:defRPr b="1">
                          <a:solidFill>
                            <a:srgbClr val="5D0100"/>
                          </a:solidFill>
                          <a:latin typeface="Georgia"/>
                          <a:ea typeface="Georgia"/>
                          <a:cs typeface="Georgia"/>
                          <a:sym typeface="Georgia"/>
                        </a:defRPr>
                      </a:pPr>
                      <a:r>
                        <a:rPr lang="en-US" sz="1300" b="0" dirty="0">
                          <a:solidFill>
                            <a:schemeClr val="tx1">
                              <a:lumMod val="75000"/>
                              <a:lumOff val="25000"/>
                            </a:schemeClr>
                          </a:solidFill>
                          <a:latin typeface="Arial" panose="020B0604020202020204" pitchFamily="34" charset="0"/>
                          <a:cs typeface="Arial" panose="020B0604020202020204" pitchFamily="34" charset="0"/>
                        </a:rPr>
                        <a:t>2 months after step 2</a:t>
                      </a:r>
                      <a:endParaRPr sz="1300" b="0"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0325" indent="0" algn="l">
                        <a:lnSpc>
                          <a:spcPct val="107000"/>
                        </a:lnSpc>
                        <a:defRPr b="1">
                          <a:solidFill>
                            <a:srgbClr val="5D0100"/>
                          </a:solidFill>
                          <a:latin typeface="Georgia"/>
                          <a:ea typeface="Georgia"/>
                          <a:cs typeface="Georgia"/>
                          <a:sym typeface="Georgia"/>
                        </a:defRPr>
                      </a:pPr>
                      <a:r>
                        <a:rPr lang="en-US" sz="1300" b="0"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Parish interest in PS and alternatives are determined</a:t>
                      </a:r>
                      <a:endParaRPr sz="1300" b="0"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1214760">
                <a:tc>
                  <a:txBody>
                    <a:bodyPr/>
                    <a:lstStyle/>
                    <a:p>
                      <a:pPr algn="l">
                        <a:lnSpc>
                          <a:spcPct val="107000"/>
                        </a:lnSpc>
                        <a:defRPr sz="1800"/>
                      </a:pPr>
                      <a:r>
                        <a:rPr sz="1400" b="1"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4. </a:t>
                      </a:r>
                      <a:r>
                        <a:rPr lang="en-US" sz="1400" b="1"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Assuming sufficient interest in step 3, i</a:t>
                      </a:r>
                      <a:r>
                        <a:rPr sz="1400" b="1"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dentify at </a:t>
                      </a:r>
                      <a:r>
                        <a:rPr lang="en-US" sz="1400" b="1"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least 3-5 existing parochial schools to examine, including </a:t>
                      </a:r>
                      <a:r>
                        <a:rPr lang="en-US" sz="1400" b="1" dirty="0">
                          <a:solidFill>
                            <a:schemeClr val="tx1"/>
                          </a:solidFill>
                          <a:latin typeface="Arial" panose="020B0604020202020204" pitchFamily="34" charset="0"/>
                          <a:cs typeface="Arial" panose="020B0604020202020204" pitchFamily="34" charset="0"/>
                        </a:rPr>
                        <a:t>Holy Trinity Academy in Warren, Ohio, and St. Constantine School in Houston, TX. Conduct site visits and interviews with all such schools, their administration and Boards and conduct due diligence. Research specific action plan to develop a parish PS strategy.</a:t>
                      </a:r>
                      <a:endParaRPr sz="1400" b="1" dirty="0">
                        <a:solidFill>
                          <a:schemeClr val="tx1">
                            <a:lumMod val="75000"/>
                            <a:lumOff val="25000"/>
                          </a:schemeClr>
                        </a:solidFill>
                        <a:latin typeface="Arial" panose="020B0604020202020204" pitchFamily="34" charset="0"/>
                        <a:ea typeface="Georgia"/>
                        <a:cs typeface="Arial" panose="020B0604020202020204" pitchFamily="34" charset="0"/>
                        <a:sym typeface="Georgia"/>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0325" indent="0" algn="l">
                        <a:lnSpc>
                          <a:spcPct val="107000"/>
                        </a:lnSpc>
                        <a:defRPr sz="1800"/>
                      </a:pPr>
                      <a:r>
                        <a:rPr kumimoji="0" lang="en-US" sz="13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Georgia"/>
                          <a:cs typeface="Arial" panose="020B0604020202020204" pitchFamily="34" charset="0"/>
                          <a:sym typeface="Georgia"/>
                        </a:rPr>
                        <a:t>PST  </a:t>
                      </a:r>
                      <a:endParaRPr sz="1300" b="0" dirty="0">
                        <a:solidFill>
                          <a:schemeClr val="tx1">
                            <a:lumMod val="75000"/>
                            <a:lumOff val="25000"/>
                          </a:schemeClr>
                        </a:solidFill>
                        <a:latin typeface="Arial" panose="020B0604020202020204" pitchFamily="34" charset="0"/>
                        <a:ea typeface="Georgia"/>
                        <a:cs typeface="Arial" panose="020B0604020202020204" pitchFamily="34" charset="0"/>
                        <a:sym typeface="Georgia"/>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0325" marR="0" lvl="0" indent="0" algn="l" defTabSz="914400" rtl="0" eaLnBrk="1" fontAlgn="auto" latinLnBrk="0" hangingPunct="1">
                        <a:lnSpc>
                          <a:spcPct val="107000"/>
                        </a:lnSpc>
                        <a:spcBef>
                          <a:spcPts val="0"/>
                        </a:spcBef>
                        <a:spcAft>
                          <a:spcPts val="0"/>
                        </a:spcAft>
                        <a:buClrTx/>
                        <a:buSzTx/>
                        <a:buFontTx/>
                        <a:buNone/>
                        <a:tabLst/>
                        <a:defRPr sz="1800"/>
                      </a:pPr>
                      <a:r>
                        <a:rPr lang="en-US" sz="1300" b="0" dirty="0">
                          <a:solidFill>
                            <a:schemeClr val="tx1">
                              <a:lumMod val="75000"/>
                              <a:lumOff val="25000"/>
                            </a:schemeClr>
                          </a:solidFill>
                          <a:latin typeface="Arial" panose="020B0604020202020204" pitchFamily="34" charset="0"/>
                          <a:cs typeface="Arial" panose="020B0604020202020204" pitchFamily="34" charset="0"/>
                        </a:rPr>
                        <a:t>4 months after step 3</a:t>
                      </a: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0325" indent="0" algn="l">
                        <a:lnSpc>
                          <a:spcPct val="107000"/>
                        </a:lnSpc>
                        <a:defRPr sz="1800"/>
                      </a:pPr>
                      <a:r>
                        <a:rPr lang="en-US" sz="1300" b="0"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Several </a:t>
                      </a:r>
                      <a:r>
                        <a:rPr lang="en-US" sz="1200" b="0"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alternative PS models are diligenced along with the necessary steps to develop the parish’s PS strategy.</a:t>
                      </a:r>
                      <a:endParaRPr sz="1300" b="0" dirty="0">
                        <a:solidFill>
                          <a:schemeClr val="tx1">
                            <a:lumMod val="75000"/>
                            <a:lumOff val="25000"/>
                          </a:schemeClr>
                        </a:solidFill>
                        <a:latin typeface="Arial" panose="020B0604020202020204" pitchFamily="34" charset="0"/>
                        <a:ea typeface="Georgia"/>
                        <a:cs typeface="Arial" panose="020B0604020202020204" pitchFamily="34" charset="0"/>
                        <a:sym typeface="Georgia"/>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6741770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2" name="Rectangle 321">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24" name="Rectangle 323">
            <a:extLst>
              <a:ext uri="{FF2B5EF4-FFF2-40B4-BE49-F238E27FC236}">
                <a16:creationId xmlns:a16="http://schemas.microsoft.com/office/drawing/2014/main" id="{1199E1B1-A8C0-4FE8-A5A8-1CB41D69F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 y="0"/>
            <a:ext cx="9143999"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26" name="Rectangle 325">
            <a:extLst>
              <a:ext uri="{FF2B5EF4-FFF2-40B4-BE49-F238E27FC236}">
                <a16:creationId xmlns:a16="http://schemas.microsoft.com/office/drawing/2014/main" id="{84A8DE83-DE75-4B41-9DB4-A7EC0B0DEC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96642"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28" name="Rectangle 327">
            <a:extLst>
              <a:ext uri="{FF2B5EF4-FFF2-40B4-BE49-F238E27FC236}">
                <a16:creationId xmlns:a16="http://schemas.microsoft.com/office/drawing/2014/main" id="{A7009A0A-BEF5-4EAC-AF15-E4F9F002E2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1"/>
            <a:ext cx="9144001"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aphicFrame>
        <p:nvGraphicFramePr>
          <p:cNvPr id="317" name="Content Placeholder 3"/>
          <p:cNvGraphicFramePr/>
          <p:nvPr/>
        </p:nvGraphicFramePr>
        <p:xfrm>
          <a:off x="-3" y="1029218"/>
          <a:ext cx="9143998" cy="5408342"/>
        </p:xfrm>
        <a:graphic>
          <a:graphicData uri="http://schemas.openxmlformats.org/drawingml/2006/table">
            <a:tbl>
              <a:tblPr firstRow="1" bandRow="1">
                <a:noFill/>
              </a:tblPr>
              <a:tblGrid>
                <a:gridCol w="4092605">
                  <a:extLst>
                    <a:ext uri="{9D8B030D-6E8A-4147-A177-3AD203B41FA5}">
                      <a16:colId xmlns:a16="http://schemas.microsoft.com/office/drawing/2014/main" val="20000"/>
                    </a:ext>
                  </a:extLst>
                </a:gridCol>
                <a:gridCol w="1731145">
                  <a:extLst>
                    <a:ext uri="{9D8B030D-6E8A-4147-A177-3AD203B41FA5}">
                      <a16:colId xmlns:a16="http://schemas.microsoft.com/office/drawing/2014/main" val="31893473"/>
                    </a:ext>
                  </a:extLst>
                </a:gridCol>
                <a:gridCol w="1402672">
                  <a:extLst>
                    <a:ext uri="{9D8B030D-6E8A-4147-A177-3AD203B41FA5}">
                      <a16:colId xmlns:a16="http://schemas.microsoft.com/office/drawing/2014/main" val="114495414"/>
                    </a:ext>
                  </a:extLst>
                </a:gridCol>
                <a:gridCol w="1917576">
                  <a:extLst>
                    <a:ext uri="{9D8B030D-6E8A-4147-A177-3AD203B41FA5}">
                      <a16:colId xmlns:a16="http://schemas.microsoft.com/office/drawing/2014/main" val="1475866774"/>
                    </a:ext>
                  </a:extLst>
                </a:gridCol>
              </a:tblGrid>
              <a:tr h="543273">
                <a:tc>
                  <a:txBody>
                    <a:bodyPr/>
                    <a:lstStyle/>
                    <a:p>
                      <a:pPr algn="ctr">
                        <a:defRPr sz="1400">
                          <a:solidFill>
                            <a:srgbClr val="800000"/>
                          </a:solidFill>
                          <a:latin typeface="Georgia"/>
                          <a:ea typeface="Georgia"/>
                          <a:cs typeface="Georgia"/>
                          <a:sym typeface="Georgia"/>
                        </a:defRPr>
                      </a:pPr>
                      <a:r>
                        <a:rPr sz="1400" b="1" u="sng" dirty="0">
                          <a:solidFill>
                            <a:schemeClr val="tx1">
                              <a:lumMod val="75000"/>
                              <a:lumOff val="25000"/>
                            </a:schemeClr>
                          </a:solidFill>
                          <a:latin typeface="Arial" panose="020B0604020202020204" pitchFamily="34" charset="0"/>
                          <a:cs typeface="Arial" panose="020B0604020202020204" pitchFamily="34" charset="0"/>
                        </a:rPr>
                        <a:t>Actions  </a:t>
                      </a:r>
                      <a:r>
                        <a:rPr lang="en-US" sz="1400" b="1" u="sng" dirty="0">
                          <a:solidFill>
                            <a:schemeClr val="tx1">
                              <a:lumMod val="75000"/>
                              <a:lumOff val="25000"/>
                            </a:schemeClr>
                          </a:solidFill>
                          <a:latin typeface="Arial" panose="020B0604020202020204" pitchFamily="34" charset="0"/>
                          <a:cs typeface="Arial" panose="020B0604020202020204" pitchFamily="34" charset="0"/>
                        </a:rPr>
                        <a:t>Steps</a:t>
                      </a:r>
                      <a:endParaRPr sz="1400" b="1" u="sng"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defRPr sz="1400">
                          <a:solidFill>
                            <a:srgbClr val="800000"/>
                          </a:solidFill>
                          <a:latin typeface="Georgia"/>
                          <a:ea typeface="Georgia"/>
                          <a:cs typeface="Georgia"/>
                          <a:sym typeface="Georgia"/>
                        </a:defRPr>
                      </a:pPr>
                      <a:r>
                        <a:rPr lang="en-US" sz="1400" b="1" u="none" dirty="0">
                          <a:solidFill>
                            <a:schemeClr val="tx1">
                              <a:lumMod val="75000"/>
                              <a:lumOff val="25000"/>
                            </a:schemeClr>
                          </a:solidFill>
                          <a:latin typeface="Arial" panose="020B0604020202020204" pitchFamily="34" charset="0"/>
                          <a:cs typeface="Arial" panose="020B0604020202020204" pitchFamily="34" charset="0"/>
                        </a:rPr>
                        <a:t>      </a:t>
                      </a:r>
                      <a:r>
                        <a:rPr lang="en-US" sz="1400" b="1" u="sng" dirty="0">
                          <a:solidFill>
                            <a:schemeClr val="tx1">
                              <a:lumMod val="75000"/>
                              <a:lumOff val="25000"/>
                            </a:schemeClr>
                          </a:solidFill>
                          <a:latin typeface="Arial" panose="020B0604020202020204" pitchFamily="34" charset="0"/>
                          <a:cs typeface="Arial" panose="020B0604020202020204" pitchFamily="34" charset="0"/>
                        </a:rPr>
                        <a:t>Responsible Party</a:t>
                      </a:r>
                      <a:endParaRPr sz="1400" b="1" u="sng"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defRPr sz="1400">
                          <a:solidFill>
                            <a:srgbClr val="800000"/>
                          </a:solidFill>
                          <a:latin typeface="Georgia"/>
                          <a:ea typeface="Georgia"/>
                          <a:cs typeface="Georgia"/>
                          <a:sym typeface="Georgia"/>
                        </a:defRPr>
                      </a:pPr>
                      <a:r>
                        <a:rPr lang="en-US" sz="1400" b="1" u="sng" dirty="0">
                          <a:solidFill>
                            <a:schemeClr val="tx1">
                              <a:lumMod val="75000"/>
                              <a:lumOff val="25000"/>
                            </a:schemeClr>
                          </a:solidFill>
                          <a:latin typeface="Arial" panose="020B0604020202020204" pitchFamily="34" charset="0"/>
                          <a:cs typeface="Arial" panose="020B0604020202020204" pitchFamily="34" charset="0"/>
                        </a:rPr>
                        <a:t>Deadline</a:t>
                      </a:r>
                      <a:endParaRPr sz="1400" b="1" u="sng"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defRPr sz="1400">
                          <a:solidFill>
                            <a:srgbClr val="800000"/>
                          </a:solidFill>
                          <a:latin typeface="Georgia"/>
                          <a:ea typeface="Georgia"/>
                          <a:cs typeface="Georgia"/>
                          <a:sym typeface="Georgia"/>
                        </a:defRPr>
                      </a:pPr>
                      <a:r>
                        <a:rPr lang="en-US" sz="1400" b="1" dirty="0">
                          <a:solidFill>
                            <a:schemeClr val="tx1">
                              <a:lumMod val="75000"/>
                              <a:lumOff val="25000"/>
                            </a:schemeClr>
                          </a:solidFill>
                          <a:latin typeface="Arial" panose="020B0604020202020204" pitchFamily="34" charset="0"/>
                          <a:cs typeface="Arial" panose="020B0604020202020204" pitchFamily="34" charset="0"/>
                        </a:rPr>
                        <a:t> Completion </a:t>
                      </a:r>
                    </a:p>
                    <a:p>
                      <a:pPr algn="ctr">
                        <a:defRPr sz="1400" u="sng">
                          <a:solidFill>
                            <a:srgbClr val="800000"/>
                          </a:solidFill>
                          <a:latin typeface="Georgia"/>
                          <a:ea typeface="Georgia"/>
                          <a:cs typeface="Georgia"/>
                          <a:sym typeface="Georgia"/>
                        </a:defRPr>
                      </a:pPr>
                      <a:r>
                        <a:rPr lang="en-US" sz="1400" b="1" dirty="0">
                          <a:solidFill>
                            <a:schemeClr val="tx1">
                              <a:lumMod val="75000"/>
                              <a:lumOff val="25000"/>
                            </a:schemeClr>
                          </a:solidFill>
                          <a:latin typeface="Arial" panose="020B0604020202020204" pitchFamily="34" charset="0"/>
                          <a:cs typeface="Arial" panose="020B0604020202020204" pitchFamily="34" charset="0"/>
                        </a:rPr>
                        <a:t>Test</a:t>
                      </a:r>
                      <a:endParaRPr sz="1400" b="1"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10000"/>
                  </a:ext>
                </a:extLst>
              </a:tr>
              <a:tr h="307565">
                <a:tc gridSpan="4">
                  <a:txBody>
                    <a:bodyPr/>
                    <a:lstStyle/>
                    <a:p>
                      <a:pPr algn="l">
                        <a:lnSpc>
                          <a:spcPct val="107000"/>
                        </a:lnSpc>
                        <a:defRPr sz="1800"/>
                      </a:pPr>
                      <a:r>
                        <a:rPr lang="en-US" sz="1200" b="1" u="sng" cap="none" spc="0" dirty="0">
                          <a:solidFill>
                            <a:schemeClr val="tx1"/>
                          </a:solidFill>
                          <a:latin typeface="Arial" panose="020B0604020202020204" pitchFamily="34" charset="0"/>
                          <a:ea typeface="Georgia"/>
                          <a:cs typeface="Arial" panose="020B0604020202020204" pitchFamily="34" charset="0"/>
                          <a:sym typeface="Georgia"/>
                        </a:rPr>
                        <a:t>Interim Goal  2: Develop the most effective PS alternative within 9 months</a:t>
                      </a: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algn="l">
                        <a:lnSpc>
                          <a:spcPct val="107000"/>
                        </a:lnSpc>
                        <a:defRPr sz="1800"/>
                      </a:pPr>
                      <a:endParaRPr sz="1000" b="1" u="sng" dirty="0">
                        <a:solidFill>
                          <a:schemeClr val="tx1">
                            <a:lumMod val="75000"/>
                            <a:lumOff val="25000"/>
                          </a:schemeClr>
                        </a:solidFill>
                        <a:latin typeface="Georgia"/>
                        <a:ea typeface="Georgia"/>
                        <a:cs typeface="Georgia"/>
                        <a:sym typeface="Georgia"/>
                      </a:endParaRPr>
                    </a:p>
                  </a:txBody>
                  <a:tcPr marL="138367" marR="103776" marT="69184" marB="69184" horzOverflow="overflow">
                    <a:lnL w="12700" cap="flat" cmpd="sng" algn="ctr">
                      <a:solidFill>
                        <a:schemeClr val="tx1"/>
                      </a:solidFill>
                      <a:prstDash val="solid"/>
                      <a:round/>
                      <a:headEnd type="none" w="med" len="med"/>
                      <a:tailEnd type="none" w="med" len="med"/>
                    </a:lnL>
                    <a:lnR w="12700" cmpd="sng">
                      <a:noFill/>
                      <a:prstDash val="solid"/>
                    </a:lnR>
                    <a:lnT w="12700" cap="flat" cmpd="sng" algn="ctr">
                      <a:solidFill>
                        <a:schemeClr val="tx1"/>
                      </a:solidFill>
                      <a:prstDash val="solid"/>
                      <a:round/>
                      <a:headEnd type="none" w="med" len="med"/>
                      <a:tailEnd type="none" w="med" len="med"/>
                    </a:lnT>
                    <a:lnB w="9525" cap="flat" cmpd="sng" algn="ctr">
                      <a:solidFill>
                        <a:srgbClr val="C7C6C1"/>
                      </a:solidFill>
                      <a:prstDash val="solid"/>
                      <a:round/>
                      <a:headEnd type="none" w="med" len="med"/>
                      <a:tailEnd type="none" w="med" len="med"/>
                    </a:lnB>
                    <a:noFill/>
                  </a:tcPr>
                </a:tc>
                <a:extLst>
                  <a:ext uri="{0D108BD9-81ED-4DB2-BD59-A6C34878D82A}">
                    <a16:rowId xmlns:a16="http://schemas.microsoft.com/office/drawing/2014/main" val="10001"/>
                  </a:ext>
                </a:extLst>
              </a:tr>
              <a:tr h="873803">
                <a:tc>
                  <a:txBody>
                    <a:bodyPr/>
                    <a:lstStyle/>
                    <a:p>
                      <a:pPr marL="57150" lvl="1" indent="0" algn="l">
                        <a:defRPr sz="1400" b="1">
                          <a:solidFill>
                            <a:srgbClr val="5D0100"/>
                          </a:solidFill>
                          <a:latin typeface="Georgia"/>
                          <a:ea typeface="Georgia"/>
                          <a:cs typeface="Georgia"/>
                          <a:sym typeface="Georgia"/>
                        </a:defRPr>
                      </a:pPr>
                      <a:r>
                        <a:rPr sz="1300" cap="none" spc="0" dirty="0">
                          <a:solidFill>
                            <a:schemeClr val="tx1"/>
                          </a:solidFill>
                          <a:latin typeface="Arial" panose="020B0604020202020204" pitchFamily="34" charset="0"/>
                          <a:cs typeface="Arial" panose="020B0604020202020204" pitchFamily="34" charset="0"/>
                        </a:rPr>
                        <a:t>5. Evaluate </a:t>
                      </a:r>
                      <a:r>
                        <a:rPr lang="en-US" sz="1300" cap="none" spc="0" dirty="0">
                          <a:solidFill>
                            <a:schemeClr val="tx1"/>
                          </a:solidFill>
                          <a:latin typeface="Arial" panose="020B0604020202020204" pitchFamily="34" charset="0"/>
                          <a:cs typeface="Arial" panose="020B0604020202020204" pitchFamily="34" charset="0"/>
                        </a:rPr>
                        <a:t>all the </a:t>
                      </a:r>
                      <a:r>
                        <a:rPr sz="1300" cap="none" spc="0" dirty="0">
                          <a:solidFill>
                            <a:schemeClr val="tx1"/>
                          </a:solidFill>
                          <a:latin typeface="Arial" panose="020B0604020202020204" pitchFamily="34" charset="0"/>
                          <a:cs typeface="Arial" panose="020B0604020202020204" pitchFamily="34" charset="0"/>
                        </a:rPr>
                        <a:t>researched </a:t>
                      </a:r>
                      <a:r>
                        <a:rPr lang="en-US" sz="1300" cap="none" spc="0" dirty="0">
                          <a:solidFill>
                            <a:schemeClr val="tx1"/>
                          </a:solidFill>
                          <a:latin typeface="Arial" panose="020B0604020202020204" pitchFamily="34" charset="0"/>
                          <a:cs typeface="Arial" panose="020B0604020202020204" pitchFamily="34" charset="0"/>
                        </a:rPr>
                        <a:t>parochial school alternatives and develop a specific proposal and  submit it to the parish for approval.</a:t>
                      </a:r>
                      <a:endParaRPr sz="1300" cap="none" spc="0" dirty="0">
                        <a:solidFill>
                          <a:schemeClr val="tx1"/>
                        </a:solidFill>
                        <a:latin typeface="Arial" panose="020B0604020202020204" pitchFamily="34" charset="0"/>
                        <a:cs typeface="Arial" panose="020B0604020202020204" pitchFamily="34" charset="0"/>
                      </a:endParaRPr>
                    </a:p>
                  </a:txBody>
                  <a:tcPr marL="49206" marR="0" marT="14059" marB="1054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0325" marR="0" lvl="0" indent="0" algn="l" defTabSz="914400" rtl="0" eaLnBrk="1" fontAlgn="auto" latinLnBrk="0" hangingPunct="1">
                        <a:lnSpc>
                          <a:spcPct val="107000"/>
                        </a:lnSpc>
                        <a:spcBef>
                          <a:spcPts val="0"/>
                        </a:spcBef>
                        <a:spcAft>
                          <a:spcPts val="0"/>
                        </a:spcAft>
                        <a:buClrTx/>
                        <a:buSzTx/>
                        <a:buFontTx/>
                        <a:buNone/>
                        <a:tabLst/>
                        <a:defRPr b="1">
                          <a:solidFill>
                            <a:srgbClr val="5D0100"/>
                          </a:solidFill>
                          <a:latin typeface="Georgia"/>
                          <a:ea typeface="Georgia"/>
                          <a:cs typeface="Georgia"/>
                          <a:sym typeface="Georgia"/>
                        </a:defRPr>
                      </a:pPr>
                      <a:r>
                        <a:rPr kumimoji="0" lang="en-US" sz="13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Georgia"/>
                          <a:cs typeface="Arial" panose="020B0604020202020204" pitchFamily="34" charset="0"/>
                          <a:sym typeface="Georgia"/>
                        </a:rPr>
                        <a:t>PST  </a:t>
                      </a:r>
                      <a:endParaRPr kumimoji="0" lang="en-US" sz="13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sym typeface="Georgia"/>
                      </a:endParaRPr>
                    </a:p>
                  </a:txBody>
                  <a:tcPr marL="49206" marR="0" marT="14059" marB="1054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7000"/>
                        </a:lnSpc>
                        <a:defRPr b="1">
                          <a:solidFill>
                            <a:srgbClr val="FF0000"/>
                          </a:solidFill>
                          <a:latin typeface="Georgia"/>
                          <a:ea typeface="Georgia"/>
                          <a:cs typeface="Georgia"/>
                          <a:sym typeface="Georgia"/>
                        </a:defRPr>
                      </a:pPr>
                      <a:r>
                        <a:rPr lang="en-US" sz="1200" b="0" cap="none" spc="0" dirty="0">
                          <a:solidFill>
                            <a:schemeClr val="tx1"/>
                          </a:solidFill>
                          <a:latin typeface="Arial" panose="020B0604020202020204" pitchFamily="34" charset="0"/>
                          <a:cs typeface="Arial" panose="020B0604020202020204" pitchFamily="34" charset="0"/>
                        </a:rPr>
                        <a:t> 3</a:t>
                      </a:r>
                      <a:r>
                        <a:rPr sz="1200" b="0" cap="none" spc="0" dirty="0">
                          <a:solidFill>
                            <a:schemeClr val="tx1"/>
                          </a:solidFill>
                          <a:latin typeface="Arial" panose="020B0604020202020204" pitchFamily="34" charset="0"/>
                          <a:cs typeface="Arial" panose="020B0604020202020204" pitchFamily="34" charset="0"/>
                        </a:rPr>
                        <a:t> months after </a:t>
                      </a:r>
                      <a:endParaRPr lang="en-US" sz="1200" b="0" cap="none" spc="0" dirty="0">
                        <a:solidFill>
                          <a:schemeClr val="tx1"/>
                        </a:solidFill>
                        <a:latin typeface="Arial" panose="020B0604020202020204" pitchFamily="34" charset="0"/>
                        <a:cs typeface="Arial" panose="020B0604020202020204" pitchFamily="34" charset="0"/>
                      </a:endParaRPr>
                    </a:p>
                    <a:p>
                      <a:pPr algn="l">
                        <a:lnSpc>
                          <a:spcPct val="107000"/>
                        </a:lnSpc>
                        <a:defRPr b="1">
                          <a:solidFill>
                            <a:srgbClr val="FF0000"/>
                          </a:solidFill>
                          <a:latin typeface="Georgia"/>
                          <a:ea typeface="Georgia"/>
                          <a:cs typeface="Georgia"/>
                          <a:sym typeface="Georgia"/>
                        </a:defRPr>
                      </a:pPr>
                      <a:r>
                        <a:rPr lang="en-US" sz="1200" b="0" cap="none" spc="0" dirty="0">
                          <a:solidFill>
                            <a:schemeClr val="tx1"/>
                          </a:solidFill>
                          <a:latin typeface="Arial" panose="020B0604020202020204" pitchFamily="34" charset="0"/>
                          <a:cs typeface="Arial" panose="020B0604020202020204" pitchFamily="34" charset="0"/>
                        </a:rPr>
                        <a:t> </a:t>
                      </a:r>
                      <a:r>
                        <a:rPr sz="1200" b="0" cap="none" spc="0" dirty="0">
                          <a:solidFill>
                            <a:schemeClr val="tx1"/>
                          </a:solidFill>
                          <a:latin typeface="Arial" panose="020B0604020202020204" pitchFamily="34" charset="0"/>
                          <a:cs typeface="Arial" panose="020B0604020202020204" pitchFamily="34" charset="0"/>
                        </a:rPr>
                        <a:t>step </a:t>
                      </a:r>
                      <a:r>
                        <a:rPr lang="en-US" sz="1200" b="0" cap="none" spc="0" dirty="0">
                          <a:solidFill>
                            <a:schemeClr val="tx1"/>
                          </a:solidFill>
                          <a:latin typeface="Arial" panose="020B0604020202020204" pitchFamily="34" charset="0"/>
                          <a:cs typeface="Arial" panose="020B0604020202020204" pitchFamily="34" charset="0"/>
                        </a:rPr>
                        <a:t> </a:t>
                      </a:r>
                      <a:r>
                        <a:rPr sz="1200" b="0" cap="none" spc="0" dirty="0">
                          <a:solidFill>
                            <a:schemeClr val="tx1"/>
                          </a:solidFill>
                          <a:latin typeface="Arial" panose="020B0604020202020204" pitchFamily="34" charset="0"/>
                          <a:cs typeface="Arial" panose="020B0604020202020204" pitchFamily="34" charset="0"/>
                        </a:rPr>
                        <a:t>4</a:t>
                      </a:r>
                    </a:p>
                  </a:txBody>
                  <a:tcPr marL="49206" marR="0" marT="14059" marB="1054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7000"/>
                        </a:lnSpc>
                        <a:defRPr sz="1800"/>
                      </a:pPr>
                      <a:r>
                        <a:rPr sz="1200" b="0" cap="none" spc="0" dirty="0">
                          <a:solidFill>
                            <a:schemeClr val="tx1"/>
                          </a:solidFill>
                          <a:latin typeface="Arial" panose="020B0604020202020204" pitchFamily="34" charset="0"/>
                          <a:ea typeface="Georgia"/>
                          <a:cs typeface="Arial" panose="020B0604020202020204" pitchFamily="34" charset="0"/>
                          <a:sym typeface="Georgia"/>
                        </a:rPr>
                        <a:t>Evaluation of alternative </a:t>
                      </a:r>
                      <a:r>
                        <a:rPr lang="en-US" sz="1200" b="0" cap="none" spc="0" dirty="0">
                          <a:solidFill>
                            <a:schemeClr val="tx1"/>
                          </a:solidFill>
                          <a:latin typeface="Arial" panose="020B0604020202020204" pitchFamily="34" charset="0"/>
                          <a:ea typeface="Georgia"/>
                          <a:cs typeface="Arial" panose="020B0604020202020204" pitchFamily="34" charset="0"/>
                          <a:sym typeface="Georgia"/>
                        </a:rPr>
                        <a:t>PS alternatives and proposal submitted to the parish for approval</a:t>
                      </a:r>
                      <a:endParaRPr sz="1200" b="0" cap="none" spc="0" dirty="0">
                        <a:solidFill>
                          <a:schemeClr val="tx1"/>
                        </a:solidFill>
                        <a:latin typeface="Arial" panose="020B0604020202020204" pitchFamily="34" charset="0"/>
                        <a:ea typeface="Georgia"/>
                        <a:cs typeface="Arial" panose="020B0604020202020204" pitchFamily="34" charset="0"/>
                        <a:sym typeface="Georgia"/>
                      </a:endParaRPr>
                    </a:p>
                  </a:txBody>
                  <a:tcPr marL="49206" marR="0" marT="14059" marB="1054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855212">
                <a:tc>
                  <a:txBody>
                    <a:bodyPr/>
                    <a:lstStyle/>
                    <a:p>
                      <a:pPr marL="57150" lvl="1" indent="0" algn="l">
                        <a:defRPr sz="1400" b="1">
                          <a:solidFill>
                            <a:srgbClr val="5D0100"/>
                          </a:solidFill>
                          <a:latin typeface="Georgia"/>
                          <a:ea typeface="Georgia"/>
                          <a:cs typeface="Georgia"/>
                          <a:sym typeface="Georgia"/>
                        </a:defRPr>
                      </a:pPr>
                      <a:r>
                        <a:rPr sz="1300" cap="none" spc="0" dirty="0">
                          <a:solidFill>
                            <a:schemeClr val="tx1"/>
                          </a:solidFill>
                          <a:latin typeface="Arial" panose="020B0604020202020204" pitchFamily="34" charset="0"/>
                          <a:cs typeface="Arial" panose="020B0604020202020204" pitchFamily="34" charset="0"/>
                        </a:rPr>
                        <a:t>6. </a:t>
                      </a:r>
                      <a:r>
                        <a:rPr lang="en-US" sz="1300" cap="none" spc="0" dirty="0">
                          <a:solidFill>
                            <a:schemeClr val="tx1"/>
                          </a:solidFill>
                          <a:latin typeface="Arial" panose="020B0604020202020204" pitchFamily="34" charset="0"/>
                          <a:cs typeface="Arial" panose="020B0604020202020204" pitchFamily="34" charset="0"/>
                        </a:rPr>
                        <a:t>If a separate PS is approved by the parish, select initial Board of Directors (Board) and Headmaster and crate a strategic, operational and financial plan for the preferred  PS alternative.</a:t>
                      </a:r>
                      <a:endParaRPr sz="1300" cap="none" spc="0" dirty="0">
                        <a:solidFill>
                          <a:schemeClr val="tx1"/>
                        </a:solidFill>
                        <a:latin typeface="Arial" panose="020B0604020202020204" pitchFamily="34" charset="0"/>
                        <a:cs typeface="Arial" panose="020B0604020202020204" pitchFamily="34" charset="0"/>
                      </a:endParaRPr>
                    </a:p>
                  </a:txBody>
                  <a:tcPr marL="49206" marR="0" marT="14059" marB="1054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0325" marR="0" lvl="0" indent="0" algn="l" defTabSz="914400" rtl="0" eaLnBrk="1" fontAlgn="auto" latinLnBrk="0" hangingPunct="1">
                        <a:lnSpc>
                          <a:spcPct val="107000"/>
                        </a:lnSpc>
                        <a:spcBef>
                          <a:spcPts val="0"/>
                        </a:spcBef>
                        <a:spcAft>
                          <a:spcPts val="0"/>
                        </a:spcAft>
                        <a:buClrTx/>
                        <a:buSzTx/>
                        <a:buFontTx/>
                        <a:buNone/>
                        <a:tabLst/>
                        <a:defRPr b="1">
                          <a:solidFill>
                            <a:srgbClr val="5D0100"/>
                          </a:solidFill>
                          <a:latin typeface="Georgia"/>
                          <a:ea typeface="Georgia"/>
                          <a:cs typeface="Georgia"/>
                          <a:sym typeface="Georgia"/>
                        </a:defRPr>
                      </a:pPr>
                      <a:r>
                        <a:rPr kumimoji="0" lang="en-US" sz="13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Georgia"/>
                          <a:cs typeface="Arial" panose="020B0604020202020204" pitchFamily="34" charset="0"/>
                          <a:sym typeface="Georgia"/>
                        </a:rPr>
                        <a:t>PST  </a:t>
                      </a:r>
                      <a:endParaRPr kumimoji="0" lang="en-US" sz="13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sym typeface="Georgia"/>
                      </a:endParaRPr>
                    </a:p>
                  </a:txBody>
                  <a:tcPr marL="49206" marR="0" marT="14059" marB="1054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7000"/>
                        </a:lnSpc>
                        <a:defRPr b="1">
                          <a:solidFill>
                            <a:srgbClr val="FF0000"/>
                          </a:solidFill>
                          <a:latin typeface="Georgia"/>
                          <a:ea typeface="Georgia"/>
                          <a:cs typeface="Georgia"/>
                          <a:sym typeface="Georgia"/>
                        </a:defRPr>
                      </a:pPr>
                      <a:r>
                        <a:rPr lang="en-US" sz="1200" b="0" cap="none" spc="0" dirty="0">
                          <a:solidFill>
                            <a:schemeClr val="tx1"/>
                          </a:solidFill>
                          <a:latin typeface="Arial" panose="020B0604020202020204" pitchFamily="34" charset="0"/>
                          <a:cs typeface="Arial" panose="020B0604020202020204" pitchFamily="34" charset="0"/>
                        </a:rPr>
                        <a:t> 6</a:t>
                      </a:r>
                      <a:r>
                        <a:rPr sz="1200" b="0" cap="none" spc="0" dirty="0">
                          <a:solidFill>
                            <a:schemeClr val="tx1"/>
                          </a:solidFill>
                          <a:latin typeface="Arial" panose="020B0604020202020204" pitchFamily="34" charset="0"/>
                          <a:cs typeface="Arial" panose="020B0604020202020204" pitchFamily="34" charset="0"/>
                        </a:rPr>
                        <a:t> months after </a:t>
                      </a:r>
                      <a:endParaRPr lang="en-US" sz="1200" b="0" cap="none" spc="0" dirty="0">
                        <a:solidFill>
                          <a:schemeClr val="tx1"/>
                        </a:solidFill>
                        <a:latin typeface="Arial" panose="020B0604020202020204" pitchFamily="34" charset="0"/>
                        <a:cs typeface="Arial" panose="020B0604020202020204" pitchFamily="34" charset="0"/>
                      </a:endParaRPr>
                    </a:p>
                    <a:p>
                      <a:pPr algn="l">
                        <a:lnSpc>
                          <a:spcPct val="107000"/>
                        </a:lnSpc>
                        <a:defRPr b="1">
                          <a:solidFill>
                            <a:srgbClr val="FF0000"/>
                          </a:solidFill>
                          <a:latin typeface="Georgia"/>
                          <a:ea typeface="Georgia"/>
                          <a:cs typeface="Georgia"/>
                          <a:sym typeface="Georgia"/>
                        </a:defRPr>
                      </a:pPr>
                      <a:r>
                        <a:rPr lang="en-US" sz="1200" b="0" cap="none" spc="0" dirty="0">
                          <a:solidFill>
                            <a:schemeClr val="tx1"/>
                          </a:solidFill>
                          <a:latin typeface="Arial" panose="020B0604020202020204" pitchFamily="34" charset="0"/>
                          <a:cs typeface="Arial" panose="020B0604020202020204" pitchFamily="34" charset="0"/>
                        </a:rPr>
                        <a:t> </a:t>
                      </a:r>
                      <a:r>
                        <a:rPr sz="1200" b="0" cap="none" spc="0" dirty="0">
                          <a:solidFill>
                            <a:schemeClr val="tx1"/>
                          </a:solidFill>
                          <a:latin typeface="Arial" panose="020B0604020202020204" pitchFamily="34" charset="0"/>
                          <a:cs typeface="Arial" panose="020B0604020202020204" pitchFamily="34" charset="0"/>
                        </a:rPr>
                        <a:t>step 5</a:t>
                      </a:r>
                    </a:p>
                  </a:txBody>
                  <a:tcPr marL="49206" marR="0" marT="14059" marB="1054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7000"/>
                        </a:lnSpc>
                        <a:defRPr sz="1800"/>
                      </a:pPr>
                      <a:r>
                        <a:rPr lang="en-US" sz="1200" cap="none" spc="0" dirty="0">
                          <a:solidFill>
                            <a:schemeClr val="tx1"/>
                          </a:solidFill>
                          <a:latin typeface="Arial" panose="020B0604020202020204" pitchFamily="34" charset="0"/>
                          <a:cs typeface="Arial" panose="020B0604020202020204" pitchFamily="34" charset="0"/>
                        </a:rPr>
                        <a:t>PS Board and Headmaster selected, and strategic, operational and financial plan developed</a:t>
                      </a:r>
                      <a:endParaRPr sz="1200" b="0" cap="none" spc="0" dirty="0">
                        <a:solidFill>
                          <a:schemeClr val="tx1"/>
                        </a:solidFill>
                        <a:latin typeface="Arial" panose="020B0604020202020204" pitchFamily="34" charset="0"/>
                        <a:ea typeface="Georgia"/>
                        <a:cs typeface="Arial" panose="020B0604020202020204" pitchFamily="34" charset="0"/>
                        <a:sym typeface="Georgia"/>
                      </a:endParaRPr>
                    </a:p>
                  </a:txBody>
                  <a:tcPr marL="49206" marR="0" marT="14059" marB="1054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307565">
                <a:tc gridSpan="4">
                  <a:txBody>
                    <a:bodyPr/>
                    <a:lstStyle/>
                    <a:p>
                      <a:pPr marL="0" marR="0" lvl="0" indent="0" algn="l" defTabSz="914400" rtl="0" eaLnBrk="1" fontAlgn="auto" latinLnBrk="0" hangingPunct="1">
                        <a:lnSpc>
                          <a:spcPct val="107000"/>
                        </a:lnSpc>
                        <a:spcBef>
                          <a:spcPts val="0"/>
                        </a:spcBef>
                        <a:spcAft>
                          <a:spcPts val="0"/>
                        </a:spcAft>
                        <a:buClrTx/>
                        <a:buSzTx/>
                        <a:buFontTx/>
                        <a:buNone/>
                        <a:tabLst/>
                        <a:defRPr sz="1800"/>
                      </a:pPr>
                      <a:r>
                        <a:rPr lang="en-US" sz="1200" b="1" u="sng" cap="none" spc="0" dirty="0">
                          <a:solidFill>
                            <a:schemeClr val="tx1"/>
                          </a:solidFill>
                          <a:latin typeface="Arial" panose="020B0604020202020204" pitchFamily="34" charset="0"/>
                          <a:ea typeface="Georgia"/>
                          <a:cs typeface="Arial" panose="020B0604020202020204" pitchFamily="34" charset="0"/>
                          <a:sym typeface="Georgia"/>
                        </a:rPr>
                        <a:t>Interim Goal  3: Implement Plan to be prepared for opening within 6 months</a:t>
                      </a:r>
                      <a:endParaRPr sz="1200" b="1" dirty="0">
                        <a:solidFill>
                          <a:schemeClr val="tx1">
                            <a:lumMod val="75000"/>
                            <a:lumOff val="25000"/>
                          </a:schemeClr>
                        </a:solidFill>
                        <a:latin typeface="Arial" panose="020B0604020202020204" pitchFamily="34" charset="0"/>
                        <a:ea typeface="Georgia"/>
                        <a:cs typeface="Arial" panose="020B0604020202020204" pitchFamily="34" charset="0"/>
                        <a:sym typeface="Georgia"/>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marL="60325" indent="0" algn="l">
                        <a:lnSpc>
                          <a:spcPct val="107000"/>
                        </a:lnSpc>
                        <a:defRPr b="1">
                          <a:solidFill>
                            <a:srgbClr val="5D0100"/>
                          </a:solidFill>
                          <a:latin typeface="Georgia"/>
                          <a:ea typeface="Georgia"/>
                          <a:cs typeface="Georgia"/>
                          <a:sym typeface="Georgia"/>
                        </a:defRPr>
                      </a:pPr>
                      <a:endParaRPr sz="1300" b="0"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lang="en-US" sz="1300" dirty="0">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algn="l">
                        <a:lnSpc>
                          <a:spcPct val="107000"/>
                        </a:lnSpc>
                        <a:defRPr sz="1800"/>
                      </a:pPr>
                      <a:endParaRPr sz="1300" b="0" dirty="0">
                        <a:solidFill>
                          <a:schemeClr val="tx1">
                            <a:lumMod val="75000"/>
                            <a:lumOff val="25000"/>
                          </a:schemeClr>
                        </a:solidFill>
                        <a:latin typeface="Arial" panose="020B0604020202020204" pitchFamily="34" charset="0"/>
                        <a:ea typeface="Georgia"/>
                        <a:cs typeface="Arial" panose="020B0604020202020204" pitchFamily="34" charset="0"/>
                        <a:sym typeface="Georgia"/>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249520903"/>
                  </a:ext>
                </a:extLst>
              </a:tr>
              <a:tr h="766177">
                <a:tc>
                  <a:txBody>
                    <a:bodyPr/>
                    <a:lstStyle/>
                    <a:p>
                      <a:pPr marL="57150" lvl="1" indent="0" algn="l">
                        <a:defRPr sz="1400" b="1">
                          <a:solidFill>
                            <a:srgbClr val="5D0100"/>
                          </a:solidFill>
                          <a:latin typeface="Georgia"/>
                          <a:ea typeface="Georgia"/>
                          <a:cs typeface="Georgia"/>
                          <a:sym typeface="Georgia"/>
                        </a:defRPr>
                      </a:pPr>
                      <a:r>
                        <a:rPr lang="en-US" sz="1300" cap="none" spc="0" dirty="0">
                          <a:solidFill>
                            <a:schemeClr val="tx1"/>
                          </a:solidFill>
                          <a:latin typeface="Arial" panose="020B0604020202020204" pitchFamily="34" charset="0"/>
                          <a:cs typeface="Arial" panose="020B0604020202020204" pitchFamily="34" charset="0"/>
                        </a:rPr>
                        <a:t>7. Implement </a:t>
                      </a:r>
                      <a:r>
                        <a:rPr lang="en-US" sz="1200" b="1" u="none" cap="none" spc="0" dirty="0">
                          <a:solidFill>
                            <a:schemeClr val="tx1"/>
                          </a:solidFill>
                          <a:latin typeface="Arial" panose="020B0604020202020204" pitchFamily="34" charset="0"/>
                          <a:cs typeface="Arial" panose="020B0604020202020204" pitchFamily="34" charset="0"/>
                          <a:sym typeface="Georgia"/>
                        </a:rPr>
                        <a:t>s</a:t>
                      </a:r>
                      <a:r>
                        <a:rPr lang="en-US" sz="1200" b="1" u="none" cap="none" spc="0" dirty="0">
                          <a:solidFill>
                            <a:schemeClr val="tx1"/>
                          </a:solidFill>
                          <a:latin typeface="Arial" panose="020B0604020202020204" pitchFamily="34" charset="0"/>
                          <a:ea typeface="Georgia"/>
                          <a:cs typeface="Arial" panose="020B0604020202020204" pitchFamily="34" charset="0"/>
                          <a:sym typeface="Georgia"/>
                        </a:rPr>
                        <a:t>trategic, operational, and financial plan to prepare for opening of preferred PS alternative in time for the next available academic year opportunity.</a:t>
                      </a:r>
                      <a:endParaRPr sz="1300" cap="none" spc="0" dirty="0">
                        <a:solidFill>
                          <a:schemeClr val="tx1"/>
                        </a:solidFill>
                        <a:latin typeface="Arial" panose="020B0604020202020204" pitchFamily="34" charset="0"/>
                        <a:cs typeface="Arial" panose="020B0604020202020204" pitchFamily="34" charset="0"/>
                      </a:endParaRPr>
                    </a:p>
                  </a:txBody>
                  <a:tcPr marL="49206" marR="0" marT="14059" marB="1054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0325" marR="0" lvl="0" indent="0" algn="l" defTabSz="914400" rtl="0" eaLnBrk="1" fontAlgn="auto" latinLnBrk="0" hangingPunct="1">
                        <a:lnSpc>
                          <a:spcPct val="107000"/>
                        </a:lnSpc>
                        <a:spcBef>
                          <a:spcPts val="0"/>
                        </a:spcBef>
                        <a:spcAft>
                          <a:spcPts val="0"/>
                        </a:spcAft>
                        <a:buClrTx/>
                        <a:buSzTx/>
                        <a:buFontTx/>
                        <a:buNone/>
                        <a:tabLst/>
                        <a:defRPr b="1">
                          <a:solidFill>
                            <a:srgbClr val="5D0100"/>
                          </a:solidFill>
                          <a:latin typeface="Georgia"/>
                          <a:ea typeface="Georgia"/>
                          <a:cs typeface="Georgia"/>
                          <a:sym typeface="Georgia"/>
                        </a:defRPr>
                      </a:pPr>
                      <a:r>
                        <a:rPr kumimoji="0" lang="en-US" sz="13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sym typeface="Georgia"/>
                        </a:rPr>
                        <a:t>Board and Headmaster</a:t>
                      </a:r>
                    </a:p>
                  </a:txBody>
                  <a:tcPr marL="49206" marR="0" marT="14059" marB="1054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7000"/>
                        </a:lnSpc>
                        <a:defRPr b="1">
                          <a:solidFill>
                            <a:srgbClr val="FF0000"/>
                          </a:solidFill>
                          <a:latin typeface="Georgia"/>
                          <a:ea typeface="Georgia"/>
                          <a:cs typeface="Georgia"/>
                          <a:sym typeface="Georgia"/>
                        </a:defRPr>
                      </a:pPr>
                      <a:r>
                        <a:rPr lang="en-US" sz="1200" b="0" cap="none" spc="0" dirty="0">
                          <a:solidFill>
                            <a:schemeClr val="tx1"/>
                          </a:solidFill>
                          <a:latin typeface="Arial" panose="020B0604020202020204" pitchFamily="34" charset="0"/>
                          <a:cs typeface="Arial" panose="020B0604020202020204" pitchFamily="34" charset="0"/>
                        </a:rPr>
                        <a:t> 6</a:t>
                      </a:r>
                      <a:r>
                        <a:rPr sz="1200" b="0" cap="none" spc="0" dirty="0">
                          <a:solidFill>
                            <a:schemeClr val="tx1"/>
                          </a:solidFill>
                          <a:latin typeface="Arial" panose="020B0604020202020204" pitchFamily="34" charset="0"/>
                          <a:cs typeface="Arial" panose="020B0604020202020204" pitchFamily="34" charset="0"/>
                        </a:rPr>
                        <a:t> month</a:t>
                      </a:r>
                      <a:r>
                        <a:rPr lang="en-US" sz="1200" b="0" cap="none" spc="0" dirty="0">
                          <a:solidFill>
                            <a:schemeClr val="tx1"/>
                          </a:solidFill>
                          <a:latin typeface="Arial" panose="020B0604020202020204" pitchFamily="34" charset="0"/>
                          <a:cs typeface="Arial" panose="020B0604020202020204" pitchFamily="34" charset="0"/>
                        </a:rPr>
                        <a:t>s</a:t>
                      </a:r>
                      <a:r>
                        <a:rPr sz="1200" b="0" cap="none" spc="0" dirty="0">
                          <a:solidFill>
                            <a:schemeClr val="tx1"/>
                          </a:solidFill>
                          <a:latin typeface="Arial" panose="020B0604020202020204" pitchFamily="34" charset="0"/>
                          <a:cs typeface="Arial" panose="020B0604020202020204" pitchFamily="34" charset="0"/>
                        </a:rPr>
                        <a:t> after </a:t>
                      </a:r>
                      <a:endParaRPr lang="en-US" sz="1200" b="0" cap="none" spc="0" dirty="0">
                        <a:solidFill>
                          <a:schemeClr val="tx1"/>
                        </a:solidFill>
                        <a:latin typeface="Arial" panose="020B0604020202020204" pitchFamily="34" charset="0"/>
                        <a:cs typeface="Arial" panose="020B0604020202020204" pitchFamily="34" charset="0"/>
                      </a:endParaRPr>
                    </a:p>
                    <a:p>
                      <a:pPr algn="l">
                        <a:lnSpc>
                          <a:spcPct val="107000"/>
                        </a:lnSpc>
                        <a:defRPr b="1">
                          <a:solidFill>
                            <a:srgbClr val="FF0000"/>
                          </a:solidFill>
                          <a:latin typeface="Georgia"/>
                          <a:ea typeface="Georgia"/>
                          <a:cs typeface="Georgia"/>
                          <a:sym typeface="Georgia"/>
                        </a:defRPr>
                      </a:pPr>
                      <a:r>
                        <a:rPr lang="en-US" sz="1200" b="0" cap="none" spc="0" dirty="0">
                          <a:solidFill>
                            <a:schemeClr val="tx1"/>
                          </a:solidFill>
                          <a:latin typeface="Arial" panose="020B0604020202020204" pitchFamily="34" charset="0"/>
                          <a:cs typeface="Arial" panose="020B0604020202020204" pitchFamily="34" charset="0"/>
                        </a:rPr>
                        <a:t> </a:t>
                      </a:r>
                      <a:r>
                        <a:rPr sz="1200" b="0" cap="none" spc="0" dirty="0">
                          <a:solidFill>
                            <a:schemeClr val="tx1"/>
                          </a:solidFill>
                          <a:latin typeface="Arial" panose="020B0604020202020204" pitchFamily="34" charset="0"/>
                          <a:cs typeface="Arial" panose="020B0604020202020204" pitchFamily="34" charset="0"/>
                        </a:rPr>
                        <a:t>step </a:t>
                      </a:r>
                      <a:r>
                        <a:rPr lang="en-US" sz="1200" b="0" cap="none" spc="0" dirty="0">
                          <a:solidFill>
                            <a:schemeClr val="tx1"/>
                          </a:solidFill>
                          <a:latin typeface="Arial" panose="020B0604020202020204" pitchFamily="34" charset="0"/>
                          <a:cs typeface="Arial" panose="020B0604020202020204" pitchFamily="34" charset="0"/>
                        </a:rPr>
                        <a:t> </a:t>
                      </a:r>
                      <a:r>
                        <a:rPr sz="1200" b="0" cap="none" spc="0" dirty="0">
                          <a:solidFill>
                            <a:schemeClr val="tx1"/>
                          </a:solidFill>
                          <a:latin typeface="Arial" panose="020B0604020202020204" pitchFamily="34" charset="0"/>
                          <a:cs typeface="Arial" panose="020B0604020202020204" pitchFamily="34" charset="0"/>
                        </a:rPr>
                        <a:t>6</a:t>
                      </a:r>
                    </a:p>
                  </a:txBody>
                  <a:tcPr marL="49206" marR="0" marT="14059" marB="1054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7000"/>
                        </a:lnSpc>
                        <a:defRPr sz="1800"/>
                      </a:pPr>
                      <a:r>
                        <a:rPr lang="en-US" sz="1200" b="0" cap="none" spc="0" dirty="0">
                          <a:solidFill>
                            <a:schemeClr val="tx1"/>
                          </a:solidFill>
                          <a:latin typeface="Arial" panose="020B0604020202020204" pitchFamily="34" charset="0"/>
                          <a:ea typeface="Georgia"/>
                          <a:cs typeface="Arial" panose="020B0604020202020204" pitchFamily="34" charset="0"/>
                          <a:sym typeface="Georgia"/>
                        </a:rPr>
                        <a:t>PS alternative opened</a:t>
                      </a:r>
                      <a:endParaRPr sz="1200" b="0" cap="none" spc="0" dirty="0">
                        <a:solidFill>
                          <a:schemeClr val="tx1"/>
                        </a:solidFill>
                        <a:latin typeface="Arial" panose="020B0604020202020204" pitchFamily="34" charset="0"/>
                        <a:ea typeface="Georgia"/>
                        <a:cs typeface="Arial" panose="020B0604020202020204" pitchFamily="34" charset="0"/>
                        <a:sym typeface="Georgia"/>
                      </a:endParaRPr>
                    </a:p>
                  </a:txBody>
                  <a:tcPr marL="49206" marR="0" marT="14059" marB="1054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628431">
                <a:tc>
                  <a:txBody>
                    <a:bodyPr/>
                    <a:lstStyle/>
                    <a:p>
                      <a:pPr marL="58738" lvl="1" indent="0" algn="l">
                        <a:defRPr sz="1400" b="1">
                          <a:solidFill>
                            <a:srgbClr val="5D0100"/>
                          </a:solidFill>
                          <a:latin typeface="Georgia"/>
                          <a:ea typeface="Georgia"/>
                          <a:cs typeface="Georgia"/>
                          <a:sym typeface="Georgia"/>
                        </a:defRPr>
                      </a:pPr>
                      <a:r>
                        <a:rPr lang="en-US" dirty="0">
                          <a:solidFill>
                            <a:schemeClr val="tx1"/>
                          </a:solidFill>
                          <a:latin typeface="Arial" panose="020B0604020202020204" pitchFamily="34" charset="0"/>
                          <a:cs typeface="Arial" panose="020B0604020202020204" pitchFamily="34" charset="0"/>
                        </a:rPr>
                        <a:t>8</a:t>
                      </a:r>
                      <a:r>
                        <a:rPr dirty="0">
                          <a:solidFill>
                            <a:schemeClr val="tx1"/>
                          </a:solidFill>
                          <a:latin typeface="Arial" panose="020B0604020202020204" pitchFamily="34" charset="0"/>
                          <a:cs typeface="Arial" panose="020B0604020202020204" pitchFamily="34" charset="0"/>
                        </a:rPr>
                        <a:t>. </a:t>
                      </a:r>
                      <a:r>
                        <a:rPr sz="1200" dirty="0">
                          <a:solidFill>
                            <a:schemeClr val="tx1"/>
                          </a:solidFill>
                          <a:latin typeface="Arial" panose="020B0604020202020204" pitchFamily="34" charset="0"/>
                          <a:cs typeface="Arial" panose="020B0604020202020204" pitchFamily="34" charset="0"/>
                        </a:rPr>
                        <a:t>Track and report on monthly performance benchmarks determined </a:t>
                      </a:r>
                      <a:r>
                        <a:rPr lang="en-US" sz="1200" dirty="0">
                          <a:solidFill>
                            <a:schemeClr val="tx1"/>
                          </a:solidFill>
                          <a:latin typeface="Arial" panose="020B0604020202020204" pitchFamily="34" charset="0"/>
                          <a:cs typeface="Arial" panose="020B0604020202020204" pitchFamily="34" charset="0"/>
                        </a:rPr>
                        <a:t>in </a:t>
                      </a:r>
                      <a:r>
                        <a:rPr lang="en-US" sz="1200" b="1" u="none" cap="none" spc="0" dirty="0">
                          <a:solidFill>
                            <a:schemeClr val="tx1"/>
                          </a:solidFill>
                          <a:latin typeface="Arial" panose="020B0604020202020204" pitchFamily="34" charset="0"/>
                          <a:cs typeface="Arial" panose="020B0604020202020204" pitchFamily="34" charset="0"/>
                          <a:sym typeface="Georgia"/>
                        </a:rPr>
                        <a:t>s</a:t>
                      </a:r>
                      <a:r>
                        <a:rPr lang="en-US" sz="1200" b="1" u="none" cap="none" spc="0" dirty="0">
                          <a:solidFill>
                            <a:schemeClr val="tx1"/>
                          </a:solidFill>
                          <a:latin typeface="Arial" panose="020B0604020202020204" pitchFamily="34" charset="0"/>
                          <a:ea typeface="Georgia"/>
                          <a:cs typeface="Arial" panose="020B0604020202020204" pitchFamily="34" charset="0"/>
                          <a:sym typeface="Georgia"/>
                        </a:rPr>
                        <a:t>trategic, operational, and financial plan</a:t>
                      </a:r>
                      <a:r>
                        <a:rPr lang="en-US" sz="1200" dirty="0">
                          <a:solidFill>
                            <a:schemeClr val="tx1"/>
                          </a:solidFill>
                          <a:latin typeface="Arial" panose="020B0604020202020204" pitchFamily="34" charset="0"/>
                          <a:cs typeface="Arial" panose="020B0604020202020204" pitchFamily="34" charset="0"/>
                        </a:rPr>
                        <a:t>.</a:t>
                      </a:r>
                      <a:endParaRPr sz="1200" dirty="0">
                        <a:solidFill>
                          <a:schemeClr val="tx1"/>
                        </a:solidFill>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sz="1800"/>
                      </a:pPr>
                      <a:r>
                        <a:rPr lang="en-US" sz="1200" b="0" dirty="0">
                          <a:solidFill>
                            <a:schemeClr val="tx1"/>
                          </a:solidFill>
                          <a:latin typeface="Arial" panose="020B0604020202020204" pitchFamily="34" charset="0"/>
                          <a:ea typeface="Georgia"/>
                          <a:cs typeface="Arial" panose="020B0604020202020204" pitchFamily="34" charset="0"/>
                          <a:sym typeface="Georgia"/>
                        </a:rPr>
                        <a:t>  </a:t>
                      </a:r>
                      <a:r>
                        <a:rPr kumimoji="0" lang="en-US" sz="12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sym typeface="Georgia"/>
                        </a:rPr>
                        <a:t>Board and Headmaster</a:t>
                      </a:r>
                    </a:p>
                    <a:p>
                      <a:pPr algn="l">
                        <a:lnSpc>
                          <a:spcPct val="107000"/>
                        </a:lnSpc>
                        <a:defRPr sz="1800"/>
                      </a:pPr>
                      <a:endParaRPr sz="1200" b="0" dirty="0">
                        <a:solidFill>
                          <a:schemeClr val="tx1"/>
                        </a:solidFill>
                        <a:latin typeface="Arial" panose="020B0604020202020204" pitchFamily="34" charset="0"/>
                        <a:ea typeface="Georgia"/>
                        <a:cs typeface="Arial" panose="020B0604020202020204" pitchFamily="34" charset="0"/>
                        <a:sym typeface="Georgia"/>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3975" indent="0" algn="l">
                        <a:lnSpc>
                          <a:spcPct val="107000"/>
                        </a:lnSpc>
                        <a:defRPr sz="1800"/>
                      </a:pPr>
                      <a:r>
                        <a:rPr lang="en-US" sz="1200" b="0" dirty="0">
                          <a:solidFill>
                            <a:schemeClr val="tx1"/>
                          </a:solidFill>
                          <a:latin typeface="Arial" panose="020B0604020202020204" pitchFamily="34" charset="0"/>
                          <a:ea typeface="Georgia"/>
                          <a:cs typeface="Arial" panose="020B0604020202020204" pitchFamily="34" charset="0"/>
                          <a:sym typeface="Georgia"/>
                        </a:rPr>
                        <a:t>Each month during PS operation</a:t>
                      </a:r>
                      <a:endParaRPr sz="1200" b="0" dirty="0">
                        <a:solidFill>
                          <a:schemeClr val="tx1"/>
                        </a:solidFill>
                        <a:latin typeface="Arial" panose="020B0604020202020204" pitchFamily="34" charset="0"/>
                        <a:ea typeface="Georgia"/>
                        <a:cs typeface="Arial" panose="020B0604020202020204" pitchFamily="34" charset="0"/>
                        <a:sym typeface="Georgia"/>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3975" indent="0" algn="l">
                        <a:lnSpc>
                          <a:spcPct val="107000"/>
                        </a:lnSpc>
                        <a:defRPr sz="1800"/>
                      </a:pPr>
                      <a:r>
                        <a:rPr lang="en-US" sz="1200" b="0" dirty="0">
                          <a:solidFill>
                            <a:schemeClr val="tx1"/>
                          </a:solidFill>
                          <a:latin typeface="Arial" panose="020B0604020202020204" pitchFamily="34" charset="0"/>
                          <a:ea typeface="Georgia"/>
                          <a:cs typeface="Arial" panose="020B0604020202020204" pitchFamily="34" charset="0"/>
                          <a:sym typeface="Georgia"/>
                        </a:rPr>
                        <a:t>Monthly reports of progress released</a:t>
                      </a:r>
                      <a:endParaRPr sz="1200" b="0" dirty="0">
                        <a:solidFill>
                          <a:schemeClr val="tx1"/>
                        </a:solidFill>
                        <a:latin typeface="Arial" panose="020B0604020202020204" pitchFamily="34" charset="0"/>
                        <a:ea typeface="Georgia"/>
                        <a:cs typeface="Arial" panose="020B0604020202020204" pitchFamily="34" charset="0"/>
                        <a:sym typeface="Georgia"/>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380239">
                <a:tc gridSpan="4">
                  <a:txBody>
                    <a:bodyPr/>
                    <a:lstStyle/>
                    <a:p>
                      <a:pPr marL="0" marR="0" lvl="0" indent="0" algn="l" defTabSz="914400" rtl="0" eaLnBrk="1" fontAlgn="auto" latinLnBrk="0" hangingPunct="1">
                        <a:lnSpc>
                          <a:spcPct val="107000"/>
                        </a:lnSpc>
                        <a:spcBef>
                          <a:spcPts val="0"/>
                        </a:spcBef>
                        <a:spcAft>
                          <a:spcPts val="0"/>
                        </a:spcAft>
                        <a:buClrTx/>
                        <a:buSzTx/>
                        <a:buFontTx/>
                        <a:buNone/>
                        <a:tabLst/>
                        <a:defRPr sz="1800"/>
                      </a:pPr>
                      <a:r>
                        <a:rPr lang="en-US" sz="1200" b="1" u="sng" cap="none" spc="0" dirty="0">
                          <a:solidFill>
                            <a:schemeClr val="tx1"/>
                          </a:solidFill>
                          <a:latin typeface="Arial" panose="020B0604020202020204" pitchFamily="34" charset="0"/>
                          <a:ea typeface="Georgia"/>
                          <a:cs typeface="Arial" panose="020B0604020202020204" pitchFamily="34" charset="0"/>
                          <a:sym typeface="Georgia"/>
                        </a:rPr>
                        <a:t>Interim Goal  4: Compile  and assess the  results  of the  PS and make necessary improvements  within 2 months</a:t>
                      </a: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marL="60325" indent="0" algn="l">
                        <a:lnSpc>
                          <a:spcPct val="107000"/>
                        </a:lnSpc>
                        <a:defRPr b="1">
                          <a:solidFill>
                            <a:srgbClr val="5D0100"/>
                          </a:solidFill>
                          <a:latin typeface="Georgia"/>
                          <a:ea typeface="Georgia"/>
                          <a:cs typeface="Georgia"/>
                          <a:sym typeface="Georgia"/>
                        </a:defRPr>
                      </a:pPr>
                      <a:endParaRPr sz="1300" b="0"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sz="1300" dirty="0">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l">
                        <a:lnSpc>
                          <a:spcPct val="107000"/>
                        </a:lnSpc>
                        <a:defRPr sz="1800"/>
                      </a:pPr>
                      <a:endParaRPr sz="1300" b="0" dirty="0">
                        <a:solidFill>
                          <a:schemeClr val="tx1">
                            <a:lumMod val="75000"/>
                            <a:lumOff val="25000"/>
                          </a:schemeClr>
                        </a:solidFill>
                        <a:latin typeface="Arial" panose="020B0604020202020204" pitchFamily="34" charset="0"/>
                        <a:ea typeface="Georgia"/>
                        <a:cs typeface="Arial" panose="020B0604020202020204" pitchFamily="34" charset="0"/>
                        <a:sym typeface="Georgia"/>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75900545"/>
                  </a:ext>
                </a:extLst>
              </a:tr>
              <a:tr h="628431">
                <a:tc>
                  <a:txBody>
                    <a:bodyPr/>
                    <a:lstStyle/>
                    <a:p>
                      <a:pPr marL="58738" lvl="1" indent="0" algn="l">
                        <a:defRPr sz="1400" b="1">
                          <a:solidFill>
                            <a:srgbClr val="5D0100"/>
                          </a:solidFill>
                          <a:latin typeface="Georgia"/>
                          <a:ea typeface="Georgia"/>
                          <a:cs typeface="Georgia"/>
                          <a:sym typeface="Georgia"/>
                        </a:defRPr>
                      </a:pPr>
                      <a:r>
                        <a:rPr lang="en-US" sz="1200" dirty="0">
                          <a:solidFill>
                            <a:schemeClr val="tx1"/>
                          </a:solidFill>
                          <a:latin typeface="Arial" panose="020B0604020202020204" pitchFamily="34" charset="0"/>
                          <a:cs typeface="Arial" panose="020B0604020202020204" pitchFamily="34" charset="0"/>
                        </a:rPr>
                        <a:t>9. Obtain and compile qualitative and quantitative data of PS effectiveness, identify areas for improvement, </a:t>
                      </a:r>
                      <a:r>
                        <a:rPr lang="en-US" sz="1200" b="1" dirty="0">
                          <a:solidFill>
                            <a:schemeClr val="tx1"/>
                          </a:solidFill>
                          <a:latin typeface="Arial" panose="020B0604020202020204" pitchFamily="34" charset="0"/>
                          <a:ea typeface="Georgia"/>
                          <a:cs typeface="Arial" panose="020B0604020202020204" pitchFamily="34" charset="0"/>
                          <a:sym typeface="Georgia"/>
                        </a:rPr>
                        <a:t>and make all refinements necessary.</a:t>
                      </a:r>
                      <a:endParaRPr sz="1200" dirty="0">
                        <a:solidFill>
                          <a:schemeClr val="tx1"/>
                        </a:solidFill>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7000"/>
                        </a:lnSpc>
                        <a:defRPr sz="1800"/>
                      </a:pPr>
                      <a:r>
                        <a:rPr kumimoji="0" lang="en-US" sz="12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sym typeface="Georgia"/>
                        </a:rPr>
                        <a:t>Board and Headmaster</a:t>
                      </a:r>
                      <a:endParaRPr sz="1200" b="0" dirty="0">
                        <a:solidFill>
                          <a:schemeClr val="tx1"/>
                        </a:solidFill>
                        <a:latin typeface="Arial" panose="020B0604020202020204" pitchFamily="34" charset="0"/>
                        <a:ea typeface="Georgia"/>
                        <a:cs typeface="Arial" panose="020B0604020202020204" pitchFamily="34" charset="0"/>
                        <a:sym typeface="Georgia"/>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3975" indent="0" algn="l">
                        <a:lnSpc>
                          <a:spcPct val="107000"/>
                        </a:lnSpc>
                        <a:defRPr sz="1800"/>
                      </a:pPr>
                      <a:r>
                        <a:rPr lang="en-US" sz="1200" b="0" dirty="0">
                          <a:solidFill>
                            <a:schemeClr val="tx1"/>
                          </a:solidFill>
                          <a:latin typeface="Arial" panose="020B0604020202020204" pitchFamily="34" charset="0"/>
                          <a:ea typeface="Georgia"/>
                          <a:cs typeface="Arial" panose="020B0604020202020204" pitchFamily="34" charset="0"/>
                          <a:sym typeface="Georgia"/>
                        </a:rPr>
                        <a:t>At least annually</a:t>
                      </a:r>
                      <a:endParaRPr sz="1200" b="0" dirty="0">
                        <a:solidFill>
                          <a:schemeClr val="tx1"/>
                        </a:solidFill>
                        <a:latin typeface="Arial" panose="020B0604020202020204" pitchFamily="34" charset="0"/>
                        <a:ea typeface="Georgia"/>
                        <a:cs typeface="Arial" panose="020B0604020202020204" pitchFamily="34" charset="0"/>
                        <a:sym typeface="Georgia"/>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3975" indent="0" algn="l">
                        <a:lnSpc>
                          <a:spcPct val="107000"/>
                        </a:lnSpc>
                        <a:defRPr sz="1800"/>
                      </a:pPr>
                      <a:r>
                        <a:rPr lang="en-US" sz="1200" b="0" dirty="0">
                          <a:solidFill>
                            <a:schemeClr val="tx1"/>
                          </a:solidFill>
                          <a:latin typeface="Arial" panose="020B0604020202020204" pitchFamily="34" charset="0"/>
                          <a:ea typeface="Georgia"/>
                          <a:cs typeface="Arial" panose="020B0604020202020204" pitchFamily="34" charset="0"/>
                          <a:sym typeface="Georgia"/>
                        </a:rPr>
                        <a:t>Assessment and remediation plans created and implemented</a:t>
                      </a:r>
                      <a:endParaRPr sz="1200" b="0" dirty="0">
                        <a:solidFill>
                          <a:schemeClr val="tx1"/>
                        </a:solidFill>
                        <a:latin typeface="Arial" panose="020B0604020202020204" pitchFamily="34" charset="0"/>
                        <a:ea typeface="Georgia"/>
                        <a:cs typeface="Arial" panose="020B0604020202020204" pitchFamily="34" charset="0"/>
                        <a:sym typeface="Georgia"/>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96437798"/>
                  </a:ext>
                </a:extLst>
              </a:tr>
            </a:tbl>
          </a:graphicData>
        </a:graphic>
      </p:graphicFrame>
      <p:sp>
        <p:nvSpPr>
          <p:cNvPr id="5" name="Title 1">
            <a:extLst>
              <a:ext uri="{FF2B5EF4-FFF2-40B4-BE49-F238E27FC236}">
                <a16:creationId xmlns:a16="http://schemas.microsoft.com/office/drawing/2014/main" id="{EB7A5BF7-3136-E1AC-E58F-13039AE716D7}"/>
              </a:ext>
            </a:extLst>
          </p:cNvPr>
          <p:cNvSpPr txBox="1">
            <a:spLocks/>
          </p:cNvSpPr>
          <p:nvPr/>
        </p:nvSpPr>
        <p:spPr bwMode="auto">
          <a:xfrm>
            <a:off x="0" y="-60920"/>
            <a:ext cx="9144000" cy="11592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ctr" anchorCtr="0" compatLnSpc="1">
            <a:prstTxWarp prst="textNoShape">
              <a:avLst/>
            </a:prstTxWarp>
            <a:normAutofit/>
          </a:bodyPr>
          <a:lstStyle>
            <a:lvl1pPr algn="ctr" rtl="0" fontAlgn="base">
              <a:lnSpc>
                <a:spcPct val="70000"/>
              </a:lnSpc>
              <a:spcBef>
                <a:spcPct val="0"/>
              </a:spcBef>
              <a:spcAft>
                <a:spcPct val="0"/>
              </a:spcAft>
              <a:defRPr sz="3600" b="1" u="sng">
                <a:solidFill>
                  <a:srgbClr val="760002"/>
                </a:solidFill>
                <a:effectLst/>
                <a:latin typeface="Georgia" panose="02040502050405020303" pitchFamily="18" charset="0"/>
                <a:ea typeface="+mj-ea"/>
                <a:cs typeface="Arial" panose="020B0604020202020204" pitchFamily="34" charset="0"/>
              </a:defRPr>
            </a:lvl1pPr>
            <a:lvl2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2pPr>
            <a:lvl3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3pPr>
            <a:lvl4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4pPr>
            <a:lvl5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5pPr>
            <a:lvl6pPr marL="4572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6pPr>
            <a:lvl7pPr marL="9144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7pPr>
            <a:lvl8pPr marL="13716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8pPr>
            <a:lvl9pPr marL="18288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9pPr>
          </a:lstStyle>
          <a:p>
            <a:pPr marL="0" marR="0" lvl="0" indent="0" algn="ctr" defTabSz="914400" rtl="0" eaLnBrk="1" fontAlgn="base" latinLnBrk="0" hangingPunct="1">
              <a:lnSpc>
                <a:spcPct val="90000"/>
              </a:lnSpc>
              <a:spcBef>
                <a:spcPct val="0"/>
              </a:spcBef>
              <a:spcAft>
                <a:spcPts val="600"/>
              </a:spcAft>
              <a:buClrTx/>
              <a:buSzTx/>
              <a:buFontTx/>
              <a:buNone/>
              <a:tabLst/>
              <a:defRPr/>
            </a:pPr>
            <a:r>
              <a:rPr kumimoji="0" lang="en-US" sz="3500" b="0" i="0" u="sng"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rPr>
              <a:t>Parochial  School  Action  Plan – Part  2</a:t>
            </a:r>
          </a:p>
        </p:txBody>
      </p:sp>
    </p:spTree>
    <p:extLst>
      <p:ext uri="{BB962C8B-B14F-4D97-AF65-F5344CB8AC3E}">
        <p14:creationId xmlns:p14="http://schemas.microsoft.com/office/powerpoint/2010/main" val="10664074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4" name="Rectangle 333">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36" name="Rectangle 335">
            <a:extLst>
              <a:ext uri="{FF2B5EF4-FFF2-40B4-BE49-F238E27FC236}">
                <a16:creationId xmlns:a16="http://schemas.microsoft.com/office/drawing/2014/main" id="{1199E1B1-A8C0-4FE8-A5A8-1CB41D69F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 y="0"/>
            <a:ext cx="9143999"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38" name="Rectangle 337">
            <a:extLst>
              <a:ext uri="{FF2B5EF4-FFF2-40B4-BE49-F238E27FC236}">
                <a16:creationId xmlns:a16="http://schemas.microsoft.com/office/drawing/2014/main" id="{84A8DE83-DE75-4B41-9DB4-A7EC0B0DEC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96642"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40" name="Rectangle 339">
            <a:extLst>
              <a:ext uri="{FF2B5EF4-FFF2-40B4-BE49-F238E27FC236}">
                <a16:creationId xmlns:a16="http://schemas.microsoft.com/office/drawing/2014/main" id="{A7009A0A-BEF5-4EAC-AF15-E4F9F002E2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1"/>
            <a:ext cx="9144001"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aphicFrame>
        <p:nvGraphicFramePr>
          <p:cNvPr id="329" name="Table 5"/>
          <p:cNvGraphicFramePr/>
          <p:nvPr/>
        </p:nvGraphicFramePr>
        <p:xfrm>
          <a:off x="87712" y="1566495"/>
          <a:ext cx="8984201" cy="5265917"/>
        </p:xfrm>
        <a:graphic>
          <a:graphicData uri="http://schemas.openxmlformats.org/drawingml/2006/table">
            <a:tbl>
              <a:tblPr firstRow="1" bandRow="1">
                <a:tableStyleId>{BC89EF96-8CEA-46FF-86C4-4CE0E7609802}</a:tableStyleId>
              </a:tblPr>
              <a:tblGrid>
                <a:gridCol w="6054573">
                  <a:extLst>
                    <a:ext uri="{9D8B030D-6E8A-4147-A177-3AD203B41FA5}">
                      <a16:colId xmlns:a16="http://schemas.microsoft.com/office/drawing/2014/main" val="20000"/>
                    </a:ext>
                  </a:extLst>
                </a:gridCol>
                <a:gridCol w="1242873">
                  <a:extLst>
                    <a:ext uri="{9D8B030D-6E8A-4147-A177-3AD203B41FA5}">
                      <a16:colId xmlns:a16="http://schemas.microsoft.com/office/drawing/2014/main" val="20001"/>
                    </a:ext>
                  </a:extLst>
                </a:gridCol>
                <a:gridCol w="1686755">
                  <a:extLst>
                    <a:ext uri="{9D8B030D-6E8A-4147-A177-3AD203B41FA5}">
                      <a16:colId xmlns:a16="http://schemas.microsoft.com/office/drawing/2014/main" val="20002"/>
                    </a:ext>
                  </a:extLst>
                </a:gridCol>
              </a:tblGrid>
              <a:tr h="293103">
                <a:tc>
                  <a:txBody>
                    <a:bodyPr/>
                    <a:lstStyle/>
                    <a:p>
                      <a:pPr algn="l">
                        <a:defRPr sz="1800" b="0">
                          <a:solidFill>
                            <a:srgbClr val="000000"/>
                          </a:solidFill>
                        </a:defRPr>
                      </a:pPr>
                      <a:r>
                        <a:rPr sz="1400" b="1" u="sng" dirty="0">
                          <a:solidFill>
                            <a:schemeClr val="tx1"/>
                          </a:solidFill>
                          <a:sym typeface="Arial"/>
                        </a:rPr>
                        <a:t>Lead Measure Action</a:t>
                      </a:r>
                      <a:endParaRPr sz="1400" b="1" u="sng" dirty="0">
                        <a:solidFill>
                          <a:schemeClr val="tx1"/>
                        </a:solidFill>
                        <a:latin typeface="Arial"/>
                        <a:ea typeface="Arial"/>
                        <a:cs typeface="Arial"/>
                        <a:sym typeface="Arial"/>
                      </a:endParaRPr>
                    </a:p>
                  </a:txBody>
                  <a:tcPr marL="35504" marR="35504" marT="35504" marB="35504" horzOverflow="overflow"/>
                </a:tc>
                <a:tc>
                  <a:txBody>
                    <a:bodyPr/>
                    <a:lstStyle/>
                    <a:p>
                      <a:pPr algn="l">
                        <a:defRPr sz="1800" b="0">
                          <a:solidFill>
                            <a:srgbClr val="000000"/>
                          </a:solidFill>
                        </a:defRPr>
                      </a:pPr>
                      <a:r>
                        <a:rPr sz="1400" b="1" u="sng" dirty="0">
                          <a:solidFill>
                            <a:schemeClr val="tx1"/>
                          </a:solidFill>
                          <a:sym typeface="Arial"/>
                        </a:rPr>
                        <a:t>Deadline Date</a:t>
                      </a:r>
                      <a:endParaRPr sz="1400" b="1" u="sng" dirty="0">
                        <a:solidFill>
                          <a:schemeClr val="tx1"/>
                        </a:solidFill>
                        <a:latin typeface="Arial"/>
                        <a:ea typeface="Arial"/>
                        <a:cs typeface="Arial"/>
                        <a:sym typeface="Arial"/>
                      </a:endParaRPr>
                    </a:p>
                  </a:txBody>
                  <a:tcPr marL="35504" marR="35504" marT="35504" marB="35504" horzOverflow="overflow"/>
                </a:tc>
                <a:tc>
                  <a:txBody>
                    <a:bodyPr/>
                    <a:lstStyle/>
                    <a:p>
                      <a:pPr algn="l">
                        <a:defRPr sz="1800" b="0">
                          <a:solidFill>
                            <a:srgbClr val="000000"/>
                          </a:solidFill>
                        </a:defRPr>
                      </a:pPr>
                      <a:r>
                        <a:rPr lang="en-US" sz="1400" b="1" u="sng" dirty="0">
                          <a:solidFill>
                            <a:schemeClr val="tx1"/>
                          </a:solidFill>
                          <a:sym typeface="Arial"/>
                        </a:rPr>
                        <a:t>% </a:t>
                      </a:r>
                      <a:r>
                        <a:rPr sz="1400" b="1" u="sng" dirty="0">
                          <a:solidFill>
                            <a:schemeClr val="tx1"/>
                          </a:solidFill>
                          <a:sym typeface="Arial"/>
                        </a:rPr>
                        <a:t>Complete and Date</a:t>
                      </a:r>
                      <a:endParaRPr sz="1400" b="1" u="sng" dirty="0">
                        <a:solidFill>
                          <a:schemeClr val="tx1"/>
                        </a:solidFill>
                        <a:latin typeface="Arial"/>
                        <a:ea typeface="Arial"/>
                        <a:cs typeface="Arial"/>
                        <a:sym typeface="Arial"/>
                      </a:endParaRPr>
                    </a:p>
                  </a:txBody>
                  <a:tcPr marL="35504" marR="35504" marT="35504" marB="35504" horzOverflow="overflow"/>
                </a:tc>
                <a:extLst>
                  <a:ext uri="{0D108BD9-81ED-4DB2-BD59-A6C34878D82A}">
                    <a16:rowId xmlns:a16="http://schemas.microsoft.com/office/drawing/2014/main" val="10000"/>
                  </a:ext>
                </a:extLst>
              </a:tr>
              <a:tr h="316868">
                <a:tc>
                  <a:txBody>
                    <a:bodyPr/>
                    <a:lstStyle/>
                    <a:p>
                      <a:pPr algn="l">
                        <a:defRPr sz="1800"/>
                      </a:pPr>
                      <a:r>
                        <a:rPr sz="1600" dirty="0">
                          <a:solidFill>
                            <a:schemeClr val="tx1"/>
                          </a:solidFill>
                          <a:sym typeface="Georgia"/>
                        </a:rPr>
                        <a:t>1. Form </a:t>
                      </a:r>
                      <a:r>
                        <a:rPr lang="en-US" sz="1600" dirty="0">
                          <a:solidFill>
                            <a:schemeClr val="tx1"/>
                          </a:solidFill>
                          <a:sym typeface="Georgia"/>
                        </a:rPr>
                        <a:t>Religious Education Ministry  Team</a:t>
                      </a:r>
                      <a:endParaRPr sz="1600" dirty="0">
                        <a:solidFill>
                          <a:schemeClr val="tx1"/>
                        </a:solidFill>
                        <a:latin typeface="Georgia"/>
                        <a:ea typeface="Georgia"/>
                        <a:cs typeface="Georgia"/>
                        <a:sym typeface="Georgia"/>
                      </a:endParaRPr>
                    </a:p>
                  </a:txBody>
                  <a:tcPr marL="35504" marR="35504" marT="35504" marB="35504" horzOverflow="overflow"/>
                </a:tc>
                <a:tc>
                  <a:txBody>
                    <a:bodyPr/>
                    <a:lstStyle/>
                    <a:p>
                      <a:pPr algn="l">
                        <a:defRPr sz="1800"/>
                      </a:pPr>
                      <a:endParaRPr sz="1200" dirty="0">
                        <a:solidFill>
                          <a:srgbClr val="660033"/>
                        </a:solidFill>
                        <a:latin typeface="Georgia"/>
                        <a:ea typeface="Georgia"/>
                        <a:cs typeface="Georgia"/>
                        <a:sym typeface="Georgia"/>
                      </a:endParaRPr>
                    </a:p>
                  </a:txBody>
                  <a:tcPr marL="35504" marR="35504" marT="35504" marB="35504" horzOverflow="overflow"/>
                </a:tc>
                <a:tc>
                  <a:txBody>
                    <a:bodyPr/>
                    <a:lstStyle/>
                    <a:p>
                      <a:pPr algn="l">
                        <a:defRPr sz="1500">
                          <a:solidFill>
                            <a:srgbClr val="5D0100"/>
                          </a:solidFill>
                          <a:latin typeface="Georgia"/>
                          <a:ea typeface="Georgia"/>
                          <a:cs typeface="Georgia"/>
                          <a:sym typeface="Georgia"/>
                        </a:defRPr>
                      </a:pPr>
                      <a:endParaRPr sz="1200" dirty="0"/>
                    </a:p>
                  </a:txBody>
                  <a:tcPr marL="35504" marR="35504" marT="35504" marB="35504" horzOverflow="overflow"/>
                </a:tc>
                <a:extLst>
                  <a:ext uri="{0D108BD9-81ED-4DB2-BD59-A6C34878D82A}">
                    <a16:rowId xmlns:a16="http://schemas.microsoft.com/office/drawing/2014/main" val="10001"/>
                  </a:ext>
                </a:extLst>
              </a:tr>
              <a:tr h="316868">
                <a:tc>
                  <a:txBody>
                    <a:bodyPr/>
                    <a:lstStyle/>
                    <a:p>
                      <a:pPr algn="l">
                        <a:defRPr sz="1800"/>
                      </a:pPr>
                      <a:r>
                        <a:rPr sz="1600" dirty="0">
                          <a:solidFill>
                            <a:schemeClr val="tx1"/>
                          </a:solidFill>
                          <a:sym typeface="Georgia"/>
                        </a:rPr>
                        <a:t>2. Develop definitions and effectiveness metrics</a:t>
                      </a:r>
                      <a:endParaRPr sz="1600" dirty="0">
                        <a:solidFill>
                          <a:schemeClr val="tx1"/>
                        </a:solidFill>
                        <a:latin typeface="Georgia"/>
                        <a:ea typeface="Georgia"/>
                        <a:cs typeface="Georgia"/>
                        <a:sym typeface="Georgia"/>
                      </a:endParaRPr>
                    </a:p>
                  </a:txBody>
                  <a:tcPr marL="35504" marR="35504" marT="35504" marB="35504" horzOverflow="overflow"/>
                </a:tc>
                <a:tc>
                  <a:txBody>
                    <a:bodyPr/>
                    <a:lstStyle/>
                    <a:p>
                      <a:pPr algn="l">
                        <a:defRPr sz="1800"/>
                      </a:pPr>
                      <a:endParaRPr sz="1200" dirty="0">
                        <a:solidFill>
                          <a:srgbClr val="660033"/>
                        </a:solidFill>
                        <a:latin typeface="Georgia"/>
                        <a:ea typeface="Georgia"/>
                        <a:cs typeface="Georgia"/>
                        <a:sym typeface="Georgia"/>
                      </a:endParaRPr>
                    </a:p>
                  </a:txBody>
                  <a:tcPr marL="35504" marR="35504" marT="35504" marB="35504" horzOverflow="overflow"/>
                </a:tc>
                <a:tc>
                  <a:txBody>
                    <a:bodyPr/>
                    <a:lstStyle/>
                    <a:p>
                      <a:pPr algn="l">
                        <a:defRPr sz="1500">
                          <a:solidFill>
                            <a:srgbClr val="5D0100"/>
                          </a:solidFill>
                          <a:latin typeface="Georgia"/>
                          <a:ea typeface="Georgia"/>
                          <a:cs typeface="Georgia"/>
                          <a:sym typeface="Georgia"/>
                        </a:defRPr>
                      </a:pPr>
                      <a:endParaRPr sz="1200" dirty="0"/>
                    </a:p>
                  </a:txBody>
                  <a:tcPr marL="35504" marR="35504" marT="35504" marB="35504" horzOverflow="overflow"/>
                </a:tc>
                <a:extLst>
                  <a:ext uri="{0D108BD9-81ED-4DB2-BD59-A6C34878D82A}">
                    <a16:rowId xmlns:a16="http://schemas.microsoft.com/office/drawing/2014/main" val="10002"/>
                  </a:ext>
                </a:extLst>
              </a:tr>
              <a:tr h="519986">
                <a:tc>
                  <a:txBody>
                    <a:bodyPr/>
                    <a:lstStyle/>
                    <a:p>
                      <a:pPr algn="l">
                        <a:defRPr sz="1800"/>
                      </a:pPr>
                      <a:r>
                        <a:rPr sz="1600" dirty="0">
                          <a:solidFill>
                            <a:schemeClr val="tx1"/>
                          </a:solidFill>
                          <a:sym typeface="Georgia"/>
                        </a:rPr>
                        <a:t>3. Analyze parish baselines and engagement success impediments</a:t>
                      </a:r>
                      <a:endParaRPr sz="1600" dirty="0">
                        <a:solidFill>
                          <a:schemeClr val="tx1"/>
                        </a:solidFill>
                        <a:latin typeface="Georgia"/>
                        <a:ea typeface="Georgia"/>
                        <a:cs typeface="Georgia"/>
                        <a:sym typeface="Georgia"/>
                      </a:endParaRPr>
                    </a:p>
                  </a:txBody>
                  <a:tcPr marL="35504" marR="35504" marT="35504" marB="35504" horzOverflow="overflow"/>
                </a:tc>
                <a:tc>
                  <a:txBody>
                    <a:bodyPr/>
                    <a:lstStyle/>
                    <a:p>
                      <a:pPr algn="l">
                        <a:defRPr sz="1800"/>
                      </a:pPr>
                      <a:endParaRPr sz="1200" dirty="0">
                        <a:solidFill>
                          <a:srgbClr val="660033"/>
                        </a:solidFill>
                        <a:latin typeface="Georgia"/>
                        <a:ea typeface="Georgia"/>
                        <a:cs typeface="Georgia"/>
                        <a:sym typeface="Georgia"/>
                      </a:endParaRPr>
                    </a:p>
                  </a:txBody>
                  <a:tcPr marL="35504" marR="35504" marT="35504" marB="35504" horzOverflow="overflow"/>
                </a:tc>
                <a:tc>
                  <a:txBody>
                    <a:bodyPr/>
                    <a:lstStyle/>
                    <a:p>
                      <a:pPr algn="l">
                        <a:defRPr sz="1500">
                          <a:solidFill>
                            <a:srgbClr val="5D0100"/>
                          </a:solidFill>
                          <a:latin typeface="Georgia"/>
                          <a:ea typeface="Georgia"/>
                          <a:cs typeface="Georgia"/>
                          <a:sym typeface="Georgia"/>
                        </a:defRPr>
                      </a:pPr>
                      <a:endParaRPr sz="1200" dirty="0"/>
                    </a:p>
                  </a:txBody>
                  <a:tcPr marL="35504" marR="35504" marT="35504" marB="35504" horzOverflow="overflow"/>
                </a:tc>
                <a:extLst>
                  <a:ext uri="{0D108BD9-81ED-4DB2-BD59-A6C34878D82A}">
                    <a16:rowId xmlns:a16="http://schemas.microsoft.com/office/drawing/2014/main" val="10003"/>
                  </a:ext>
                </a:extLst>
              </a:tr>
              <a:tr h="316868">
                <a:tc>
                  <a:txBody>
                    <a:bodyPr/>
                    <a:lstStyle/>
                    <a:p>
                      <a:pPr algn="l">
                        <a:defRPr sz="1800"/>
                      </a:pPr>
                      <a:r>
                        <a:rPr sz="1600" dirty="0">
                          <a:solidFill>
                            <a:schemeClr val="tx1"/>
                          </a:solidFill>
                          <a:sym typeface="Georgia"/>
                        </a:rPr>
                        <a:t>4. Research </a:t>
                      </a:r>
                      <a:r>
                        <a:rPr lang="en-US" sz="1600" dirty="0">
                          <a:solidFill>
                            <a:schemeClr val="tx1"/>
                          </a:solidFill>
                          <a:sym typeface="Georgia"/>
                        </a:rPr>
                        <a:t>Religious Education Ministries </a:t>
                      </a:r>
                      <a:endParaRPr sz="1600" dirty="0">
                        <a:solidFill>
                          <a:schemeClr val="tx1"/>
                        </a:solidFill>
                        <a:latin typeface="Georgia"/>
                        <a:ea typeface="Georgia"/>
                        <a:cs typeface="Georgia"/>
                        <a:sym typeface="Georgia"/>
                      </a:endParaRPr>
                    </a:p>
                  </a:txBody>
                  <a:tcPr marL="35504" marR="35504" marT="35504" marB="35504" horzOverflow="overflow"/>
                </a:tc>
                <a:tc>
                  <a:txBody>
                    <a:bodyPr/>
                    <a:lstStyle/>
                    <a:p>
                      <a:pPr algn="l">
                        <a:defRPr sz="1800"/>
                      </a:pPr>
                      <a:endParaRPr sz="1200" dirty="0">
                        <a:solidFill>
                          <a:srgbClr val="660033"/>
                        </a:solidFill>
                        <a:latin typeface="Georgia"/>
                        <a:ea typeface="Georgia"/>
                        <a:cs typeface="Georgia"/>
                        <a:sym typeface="Georgia"/>
                      </a:endParaRPr>
                    </a:p>
                  </a:txBody>
                  <a:tcPr marL="35504" marR="35504" marT="35504" marB="35504" horzOverflow="overflow"/>
                </a:tc>
                <a:tc>
                  <a:txBody>
                    <a:bodyPr/>
                    <a:lstStyle/>
                    <a:p>
                      <a:pPr algn="l">
                        <a:defRPr sz="1500">
                          <a:solidFill>
                            <a:srgbClr val="5D0100"/>
                          </a:solidFill>
                          <a:latin typeface="Georgia"/>
                          <a:ea typeface="Georgia"/>
                          <a:cs typeface="Georgia"/>
                          <a:sym typeface="Georgia"/>
                        </a:defRPr>
                      </a:pPr>
                      <a:endParaRPr sz="1200" dirty="0"/>
                    </a:p>
                  </a:txBody>
                  <a:tcPr marL="35504" marR="35504" marT="35504" marB="35504" horzOverflow="overflow"/>
                </a:tc>
                <a:extLst>
                  <a:ext uri="{0D108BD9-81ED-4DB2-BD59-A6C34878D82A}">
                    <a16:rowId xmlns:a16="http://schemas.microsoft.com/office/drawing/2014/main" val="10004"/>
                  </a:ext>
                </a:extLst>
              </a:tr>
              <a:tr h="316868">
                <a:tc>
                  <a:txBody>
                    <a:bodyPr/>
                    <a:lstStyle/>
                    <a:p>
                      <a:pPr algn="l">
                        <a:defRPr sz="1800"/>
                      </a:pPr>
                      <a:r>
                        <a:rPr sz="1600" dirty="0">
                          <a:solidFill>
                            <a:schemeClr val="tx1"/>
                          </a:solidFill>
                          <a:sym typeface="Georgia"/>
                        </a:rPr>
                        <a:t>5. Evaluate</a:t>
                      </a:r>
                      <a:r>
                        <a:rPr lang="en-US" sz="1600" dirty="0">
                          <a:solidFill>
                            <a:schemeClr val="tx1"/>
                          </a:solidFill>
                          <a:sym typeface="Georgia"/>
                        </a:rPr>
                        <a:t> Religious Education Ministries </a:t>
                      </a:r>
                      <a:endParaRPr sz="1600" dirty="0">
                        <a:solidFill>
                          <a:schemeClr val="tx1"/>
                        </a:solidFill>
                        <a:latin typeface="Georgia"/>
                        <a:ea typeface="Georgia"/>
                        <a:cs typeface="Georgia"/>
                        <a:sym typeface="Georgia"/>
                      </a:endParaRPr>
                    </a:p>
                  </a:txBody>
                  <a:tcPr marL="35504" marR="35504" marT="35504" marB="35504" horzOverflow="overflow"/>
                </a:tc>
                <a:tc>
                  <a:txBody>
                    <a:bodyPr/>
                    <a:lstStyle/>
                    <a:p>
                      <a:pPr algn="l">
                        <a:defRPr sz="1800"/>
                      </a:pPr>
                      <a:endParaRPr sz="1200" dirty="0">
                        <a:solidFill>
                          <a:srgbClr val="660033"/>
                        </a:solidFill>
                        <a:latin typeface="Georgia"/>
                        <a:ea typeface="Georgia"/>
                        <a:cs typeface="Georgia"/>
                        <a:sym typeface="Georgia"/>
                      </a:endParaRPr>
                    </a:p>
                  </a:txBody>
                  <a:tcPr marL="35504" marR="35504" marT="35504" marB="35504" horzOverflow="overflow"/>
                </a:tc>
                <a:tc>
                  <a:txBody>
                    <a:bodyPr/>
                    <a:lstStyle/>
                    <a:p>
                      <a:pPr algn="l">
                        <a:defRPr sz="1500">
                          <a:solidFill>
                            <a:srgbClr val="5D0100"/>
                          </a:solidFill>
                          <a:latin typeface="Georgia"/>
                          <a:ea typeface="Georgia"/>
                          <a:cs typeface="Georgia"/>
                          <a:sym typeface="Georgia"/>
                        </a:defRPr>
                      </a:pPr>
                      <a:endParaRPr sz="1200" dirty="0"/>
                    </a:p>
                  </a:txBody>
                  <a:tcPr marL="35504" marR="35504" marT="35504" marB="35504" horzOverflow="overflow"/>
                </a:tc>
                <a:extLst>
                  <a:ext uri="{0D108BD9-81ED-4DB2-BD59-A6C34878D82A}">
                    <a16:rowId xmlns:a16="http://schemas.microsoft.com/office/drawing/2014/main" val="10005"/>
                  </a:ext>
                </a:extLst>
              </a:tr>
              <a:tr h="316868">
                <a:tc>
                  <a:txBody>
                    <a:bodyPr/>
                    <a:lstStyle/>
                    <a:p>
                      <a:pPr algn="l">
                        <a:defRPr sz="1800"/>
                      </a:pPr>
                      <a:r>
                        <a:rPr sz="1600" dirty="0">
                          <a:solidFill>
                            <a:schemeClr val="tx1"/>
                          </a:solidFill>
                          <a:sym typeface="Georgia"/>
                        </a:rPr>
                        <a:t>6. Finalize </a:t>
                      </a:r>
                      <a:r>
                        <a:rPr lang="en-US" sz="1600" dirty="0">
                          <a:solidFill>
                            <a:schemeClr val="tx1"/>
                          </a:solidFill>
                          <a:sym typeface="Georgia"/>
                        </a:rPr>
                        <a:t>Religious Education Ministries </a:t>
                      </a:r>
                      <a:endParaRPr sz="1600" dirty="0">
                        <a:solidFill>
                          <a:schemeClr val="tx1"/>
                        </a:solidFill>
                        <a:latin typeface="Georgia"/>
                        <a:ea typeface="Georgia"/>
                        <a:cs typeface="Georgia"/>
                        <a:sym typeface="Georgia"/>
                      </a:endParaRPr>
                    </a:p>
                  </a:txBody>
                  <a:tcPr marL="35504" marR="35504" marT="35504" marB="35504" horzOverflow="overflow"/>
                </a:tc>
                <a:tc>
                  <a:txBody>
                    <a:bodyPr/>
                    <a:lstStyle/>
                    <a:p>
                      <a:pPr algn="l">
                        <a:defRPr sz="1800"/>
                      </a:pPr>
                      <a:endParaRPr sz="1200" dirty="0">
                        <a:solidFill>
                          <a:srgbClr val="660033"/>
                        </a:solidFill>
                        <a:latin typeface="Georgia"/>
                        <a:ea typeface="Georgia"/>
                        <a:cs typeface="Georgia"/>
                        <a:sym typeface="Georgia"/>
                      </a:endParaRPr>
                    </a:p>
                  </a:txBody>
                  <a:tcPr marL="35504" marR="35504" marT="35504" marB="35504" horzOverflow="overflow"/>
                </a:tc>
                <a:tc>
                  <a:txBody>
                    <a:bodyPr/>
                    <a:lstStyle/>
                    <a:p>
                      <a:pPr algn="l">
                        <a:defRPr sz="1500">
                          <a:solidFill>
                            <a:srgbClr val="5D0100"/>
                          </a:solidFill>
                          <a:latin typeface="Georgia"/>
                          <a:ea typeface="Georgia"/>
                          <a:cs typeface="Georgia"/>
                          <a:sym typeface="Georgia"/>
                        </a:defRPr>
                      </a:pPr>
                      <a:endParaRPr sz="1200" dirty="0"/>
                    </a:p>
                  </a:txBody>
                  <a:tcPr marL="35504" marR="35504" marT="35504" marB="35504" horzOverflow="overflow"/>
                </a:tc>
                <a:extLst>
                  <a:ext uri="{0D108BD9-81ED-4DB2-BD59-A6C34878D82A}">
                    <a16:rowId xmlns:a16="http://schemas.microsoft.com/office/drawing/2014/main" val="10006"/>
                  </a:ext>
                </a:extLst>
              </a:tr>
              <a:tr h="316868">
                <a:tc>
                  <a:txBody>
                    <a:bodyPr/>
                    <a:lstStyle/>
                    <a:p>
                      <a:pPr algn="l">
                        <a:defRPr sz="1800"/>
                      </a:pPr>
                      <a:r>
                        <a:rPr sz="1600" dirty="0">
                          <a:solidFill>
                            <a:schemeClr val="tx1"/>
                          </a:solidFill>
                          <a:sym typeface="Georgia"/>
                        </a:rPr>
                        <a:t>7. Identify and recruit </a:t>
                      </a:r>
                      <a:r>
                        <a:rPr lang="en-US" sz="1600" dirty="0">
                          <a:solidFill>
                            <a:schemeClr val="tx1"/>
                          </a:solidFill>
                          <a:sym typeface="Georgia"/>
                        </a:rPr>
                        <a:t>Educators </a:t>
                      </a:r>
                      <a:endParaRPr sz="1600" dirty="0">
                        <a:solidFill>
                          <a:schemeClr val="tx1"/>
                        </a:solidFill>
                        <a:latin typeface="Georgia"/>
                        <a:ea typeface="Georgia"/>
                        <a:cs typeface="Georgia"/>
                        <a:sym typeface="Georgia"/>
                      </a:endParaRPr>
                    </a:p>
                  </a:txBody>
                  <a:tcPr marL="35504" marR="35504" marT="35504" marB="35504" horzOverflow="overflow"/>
                </a:tc>
                <a:tc>
                  <a:txBody>
                    <a:bodyPr/>
                    <a:lstStyle/>
                    <a:p>
                      <a:pPr algn="l">
                        <a:defRPr sz="1800"/>
                      </a:pPr>
                      <a:endParaRPr sz="1200" dirty="0">
                        <a:solidFill>
                          <a:srgbClr val="660033"/>
                        </a:solidFill>
                        <a:latin typeface="Georgia"/>
                        <a:ea typeface="Georgia"/>
                        <a:cs typeface="Georgia"/>
                        <a:sym typeface="Georgia"/>
                      </a:endParaRPr>
                    </a:p>
                  </a:txBody>
                  <a:tcPr marL="35504" marR="35504" marT="35504" marB="35504" horzOverflow="overflow"/>
                </a:tc>
                <a:tc>
                  <a:txBody>
                    <a:bodyPr/>
                    <a:lstStyle/>
                    <a:p>
                      <a:pPr algn="l">
                        <a:defRPr sz="1500">
                          <a:solidFill>
                            <a:srgbClr val="5D0100"/>
                          </a:solidFill>
                          <a:latin typeface="Georgia"/>
                          <a:ea typeface="Georgia"/>
                          <a:cs typeface="Georgia"/>
                          <a:sym typeface="Georgia"/>
                        </a:defRPr>
                      </a:pPr>
                      <a:endParaRPr sz="1200" dirty="0"/>
                    </a:p>
                  </a:txBody>
                  <a:tcPr marL="35504" marR="35504" marT="35504" marB="35504" horzOverflow="overflow"/>
                </a:tc>
                <a:extLst>
                  <a:ext uri="{0D108BD9-81ED-4DB2-BD59-A6C34878D82A}">
                    <a16:rowId xmlns:a16="http://schemas.microsoft.com/office/drawing/2014/main" val="10007"/>
                  </a:ext>
                </a:extLst>
              </a:tr>
              <a:tr h="316868">
                <a:tc>
                  <a:txBody>
                    <a:bodyPr/>
                    <a:lstStyle/>
                    <a:p>
                      <a:pPr algn="l">
                        <a:defRPr sz="1800"/>
                      </a:pPr>
                      <a:r>
                        <a:rPr sz="1600" dirty="0">
                          <a:solidFill>
                            <a:schemeClr val="tx1"/>
                          </a:solidFill>
                          <a:sym typeface="Georgia"/>
                        </a:rPr>
                        <a:t>8. Train </a:t>
                      </a:r>
                      <a:r>
                        <a:rPr lang="en-US" sz="1600" dirty="0">
                          <a:solidFill>
                            <a:schemeClr val="tx1"/>
                          </a:solidFill>
                          <a:sym typeface="Georgia"/>
                        </a:rPr>
                        <a:t>Educators </a:t>
                      </a:r>
                      <a:endParaRPr sz="1600" dirty="0">
                        <a:solidFill>
                          <a:schemeClr val="tx1"/>
                        </a:solidFill>
                        <a:latin typeface="Georgia"/>
                        <a:ea typeface="Georgia"/>
                        <a:cs typeface="Georgia"/>
                        <a:sym typeface="Georgia"/>
                      </a:endParaRPr>
                    </a:p>
                  </a:txBody>
                  <a:tcPr marL="35504" marR="35504" marT="35504" marB="35504" horzOverflow="overflow"/>
                </a:tc>
                <a:tc>
                  <a:txBody>
                    <a:bodyPr/>
                    <a:lstStyle/>
                    <a:p>
                      <a:pPr algn="l">
                        <a:defRPr sz="1800"/>
                      </a:pPr>
                      <a:endParaRPr sz="1200" dirty="0">
                        <a:solidFill>
                          <a:srgbClr val="660033"/>
                        </a:solidFill>
                        <a:latin typeface="Georgia"/>
                        <a:ea typeface="Georgia"/>
                        <a:cs typeface="Georgia"/>
                        <a:sym typeface="Georgia"/>
                      </a:endParaRPr>
                    </a:p>
                  </a:txBody>
                  <a:tcPr marL="35504" marR="35504" marT="35504" marB="35504" horzOverflow="overflow"/>
                </a:tc>
                <a:tc>
                  <a:txBody>
                    <a:bodyPr/>
                    <a:lstStyle/>
                    <a:p>
                      <a:pPr algn="l">
                        <a:defRPr sz="1500">
                          <a:solidFill>
                            <a:srgbClr val="5D0100"/>
                          </a:solidFill>
                          <a:latin typeface="Georgia"/>
                          <a:ea typeface="Georgia"/>
                          <a:cs typeface="Georgia"/>
                          <a:sym typeface="Georgia"/>
                        </a:defRPr>
                      </a:pPr>
                      <a:endParaRPr sz="1200" dirty="0"/>
                    </a:p>
                  </a:txBody>
                  <a:tcPr marL="35504" marR="35504" marT="35504" marB="35504" horzOverflow="overflow"/>
                </a:tc>
                <a:extLst>
                  <a:ext uri="{0D108BD9-81ED-4DB2-BD59-A6C34878D82A}">
                    <a16:rowId xmlns:a16="http://schemas.microsoft.com/office/drawing/2014/main" val="10008"/>
                  </a:ext>
                </a:extLst>
              </a:tr>
              <a:tr h="519986">
                <a:tc>
                  <a:txBody>
                    <a:bodyPr/>
                    <a:lstStyle/>
                    <a:p>
                      <a:pPr algn="l">
                        <a:tabLst>
                          <a:tab pos="508000" algn="l"/>
                        </a:tabLst>
                        <a:defRPr sz="1800"/>
                      </a:pPr>
                      <a:r>
                        <a:rPr sz="1600" dirty="0">
                          <a:solidFill>
                            <a:schemeClr val="tx1"/>
                          </a:solidFill>
                          <a:sym typeface="Georgia"/>
                        </a:rPr>
                        <a:t>9. Implement </a:t>
                      </a:r>
                      <a:r>
                        <a:rPr lang="en-US" sz="1600" dirty="0">
                          <a:solidFill>
                            <a:schemeClr val="tx1"/>
                          </a:solidFill>
                          <a:sym typeface="Georgia"/>
                        </a:rPr>
                        <a:t>Religious Education Ministries  </a:t>
                      </a:r>
                      <a:r>
                        <a:rPr sz="1600" dirty="0">
                          <a:solidFill>
                            <a:schemeClr val="tx1"/>
                          </a:solidFill>
                          <a:sym typeface="Georgia"/>
                        </a:rPr>
                        <a:t>and manage to interim monthly targets</a:t>
                      </a:r>
                      <a:endParaRPr sz="1600" dirty="0">
                        <a:solidFill>
                          <a:schemeClr val="tx1"/>
                        </a:solidFill>
                        <a:latin typeface="Georgia"/>
                        <a:ea typeface="Georgia"/>
                        <a:cs typeface="Georgia"/>
                        <a:sym typeface="Georgia"/>
                      </a:endParaRPr>
                    </a:p>
                  </a:txBody>
                  <a:tcPr marL="35504" marR="35504" marT="35504" marB="35504" horzOverflow="overflow"/>
                </a:tc>
                <a:tc>
                  <a:txBody>
                    <a:bodyPr/>
                    <a:lstStyle/>
                    <a:p>
                      <a:pPr algn="l">
                        <a:defRPr sz="1800"/>
                      </a:pPr>
                      <a:endParaRPr sz="1200" dirty="0">
                        <a:solidFill>
                          <a:srgbClr val="660033"/>
                        </a:solidFill>
                        <a:latin typeface="Georgia"/>
                        <a:ea typeface="Georgia"/>
                        <a:cs typeface="Georgia"/>
                        <a:sym typeface="Georgia"/>
                      </a:endParaRPr>
                    </a:p>
                  </a:txBody>
                  <a:tcPr marL="35504" marR="35504" marT="35504" marB="35504" horzOverflow="overflow"/>
                </a:tc>
                <a:tc>
                  <a:txBody>
                    <a:bodyPr/>
                    <a:lstStyle/>
                    <a:p>
                      <a:pPr algn="l">
                        <a:defRPr sz="1500">
                          <a:solidFill>
                            <a:srgbClr val="5D0100"/>
                          </a:solidFill>
                          <a:latin typeface="Georgia"/>
                          <a:ea typeface="Georgia"/>
                          <a:cs typeface="Georgia"/>
                          <a:sym typeface="Georgia"/>
                        </a:defRPr>
                      </a:pPr>
                      <a:endParaRPr sz="1200" dirty="0"/>
                    </a:p>
                  </a:txBody>
                  <a:tcPr marL="35504" marR="35504" marT="35504" marB="35504" horzOverflow="overflow"/>
                </a:tc>
                <a:extLst>
                  <a:ext uri="{0D108BD9-81ED-4DB2-BD59-A6C34878D82A}">
                    <a16:rowId xmlns:a16="http://schemas.microsoft.com/office/drawing/2014/main" val="10009"/>
                  </a:ext>
                </a:extLst>
              </a:tr>
              <a:tr h="519986">
                <a:tc>
                  <a:txBody>
                    <a:bodyPr/>
                    <a:lstStyle/>
                    <a:p>
                      <a:pPr algn="l">
                        <a:tabLst>
                          <a:tab pos="508000" algn="l"/>
                        </a:tabLst>
                        <a:defRPr sz="1800"/>
                      </a:pPr>
                      <a:r>
                        <a:rPr sz="1600" dirty="0">
                          <a:solidFill>
                            <a:schemeClr val="tx1"/>
                          </a:solidFill>
                          <a:sym typeface="Georgia"/>
                        </a:rPr>
                        <a:t>10. Track performance Data from </a:t>
                      </a:r>
                      <a:r>
                        <a:rPr lang="en-US" sz="1600" dirty="0">
                          <a:solidFill>
                            <a:schemeClr val="tx1"/>
                          </a:solidFill>
                          <a:sym typeface="Georgia"/>
                        </a:rPr>
                        <a:t>Religious Education Ministries  </a:t>
                      </a:r>
                      <a:r>
                        <a:rPr sz="1600" dirty="0">
                          <a:solidFill>
                            <a:schemeClr val="tx1"/>
                          </a:solidFill>
                          <a:sym typeface="Georgia"/>
                        </a:rPr>
                        <a:t>Implementation</a:t>
                      </a:r>
                      <a:endParaRPr sz="1600" dirty="0">
                        <a:solidFill>
                          <a:schemeClr val="tx1"/>
                        </a:solidFill>
                        <a:latin typeface="Georgia"/>
                        <a:ea typeface="Georgia"/>
                        <a:cs typeface="Georgia"/>
                        <a:sym typeface="Georgia"/>
                      </a:endParaRPr>
                    </a:p>
                  </a:txBody>
                  <a:tcPr marL="35504" marR="35504" marT="35504" marB="35504" horzOverflow="overflow"/>
                </a:tc>
                <a:tc>
                  <a:txBody>
                    <a:bodyPr/>
                    <a:lstStyle/>
                    <a:p>
                      <a:pPr algn="l">
                        <a:defRPr sz="1800"/>
                      </a:pPr>
                      <a:endParaRPr sz="1200" dirty="0">
                        <a:solidFill>
                          <a:srgbClr val="660033"/>
                        </a:solidFill>
                        <a:latin typeface="Georgia"/>
                        <a:ea typeface="Georgia"/>
                        <a:cs typeface="Georgia"/>
                        <a:sym typeface="Georgia"/>
                      </a:endParaRPr>
                    </a:p>
                  </a:txBody>
                  <a:tcPr marL="35504" marR="35504" marT="35504" marB="35504" horzOverflow="overflow"/>
                </a:tc>
                <a:tc>
                  <a:txBody>
                    <a:bodyPr/>
                    <a:lstStyle/>
                    <a:p>
                      <a:pPr algn="l">
                        <a:defRPr sz="1500">
                          <a:solidFill>
                            <a:srgbClr val="5D0100"/>
                          </a:solidFill>
                          <a:latin typeface="Georgia"/>
                          <a:ea typeface="Georgia"/>
                          <a:cs typeface="Georgia"/>
                          <a:sym typeface="Georgia"/>
                        </a:defRPr>
                      </a:pPr>
                      <a:endParaRPr sz="1200" dirty="0"/>
                    </a:p>
                  </a:txBody>
                  <a:tcPr marL="35504" marR="35504" marT="35504" marB="35504" horzOverflow="overflow"/>
                </a:tc>
                <a:extLst>
                  <a:ext uri="{0D108BD9-81ED-4DB2-BD59-A6C34878D82A}">
                    <a16:rowId xmlns:a16="http://schemas.microsoft.com/office/drawing/2014/main" val="10010"/>
                  </a:ext>
                </a:extLst>
              </a:tr>
              <a:tr h="519986">
                <a:tc>
                  <a:txBody>
                    <a:bodyPr/>
                    <a:lstStyle/>
                    <a:p>
                      <a:pPr algn="l">
                        <a:tabLst>
                          <a:tab pos="508000" algn="l"/>
                        </a:tabLst>
                        <a:defRPr sz="1800"/>
                      </a:pPr>
                      <a:r>
                        <a:rPr sz="1600" dirty="0">
                          <a:solidFill>
                            <a:schemeClr val="tx1"/>
                          </a:solidFill>
                          <a:sym typeface="Georgia"/>
                        </a:rPr>
                        <a:t>11. Obtain qualitative and quantitative assessment data from </a:t>
                      </a:r>
                      <a:r>
                        <a:rPr lang="en-US" sz="1600" dirty="0">
                          <a:solidFill>
                            <a:schemeClr val="tx1"/>
                          </a:solidFill>
                          <a:sym typeface="Georgia"/>
                        </a:rPr>
                        <a:t>Religious Education Ministries </a:t>
                      </a:r>
                      <a:endParaRPr sz="1600" dirty="0">
                        <a:solidFill>
                          <a:schemeClr val="tx1"/>
                        </a:solidFill>
                        <a:latin typeface="Georgia"/>
                        <a:ea typeface="Georgia"/>
                        <a:cs typeface="Georgia"/>
                        <a:sym typeface="Georgia"/>
                      </a:endParaRPr>
                    </a:p>
                  </a:txBody>
                  <a:tcPr marL="35504" marR="35504" marT="35504" marB="35504" horzOverflow="overflow"/>
                </a:tc>
                <a:tc>
                  <a:txBody>
                    <a:bodyPr/>
                    <a:lstStyle/>
                    <a:p>
                      <a:pPr algn="l">
                        <a:defRPr sz="1500">
                          <a:solidFill>
                            <a:srgbClr val="FF0000"/>
                          </a:solidFill>
                          <a:latin typeface="Georgia"/>
                          <a:ea typeface="Georgia"/>
                          <a:cs typeface="Georgia"/>
                          <a:sym typeface="Georgia"/>
                        </a:defRPr>
                      </a:pPr>
                      <a:endParaRPr sz="1200" dirty="0">
                        <a:solidFill>
                          <a:srgbClr val="660033"/>
                        </a:solidFill>
                      </a:endParaRPr>
                    </a:p>
                  </a:txBody>
                  <a:tcPr marL="35504" marR="35504" marT="35504" marB="35504" horzOverflow="overflow"/>
                </a:tc>
                <a:tc>
                  <a:txBody>
                    <a:bodyPr/>
                    <a:lstStyle/>
                    <a:p>
                      <a:pPr algn="l">
                        <a:defRPr sz="1500">
                          <a:solidFill>
                            <a:srgbClr val="5D0100"/>
                          </a:solidFill>
                          <a:latin typeface="Georgia"/>
                          <a:ea typeface="Georgia"/>
                          <a:cs typeface="Georgia"/>
                          <a:sym typeface="Georgia"/>
                        </a:defRPr>
                      </a:pPr>
                      <a:endParaRPr sz="1200" dirty="0"/>
                    </a:p>
                  </a:txBody>
                  <a:tcPr marL="35504" marR="35504" marT="35504" marB="35504" horzOverflow="overflow"/>
                </a:tc>
                <a:extLst>
                  <a:ext uri="{0D108BD9-81ED-4DB2-BD59-A6C34878D82A}">
                    <a16:rowId xmlns:a16="http://schemas.microsoft.com/office/drawing/2014/main" val="10011"/>
                  </a:ext>
                </a:extLst>
              </a:tr>
              <a:tr h="519986">
                <a:tc>
                  <a:txBody>
                    <a:bodyPr/>
                    <a:lstStyle/>
                    <a:p>
                      <a:pPr algn="l">
                        <a:tabLst>
                          <a:tab pos="508000" algn="l"/>
                        </a:tabLst>
                        <a:defRPr sz="1800"/>
                      </a:pPr>
                      <a:r>
                        <a:rPr sz="1600" dirty="0">
                          <a:solidFill>
                            <a:schemeClr val="tx1"/>
                          </a:solidFill>
                          <a:sym typeface="Georgia"/>
                        </a:rPr>
                        <a:t>12. Improve </a:t>
                      </a:r>
                      <a:r>
                        <a:rPr lang="en-US" sz="1600" dirty="0">
                          <a:solidFill>
                            <a:schemeClr val="tx1"/>
                          </a:solidFill>
                          <a:sym typeface="Georgia"/>
                        </a:rPr>
                        <a:t>Religious Education Ministries  </a:t>
                      </a:r>
                      <a:r>
                        <a:rPr sz="1600" dirty="0">
                          <a:solidFill>
                            <a:schemeClr val="tx1"/>
                          </a:solidFill>
                          <a:sym typeface="Georgia"/>
                        </a:rPr>
                        <a:t>based lessons learned in step 11	</a:t>
                      </a:r>
                      <a:endParaRPr sz="1600" dirty="0">
                        <a:solidFill>
                          <a:schemeClr val="tx1"/>
                        </a:solidFill>
                        <a:latin typeface="Georgia"/>
                        <a:ea typeface="Georgia"/>
                        <a:cs typeface="Georgia"/>
                        <a:sym typeface="Georgia"/>
                      </a:endParaRPr>
                    </a:p>
                  </a:txBody>
                  <a:tcPr marL="35504" marR="35504" marT="35504" marB="35504" horzOverflow="overflow"/>
                </a:tc>
                <a:tc>
                  <a:txBody>
                    <a:bodyPr/>
                    <a:lstStyle/>
                    <a:p>
                      <a:pPr algn="l">
                        <a:defRPr sz="1500">
                          <a:solidFill>
                            <a:srgbClr val="FF0000"/>
                          </a:solidFill>
                          <a:latin typeface="Times New Roman"/>
                          <a:ea typeface="Times New Roman"/>
                          <a:cs typeface="Times New Roman"/>
                          <a:sym typeface="Times New Roman"/>
                        </a:defRPr>
                      </a:pPr>
                      <a:endParaRPr sz="1200" dirty="0">
                        <a:solidFill>
                          <a:srgbClr val="660033"/>
                        </a:solidFill>
                      </a:endParaRPr>
                    </a:p>
                  </a:txBody>
                  <a:tcPr marL="35504" marR="35504" marT="35504" marB="35504" horzOverflow="overflow"/>
                </a:tc>
                <a:tc>
                  <a:txBody>
                    <a:bodyPr/>
                    <a:lstStyle/>
                    <a:p>
                      <a:pPr algn="l">
                        <a:defRPr sz="1500">
                          <a:solidFill>
                            <a:srgbClr val="5D0100"/>
                          </a:solidFill>
                          <a:latin typeface="Arial"/>
                          <a:ea typeface="Arial"/>
                          <a:cs typeface="Arial"/>
                          <a:sym typeface="Arial"/>
                        </a:defRPr>
                      </a:pPr>
                      <a:endParaRPr sz="1200" dirty="0"/>
                    </a:p>
                  </a:txBody>
                  <a:tcPr marL="35504" marR="35504" marT="35504" marB="35504" horzOverflow="overflow"/>
                </a:tc>
                <a:extLst>
                  <a:ext uri="{0D108BD9-81ED-4DB2-BD59-A6C34878D82A}">
                    <a16:rowId xmlns:a16="http://schemas.microsoft.com/office/drawing/2014/main" val="10012"/>
                  </a:ext>
                </a:extLst>
              </a:tr>
            </a:tbl>
          </a:graphicData>
        </a:graphic>
      </p:graphicFrame>
      <p:sp>
        <p:nvSpPr>
          <p:cNvPr id="3" name="Title 1">
            <a:extLst>
              <a:ext uri="{FF2B5EF4-FFF2-40B4-BE49-F238E27FC236}">
                <a16:creationId xmlns:a16="http://schemas.microsoft.com/office/drawing/2014/main" id="{4A5E25B9-8024-77CF-9DFC-5BDDF0ED96CA}"/>
              </a:ext>
            </a:extLst>
          </p:cNvPr>
          <p:cNvSpPr txBox="1">
            <a:spLocks/>
          </p:cNvSpPr>
          <p:nvPr/>
        </p:nvSpPr>
        <p:spPr bwMode="auto">
          <a:xfrm>
            <a:off x="0" y="-60920"/>
            <a:ext cx="9144000" cy="11592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ctr" anchorCtr="0" compatLnSpc="1">
            <a:prstTxWarp prst="textNoShape">
              <a:avLst/>
            </a:prstTxWarp>
            <a:normAutofit/>
          </a:bodyPr>
          <a:lstStyle>
            <a:lvl1pPr algn="ctr" rtl="0" fontAlgn="base">
              <a:lnSpc>
                <a:spcPct val="70000"/>
              </a:lnSpc>
              <a:spcBef>
                <a:spcPct val="0"/>
              </a:spcBef>
              <a:spcAft>
                <a:spcPct val="0"/>
              </a:spcAft>
              <a:defRPr sz="3600" b="1" u="sng">
                <a:solidFill>
                  <a:srgbClr val="760002"/>
                </a:solidFill>
                <a:effectLst/>
                <a:latin typeface="Georgia" panose="02040502050405020303" pitchFamily="18" charset="0"/>
                <a:ea typeface="+mj-ea"/>
                <a:cs typeface="Arial" panose="020B0604020202020204" pitchFamily="34" charset="0"/>
              </a:defRPr>
            </a:lvl1pPr>
            <a:lvl2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2pPr>
            <a:lvl3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3pPr>
            <a:lvl4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4pPr>
            <a:lvl5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5pPr>
            <a:lvl6pPr marL="4572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6pPr>
            <a:lvl7pPr marL="9144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7pPr>
            <a:lvl8pPr marL="13716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8pPr>
            <a:lvl9pPr marL="18288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9pPr>
          </a:lstStyle>
          <a:p>
            <a:pPr marL="0" marR="0" lvl="0" indent="0" algn="ctr" defTabSz="914400" rtl="0" eaLnBrk="1" fontAlgn="base" latinLnBrk="0" hangingPunct="1">
              <a:lnSpc>
                <a:spcPct val="90000"/>
              </a:lnSpc>
              <a:spcBef>
                <a:spcPct val="0"/>
              </a:spcBef>
              <a:spcAft>
                <a:spcPts val="600"/>
              </a:spcAft>
              <a:buClrTx/>
              <a:buSzTx/>
              <a:buFontTx/>
              <a:buNone/>
              <a:tabLst/>
              <a:defRPr/>
            </a:pPr>
            <a:r>
              <a:rPr kumimoji="0" lang="en-US" sz="3500" b="0" i="0" u="sng"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rPr>
              <a:t>Religious Education Action  Plan</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CFD247-CCC7-BD70-5695-22C1E8976E9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85FFDAB-DB02-0EA6-DE8D-71AB02663AC8}"/>
              </a:ext>
            </a:extLst>
          </p:cNvPr>
          <p:cNvSpPr>
            <a:spLocks noGrp="1"/>
          </p:cNvSpPr>
          <p:nvPr>
            <p:ph type="title"/>
          </p:nvPr>
        </p:nvSpPr>
        <p:spPr>
          <a:xfrm>
            <a:off x="1537854" y="2719923"/>
            <a:ext cx="6324600" cy="1143000"/>
          </a:xfrm>
        </p:spPr>
        <p:txBody>
          <a:bodyPr/>
          <a:lstStyle/>
          <a:p>
            <a:r>
              <a:rPr lang="en-US" dirty="0"/>
              <a:t>Sample 3 </a:t>
            </a:r>
            <a:br>
              <a:rPr lang="en-US" dirty="0"/>
            </a:br>
            <a:r>
              <a:rPr lang="en-US" dirty="0"/>
              <a:t>Religious Education</a:t>
            </a:r>
          </a:p>
        </p:txBody>
      </p:sp>
    </p:spTree>
    <p:extLst>
      <p:ext uri="{BB962C8B-B14F-4D97-AF65-F5344CB8AC3E}">
        <p14:creationId xmlns:p14="http://schemas.microsoft.com/office/powerpoint/2010/main" val="3892879881"/>
      </p:ext>
    </p:extLst>
  </p:cSld>
  <p:clrMapOvr>
    <a:masterClrMapping/>
  </p:clrMapOvr>
  <p:transition>
    <p:strips dir="rd"/>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984927"/>
            <a:ext cx="9055223" cy="2687278"/>
          </a:xfrm>
        </p:spPr>
        <p:txBody>
          <a:bodyPr/>
          <a:lstStyle/>
          <a:p>
            <a:pPr marL="0" indent="0">
              <a:buNone/>
            </a:pPr>
            <a:r>
              <a:rPr lang="en-US" sz="1800" b="1" dirty="0">
                <a:effectLst/>
                <a:ea typeface="Calibri" panose="020F0502020204030204" pitchFamily="34" charset="0"/>
              </a:rPr>
              <a:t>We will research, develop, and implement a best-practices, effective </a:t>
            </a:r>
            <a:r>
              <a:rPr lang="en-US" sz="1800" dirty="0">
                <a:effectLst/>
              </a:rPr>
              <a:t>Adult  and  Youth “Religious </a:t>
            </a:r>
            <a:r>
              <a:rPr lang="en-US" sz="1800" b="1" dirty="0">
                <a:effectLst/>
                <a:ea typeface="Calibri" panose="020F0502020204030204" pitchFamily="34" charset="0"/>
              </a:rPr>
              <a:t>Education, Prayer Life &amp; Church Services Engagement</a:t>
            </a:r>
            <a:r>
              <a:rPr lang="en-US" sz="1800" dirty="0">
                <a:effectLst/>
                <a:ea typeface="Calibri" panose="020F0502020204030204" pitchFamily="34" charset="0"/>
              </a:rPr>
              <a:t>” that </a:t>
            </a:r>
            <a:r>
              <a:rPr lang="en-US" sz="1800" b="1" dirty="0">
                <a:solidFill>
                  <a:srgbClr val="5D0100"/>
                </a:solidFill>
                <a:effectLst/>
              </a:rPr>
              <a:t>will achieve the following “Education &amp; Engagement Targets” within 24</a:t>
            </a:r>
            <a:r>
              <a:rPr lang="en-US" sz="1800" b="1" dirty="0">
                <a:solidFill>
                  <a:srgbClr val="FF0000"/>
                </a:solidFill>
                <a:effectLst/>
              </a:rPr>
              <a:t> </a:t>
            </a:r>
            <a:r>
              <a:rPr lang="en-US" sz="1800" b="1" dirty="0">
                <a:effectLst/>
              </a:rPr>
              <a:t>months:</a:t>
            </a:r>
          </a:p>
          <a:p>
            <a:pPr marL="0" indent="0">
              <a:buNone/>
            </a:pPr>
            <a:r>
              <a:rPr lang="en-US" sz="1800" dirty="0">
                <a:effectLst/>
              </a:rPr>
              <a:t>        (a) Education</a:t>
            </a:r>
          </a:p>
          <a:p>
            <a:pPr marL="1087438" indent="58738">
              <a:buAutoNum type="romanLcParenBoth"/>
              <a:tabLst>
                <a:tab pos="1141413" algn="l"/>
                <a:tab pos="1423988" algn="l"/>
              </a:tabLst>
            </a:pPr>
            <a:r>
              <a:rPr lang="en-US" sz="1800" dirty="0">
                <a:effectLst/>
              </a:rPr>
              <a:t>at least 25%  of adult parishioners complete a new four-part  series of Orthodoxy Education 6-8-week  programs; </a:t>
            </a:r>
          </a:p>
          <a:p>
            <a:pPr marL="1087438" indent="58738">
              <a:buAutoNum type="romanLcParenBoth"/>
              <a:tabLst>
                <a:tab pos="1141413" algn="l"/>
                <a:tab pos="1423988" algn="l"/>
              </a:tabLst>
            </a:pPr>
            <a:endParaRPr lang="en-US" sz="1800" dirty="0">
              <a:effectLst/>
            </a:endParaRPr>
          </a:p>
          <a:p>
            <a:pPr marL="1087438" indent="58738">
              <a:buAutoNum type="romanLcParenBoth"/>
              <a:tabLst>
                <a:tab pos="1141413" algn="l"/>
                <a:tab pos="1423988" algn="l"/>
              </a:tabLst>
            </a:pPr>
            <a:r>
              <a:rPr lang="en-US" sz="1800" dirty="0">
                <a:effectLst/>
              </a:rPr>
              <a:t>at least 25%  of young adult parishioners (aged 18-30) 	complete  new Orthodoxy Education programs; </a:t>
            </a:r>
          </a:p>
          <a:p>
            <a:pPr marL="1087438" indent="58738">
              <a:buAutoNum type="romanLcParenBoth"/>
              <a:tabLst>
                <a:tab pos="1141413" algn="l"/>
                <a:tab pos="1423988" algn="l"/>
              </a:tabLst>
            </a:pPr>
            <a:endParaRPr lang="en-US" sz="1800" dirty="0">
              <a:effectLst/>
            </a:endParaRPr>
          </a:p>
          <a:p>
            <a:pPr marL="1087438" indent="58738">
              <a:buNone/>
              <a:tabLst>
                <a:tab pos="1141413" algn="l"/>
                <a:tab pos="1423988" algn="l"/>
              </a:tabLst>
            </a:pPr>
            <a:r>
              <a:rPr lang="en-US" sz="1800" dirty="0">
                <a:effectLst/>
              </a:rPr>
              <a:t>(iii) at least 90% of </a:t>
            </a:r>
            <a:r>
              <a:rPr lang="en-US" sz="1800" b="1" dirty="0">
                <a:effectLst/>
              </a:rPr>
              <a:t>youth parishioners complete a revamped 	full academic year Sunday School program starting 	2023 	academic year;</a:t>
            </a:r>
          </a:p>
          <a:p>
            <a:pPr marL="457200" indent="0">
              <a:buNone/>
              <a:tabLst>
                <a:tab pos="1141413" algn="l"/>
              </a:tabLst>
            </a:pPr>
            <a:r>
              <a:rPr lang="en-US" sz="1800" dirty="0">
                <a:effectLst/>
              </a:rPr>
              <a:t>(b) Liturgical Engagement</a:t>
            </a:r>
          </a:p>
          <a:p>
            <a:pPr marL="457200" indent="0">
              <a:buNone/>
              <a:tabLst>
                <a:tab pos="1203325" algn="l"/>
              </a:tabLst>
            </a:pPr>
            <a:r>
              <a:rPr lang="en-US" sz="1800" dirty="0">
                <a:effectLst/>
              </a:rPr>
              <a:t>	(i)at least </a:t>
            </a:r>
            <a:r>
              <a:rPr lang="en-US" sz="1800" b="1" dirty="0">
                <a:effectLst/>
              </a:rPr>
              <a:t>50% of all parishioners will participate in an age-	appropriate “Prayer Life Initiative” and achieve</a:t>
            </a:r>
            <a:r>
              <a:rPr lang="en-US" sz="1800" dirty="0">
                <a:effectLst/>
              </a:rPr>
              <a:t> at least a 50% 	improvement in their prayer life </a:t>
            </a:r>
            <a:r>
              <a:rPr lang="en-US" sz="1800" dirty="0">
                <a:solidFill>
                  <a:schemeClr val="bg1"/>
                </a:solidFill>
                <a:effectLst/>
              </a:rPr>
              <a:t>practice</a:t>
            </a:r>
            <a:r>
              <a:rPr lang="en-US" sz="1800" b="1" dirty="0">
                <a:effectLst/>
              </a:rPr>
              <a:t>;</a:t>
            </a:r>
            <a:r>
              <a:rPr lang="en-US" sz="1800" dirty="0">
                <a:effectLst/>
              </a:rPr>
              <a:t> and </a:t>
            </a:r>
          </a:p>
          <a:p>
            <a:pPr marL="457200" indent="0">
              <a:buNone/>
              <a:tabLst>
                <a:tab pos="1203325" algn="l"/>
              </a:tabLst>
            </a:pPr>
            <a:endParaRPr lang="en-US" sz="1800" dirty="0">
              <a:effectLst/>
            </a:endParaRPr>
          </a:p>
          <a:p>
            <a:pPr marL="457200" indent="0">
              <a:buNone/>
              <a:tabLst>
                <a:tab pos="1141413" algn="l"/>
              </a:tabLst>
            </a:pPr>
            <a:r>
              <a:rPr lang="en-US" sz="1800" dirty="0">
                <a:effectLst/>
              </a:rPr>
              <a:t>            (ii) engagement </a:t>
            </a:r>
            <a:r>
              <a:rPr lang="en-US" sz="1800" dirty="0">
                <a:solidFill>
                  <a:schemeClr val="bg1"/>
                </a:solidFill>
                <a:effectLst/>
              </a:rPr>
              <a:t>of all parishioners</a:t>
            </a:r>
            <a:r>
              <a:rPr lang="en-US" sz="1800" dirty="0">
                <a:solidFill>
                  <a:srgbClr val="FF0000"/>
                </a:solidFill>
                <a:effectLst/>
              </a:rPr>
              <a:t> </a:t>
            </a:r>
            <a:r>
              <a:rPr lang="en-US" sz="1800" dirty="0">
                <a:effectLst/>
              </a:rPr>
              <a:t>in church services is 	increa</a:t>
            </a:r>
            <a:r>
              <a:rPr lang="en-US" sz="1800" dirty="0">
                <a:solidFill>
                  <a:srgbClr val="5D0100"/>
                </a:solidFill>
                <a:effectLst/>
              </a:rPr>
              <a:t>sed by at least </a:t>
            </a:r>
            <a:r>
              <a:rPr lang="en-US" sz="1800" dirty="0">
                <a:effectLst/>
              </a:rPr>
              <a:t>75%. </a:t>
            </a:r>
          </a:p>
          <a:p>
            <a:pPr marL="457200" indent="0">
              <a:buNone/>
              <a:tabLst>
                <a:tab pos="1314450" algn="l"/>
              </a:tabLst>
            </a:pPr>
            <a:endParaRPr lang="en-US" sz="1800" b="1" dirty="0">
              <a:effectLst/>
            </a:endParaRPr>
          </a:p>
        </p:txBody>
      </p:sp>
      <p:sp>
        <p:nvSpPr>
          <p:cNvPr id="6" name="Title 1">
            <a:extLst>
              <a:ext uri="{FF2B5EF4-FFF2-40B4-BE49-F238E27FC236}">
                <a16:creationId xmlns:a16="http://schemas.microsoft.com/office/drawing/2014/main" id="{C9C43534-E06B-49C7-96FD-1144F200DA5E}"/>
              </a:ext>
            </a:extLst>
          </p:cNvPr>
          <p:cNvSpPr>
            <a:spLocks noGrp="1"/>
          </p:cNvSpPr>
          <p:nvPr>
            <p:ph type="title"/>
          </p:nvPr>
        </p:nvSpPr>
        <p:spPr>
          <a:xfrm>
            <a:off x="1367245" y="-78171"/>
            <a:ext cx="6618515" cy="1143000"/>
          </a:xfrm>
        </p:spPr>
        <p:txBody>
          <a:bodyPr/>
          <a:lstStyle/>
          <a:p>
            <a:r>
              <a:rPr lang="en-US" sz="2400" b="1" u="none" dirty="0">
                <a:effectLst/>
                <a:latin typeface="Georgia" panose="02040502050405020303" pitchFamily="18" charset="0"/>
              </a:rPr>
              <a:t>Adult, Young Adult  &amp; Youth Religious Education &amp; Liturgical Engagement</a:t>
            </a:r>
            <a:br>
              <a:rPr lang="en-US" sz="2400" b="1" u="none" dirty="0">
                <a:effectLst/>
                <a:latin typeface="Georgia" panose="02040502050405020303" pitchFamily="18" charset="0"/>
              </a:rPr>
            </a:br>
            <a:r>
              <a:rPr lang="en-US" sz="2400" b="1" dirty="0">
                <a:effectLst/>
                <a:latin typeface="Georgia" panose="02040502050405020303" pitchFamily="18" charset="0"/>
              </a:rPr>
              <a:t>SMART </a:t>
            </a:r>
            <a:r>
              <a:rPr lang="en-US" sz="2400" b="1" u="sng" dirty="0">
                <a:effectLst/>
                <a:latin typeface="Georgia" panose="02040502050405020303" pitchFamily="18" charset="0"/>
              </a:rPr>
              <a:t>Goal 1</a:t>
            </a:r>
            <a:endParaRPr lang="en-US" sz="2400" b="1" u="sng" dirty="0">
              <a:latin typeface="Georgia" panose="02040502050405020303" pitchFamily="18" charset="0"/>
            </a:endParaRPr>
          </a:p>
        </p:txBody>
      </p:sp>
    </p:spTree>
    <p:extLst>
      <p:ext uri="{BB962C8B-B14F-4D97-AF65-F5344CB8AC3E}">
        <p14:creationId xmlns:p14="http://schemas.microsoft.com/office/powerpoint/2010/main" val="94362422"/>
      </p:ext>
    </p:extLst>
  </p:cSld>
  <p:clrMapOvr>
    <a:masterClrMapping/>
  </p:clrMapOvr>
  <p:transition>
    <p:strips dir="rd"/>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65BB26D2-3264-4731-B651-F1CCD5086303}"/>
              </a:ext>
            </a:extLst>
          </p:cNvPr>
          <p:cNvSpPr>
            <a:spLocks noGrp="1"/>
          </p:cNvSpPr>
          <p:nvPr>
            <p:ph sz="half" idx="1"/>
          </p:nvPr>
        </p:nvSpPr>
        <p:spPr>
          <a:xfrm>
            <a:off x="660" y="1030857"/>
            <a:ext cx="8994446" cy="5663242"/>
          </a:xfrm>
        </p:spPr>
        <p:txBody>
          <a:bodyPr/>
          <a:lstStyle/>
          <a:p>
            <a:pPr marL="284163" indent="-284163">
              <a:tabLst>
                <a:tab pos="690563" algn="l"/>
              </a:tabLst>
            </a:pPr>
            <a:r>
              <a:rPr lang="en-US" sz="2000" u="sng" dirty="0">
                <a:solidFill>
                  <a:schemeClr val="bg1"/>
                </a:solidFill>
                <a:effectLst/>
              </a:rPr>
              <a:t>LAG 1:</a:t>
            </a:r>
            <a:r>
              <a:rPr lang="en-US" sz="2000" dirty="0">
                <a:solidFill>
                  <a:schemeClr val="bg1"/>
                </a:solidFill>
                <a:effectLst/>
              </a:rPr>
              <a:t>  Research the most effective </a:t>
            </a:r>
            <a:r>
              <a:rPr lang="en-US" sz="2000" b="1" dirty="0">
                <a:solidFill>
                  <a:schemeClr val="bg1"/>
                </a:solidFill>
                <a:effectLst/>
              </a:rPr>
              <a:t>Adult, Young Adult &amp; Youth 	Religious Education, Prayer Life &amp; Church Services 	Engagement Programs </a:t>
            </a:r>
            <a:r>
              <a:rPr lang="en-US" sz="2000" dirty="0">
                <a:solidFill>
                  <a:schemeClr val="bg1"/>
                </a:solidFill>
                <a:effectLst/>
              </a:rPr>
              <a:t>within 4 months</a:t>
            </a:r>
          </a:p>
          <a:p>
            <a:pPr marL="284163" indent="-284163">
              <a:tabLst>
                <a:tab pos="690563" algn="l"/>
              </a:tabLst>
            </a:pPr>
            <a:endParaRPr lang="en-US" sz="2000" u="sng" dirty="0">
              <a:solidFill>
                <a:srgbClr val="FF0000"/>
              </a:solidFill>
              <a:effectLst/>
            </a:endParaRPr>
          </a:p>
          <a:p>
            <a:pPr marL="284163" indent="-284163">
              <a:tabLst>
                <a:tab pos="690563" algn="l"/>
              </a:tabLst>
            </a:pPr>
            <a:r>
              <a:rPr lang="en-US" sz="2000" u="sng" dirty="0">
                <a:solidFill>
                  <a:schemeClr val="bg1"/>
                </a:solidFill>
                <a:effectLst/>
              </a:rPr>
              <a:t>LAG 2:</a:t>
            </a:r>
            <a:r>
              <a:rPr lang="en-US" sz="2000" dirty="0">
                <a:solidFill>
                  <a:schemeClr val="bg1"/>
                </a:solidFill>
                <a:effectLst/>
              </a:rPr>
              <a:t> Develop the most effective “Education &amp; Engagement 	Program”  for adults, young adults, and youth within 4 months</a:t>
            </a:r>
          </a:p>
          <a:p>
            <a:pPr marL="284163" indent="-284163">
              <a:tabLst>
                <a:tab pos="690563" algn="l"/>
              </a:tabLst>
            </a:pPr>
            <a:endParaRPr lang="en-US" sz="2000" u="sng" dirty="0">
              <a:solidFill>
                <a:srgbClr val="FF0000"/>
              </a:solidFill>
              <a:effectLst/>
            </a:endParaRPr>
          </a:p>
          <a:p>
            <a:pPr marL="233363" indent="-233363">
              <a:tabLst>
                <a:tab pos="690563" algn="l"/>
              </a:tabLst>
            </a:pPr>
            <a:r>
              <a:rPr lang="en-US" sz="2000" u="sng" dirty="0">
                <a:solidFill>
                  <a:schemeClr val="bg1"/>
                </a:solidFill>
                <a:effectLst/>
              </a:rPr>
              <a:t>LAG 3:</a:t>
            </a:r>
            <a:r>
              <a:rPr lang="en-US" sz="2000" dirty="0">
                <a:solidFill>
                  <a:schemeClr val="bg1"/>
                </a:solidFill>
                <a:effectLst/>
              </a:rPr>
              <a:t> Identify delivery modalities and recruit and train the  Education &amp; Engagement Program “Educators” within 2 months</a:t>
            </a:r>
          </a:p>
          <a:p>
            <a:pPr marL="233363" indent="-233363">
              <a:tabLst>
                <a:tab pos="690563" algn="l"/>
              </a:tabLst>
            </a:pPr>
            <a:endParaRPr lang="en-US" sz="2000" u="sng" dirty="0">
              <a:solidFill>
                <a:srgbClr val="FF0000"/>
              </a:solidFill>
              <a:effectLst/>
            </a:endParaRPr>
          </a:p>
          <a:p>
            <a:pPr marL="233363" indent="-233363">
              <a:tabLst>
                <a:tab pos="690563" algn="l"/>
              </a:tabLst>
            </a:pPr>
            <a:r>
              <a:rPr lang="en-US" sz="2000" u="sng" dirty="0">
                <a:solidFill>
                  <a:schemeClr val="bg1"/>
                </a:solidFill>
                <a:effectLst/>
              </a:rPr>
              <a:t>LAG 4:</a:t>
            </a:r>
            <a:r>
              <a:rPr lang="en-US" sz="2000" dirty="0">
                <a:solidFill>
                  <a:schemeClr val="bg1"/>
                </a:solidFill>
                <a:effectLst/>
              </a:rPr>
              <a:t> Deliver the Education &amp; Engagement Program to at least 	achieve the outlined Education &amp; Engagement Targets within 12 months</a:t>
            </a:r>
          </a:p>
          <a:p>
            <a:pPr marL="233363" indent="-233363">
              <a:tabLst>
                <a:tab pos="690563" algn="l"/>
              </a:tabLst>
            </a:pPr>
            <a:endParaRPr lang="en-US" sz="2000" u="sng" dirty="0">
              <a:solidFill>
                <a:srgbClr val="FF0000"/>
              </a:solidFill>
              <a:effectLst/>
            </a:endParaRPr>
          </a:p>
          <a:p>
            <a:pPr marL="233363" indent="-233363">
              <a:tabLst>
                <a:tab pos="690563" algn="l"/>
              </a:tabLst>
            </a:pPr>
            <a:r>
              <a:rPr lang="en-US" sz="2000" b="1" u="sng" dirty="0">
                <a:solidFill>
                  <a:schemeClr val="bg1"/>
                </a:solidFill>
                <a:effectLst/>
              </a:rPr>
              <a:t>LAG 5</a:t>
            </a:r>
            <a:r>
              <a:rPr lang="en-US" sz="2000" b="1" dirty="0">
                <a:solidFill>
                  <a:schemeClr val="bg1"/>
                </a:solidFill>
                <a:effectLst/>
              </a:rPr>
              <a:t>:  Compile and assess the results of the </a:t>
            </a:r>
            <a:r>
              <a:rPr lang="en-US" sz="2000" dirty="0">
                <a:solidFill>
                  <a:schemeClr val="bg1"/>
                </a:solidFill>
                <a:effectLst/>
              </a:rPr>
              <a:t>Education &amp; 	Engagement Program  </a:t>
            </a:r>
            <a:r>
              <a:rPr lang="en-US" sz="2000" b="1" dirty="0">
                <a:solidFill>
                  <a:schemeClr val="bg1"/>
                </a:solidFill>
                <a:effectLst/>
              </a:rPr>
              <a:t>and make  necessary improvements within 2 months</a:t>
            </a:r>
          </a:p>
          <a:p>
            <a:endParaRPr lang="en-US" sz="1800" dirty="0">
              <a:solidFill>
                <a:schemeClr val="bg1"/>
              </a:solidFill>
              <a:effectLst/>
            </a:endParaRPr>
          </a:p>
          <a:p>
            <a:endParaRPr lang="en-US" sz="1800" dirty="0">
              <a:solidFill>
                <a:schemeClr val="bg1"/>
              </a:solidFill>
              <a:effectLst/>
            </a:endParaRPr>
          </a:p>
          <a:p>
            <a:endParaRPr lang="en-US" sz="1900" dirty="0">
              <a:solidFill>
                <a:schemeClr val="bg1"/>
              </a:solidFill>
              <a:effectLst/>
            </a:endParaRPr>
          </a:p>
        </p:txBody>
      </p:sp>
      <p:sp>
        <p:nvSpPr>
          <p:cNvPr id="3" name="Rectangle 2">
            <a:extLst>
              <a:ext uri="{FF2B5EF4-FFF2-40B4-BE49-F238E27FC236}">
                <a16:creationId xmlns:a16="http://schemas.microsoft.com/office/drawing/2014/main" id="{27EC269A-38F5-4836-90B2-E133FEC9E0CC}"/>
              </a:ext>
            </a:extLst>
          </p:cNvPr>
          <p:cNvSpPr/>
          <p:nvPr/>
        </p:nvSpPr>
        <p:spPr bwMode="auto">
          <a:xfrm>
            <a:off x="45049" y="1030857"/>
            <a:ext cx="8994447" cy="5758132"/>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4200" b="0" i="0" u="none" strike="noStrike" kern="1200" cap="none" spc="0" normalizeH="0" baseline="0" noProof="0" dirty="0">
              <a:ln>
                <a:noFill/>
              </a:ln>
              <a:solidFill>
                <a:srgbClr val="5D0100"/>
              </a:solidFill>
              <a:effectLst/>
              <a:uLnTx/>
              <a:uFillTx/>
              <a:latin typeface="Times"/>
              <a:ea typeface="+mn-ea"/>
              <a:cs typeface="+mn-cs"/>
            </a:endParaRPr>
          </a:p>
        </p:txBody>
      </p:sp>
      <p:sp>
        <p:nvSpPr>
          <p:cNvPr id="8" name="Title 1">
            <a:extLst>
              <a:ext uri="{FF2B5EF4-FFF2-40B4-BE49-F238E27FC236}">
                <a16:creationId xmlns:a16="http://schemas.microsoft.com/office/drawing/2014/main" id="{41A3E2B5-20BB-4948-8581-7661941A6B33}"/>
              </a:ext>
            </a:extLst>
          </p:cNvPr>
          <p:cNvSpPr>
            <a:spLocks noGrp="1"/>
          </p:cNvSpPr>
          <p:nvPr>
            <p:ph type="title"/>
          </p:nvPr>
        </p:nvSpPr>
        <p:spPr>
          <a:xfrm>
            <a:off x="918713" y="-86264"/>
            <a:ext cx="7306574" cy="1143000"/>
          </a:xfrm>
        </p:spPr>
        <p:txBody>
          <a:bodyPr/>
          <a:lstStyle/>
          <a:p>
            <a:r>
              <a:rPr kumimoji="0" lang="en-US" sz="3600" b="1" i="0" u="sng" strike="noStrike" kern="0" cap="none" spc="0" normalizeH="0" baseline="0" noProof="0" dirty="0">
                <a:ln>
                  <a:noFill/>
                </a:ln>
                <a:solidFill>
                  <a:srgbClr val="760002"/>
                </a:solidFill>
                <a:effectLst/>
                <a:uLnTx/>
                <a:uFillTx/>
                <a:latin typeface="Georgia" panose="02040502050405020303" pitchFamily="18" charset="0"/>
                <a:ea typeface="+mj-ea"/>
                <a:cs typeface="Arial" panose="020B0604020202020204" pitchFamily="34" charset="0"/>
              </a:rPr>
              <a:t>SMART Goal </a:t>
            </a:r>
            <a:r>
              <a:rPr lang="en-US" dirty="0"/>
              <a:t>Lags 1</a:t>
            </a:r>
          </a:p>
        </p:txBody>
      </p:sp>
    </p:spTree>
    <p:extLst>
      <p:ext uri="{BB962C8B-B14F-4D97-AF65-F5344CB8AC3E}">
        <p14:creationId xmlns:p14="http://schemas.microsoft.com/office/powerpoint/2010/main" val="2870468099"/>
      </p:ext>
    </p:extLst>
  </p:cSld>
  <p:clrMapOvr>
    <a:masterClrMapping/>
  </p:clrMapOvr>
  <p:transition>
    <p:strips dir="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B724EB-67D3-DBFE-19F2-BF952CCFAB06}"/>
              </a:ext>
            </a:extLst>
          </p:cNvPr>
          <p:cNvSpPr>
            <a:spLocks noGrp="1"/>
          </p:cNvSpPr>
          <p:nvPr>
            <p:ph type="title"/>
          </p:nvPr>
        </p:nvSpPr>
        <p:spPr>
          <a:xfrm>
            <a:off x="66864" y="-213290"/>
            <a:ext cx="7122571" cy="994172"/>
          </a:xfrm>
        </p:spPr>
        <p:txBody>
          <a:bodyPr>
            <a:normAutofit/>
          </a:bodyPr>
          <a:lstStyle/>
          <a:p>
            <a:r>
              <a:rPr lang="en-US" sz="2800" u="sng" dirty="0">
                <a:latin typeface="Arial" panose="020B0604020202020204" pitchFamily="34" charset="0"/>
                <a:cs typeface="Arial" panose="020B0604020202020204" pitchFamily="34" charset="0"/>
              </a:rPr>
              <a:t>Religious Education S.M.A.R.T. Goal</a:t>
            </a:r>
          </a:p>
        </p:txBody>
      </p:sp>
      <p:sp>
        <p:nvSpPr>
          <p:cNvPr id="301" name="Content Placeholder 2"/>
          <p:cNvSpPr txBox="1">
            <a:spLocks noGrp="1"/>
          </p:cNvSpPr>
          <p:nvPr>
            <p:ph type="body" sz="half" idx="1"/>
          </p:nvPr>
        </p:nvSpPr>
        <p:spPr>
          <a:xfrm>
            <a:off x="0" y="1045389"/>
            <a:ext cx="9157038" cy="4767221"/>
          </a:xfrm>
          <a:prstGeom prst="rect">
            <a:avLst/>
          </a:prstGeom>
        </p:spPr>
        <p:txBody>
          <a:bodyPr anchor="t">
            <a:noAutofit/>
          </a:bodyPr>
          <a:lstStyle/>
          <a:p>
            <a:pPr marL="0" indent="0" defTabSz="731520">
              <a:spcBef>
                <a:spcPts val="0"/>
              </a:spcBef>
              <a:spcAft>
                <a:spcPts val="600"/>
              </a:spcAft>
              <a:buSzTx/>
              <a:buNone/>
              <a:defRPr sz="1920" b="1">
                <a:effectLst/>
              </a:defRPr>
            </a:pPr>
            <a:endParaRPr lang="en-US" sz="1800" dirty="0">
              <a:latin typeface="Arial" panose="020B0604020202020204" pitchFamily="34" charset="0"/>
              <a:cs typeface="Arial" panose="020B0604020202020204" pitchFamily="34" charset="0"/>
            </a:endParaRPr>
          </a:p>
          <a:p>
            <a:pPr marL="168275" indent="0" defTabSz="731520">
              <a:spcBef>
                <a:spcPts val="0"/>
              </a:spcBef>
              <a:spcAft>
                <a:spcPts val="600"/>
              </a:spcAft>
              <a:buFontTx/>
              <a:buAutoNum type="alphaLcParenBoth"/>
              <a:tabLst>
                <a:tab pos="798513" algn="l"/>
                <a:tab pos="968375" algn="l"/>
              </a:tabLst>
              <a:defRPr sz="1920" b="1">
                <a:effectLst/>
              </a:defRPr>
            </a:pPr>
            <a:r>
              <a:rPr lang="en-US" sz="1800" dirty="0">
                <a:latin typeface="Arial" panose="020B0604020202020204" pitchFamily="34" charset="0"/>
                <a:cs typeface="Arial" panose="020B0604020202020204" pitchFamily="34" charset="0"/>
              </a:rPr>
              <a:t> Develop, distribute, and publish on extensive media outlets a wide variety of 	religious educational materials that achieve designated interaction metrics 	growing at least  10% per quarter (the “Online Program”);</a:t>
            </a:r>
          </a:p>
          <a:p>
            <a:pPr marL="168275" indent="0" defTabSz="731520">
              <a:spcBef>
                <a:spcPts val="0"/>
              </a:spcBef>
              <a:spcAft>
                <a:spcPts val="600"/>
              </a:spcAft>
              <a:buNone/>
              <a:tabLst>
                <a:tab pos="798513" algn="l"/>
                <a:tab pos="968375" algn="l"/>
              </a:tabLst>
              <a:defRPr sz="1920" b="1">
                <a:effectLst/>
              </a:defRPr>
            </a:pPr>
            <a:endParaRPr lang="en-US" sz="1800" b="1" dirty="0">
              <a:effectLst/>
              <a:latin typeface="Arial" panose="020B0604020202020204" pitchFamily="34" charset="0"/>
              <a:cs typeface="Arial" panose="020B0604020202020204" pitchFamily="34" charset="0"/>
            </a:endParaRPr>
          </a:p>
          <a:p>
            <a:pPr marL="168275" indent="0" defTabSz="731520">
              <a:spcBef>
                <a:spcPts val="0"/>
              </a:spcBef>
              <a:spcAft>
                <a:spcPts val="600"/>
              </a:spcAft>
              <a:buNone/>
              <a:tabLst>
                <a:tab pos="798513" algn="l"/>
                <a:tab pos="968375" algn="l"/>
              </a:tabLst>
              <a:defRPr sz="1920" b="1">
                <a:effectLst/>
              </a:defRPr>
            </a:pPr>
            <a:r>
              <a:rPr lang="en-US" sz="1800" dirty="0">
                <a:latin typeface="Arial" panose="020B0604020202020204" pitchFamily="34" charset="0"/>
                <a:cs typeface="Arial" panose="020B0604020202020204" pitchFamily="34" charset="0"/>
              </a:rPr>
              <a:t>(b) at least 90% of parish </a:t>
            </a:r>
            <a:r>
              <a:rPr lang="en-US" sz="1800" b="1" dirty="0">
                <a:latin typeface="Arial" panose="020B0604020202020204" pitchFamily="34" charset="0"/>
                <a:cs typeface="Arial" panose="020B0604020202020204" pitchFamily="34" charset="0"/>
              </a:rPr>
              <a:t>youth will complete a revamped full academic year 	“Youth Religious Formation and Education School Program” each year 	and achieve 	measurable 	outcomes identified in step 2 of the Action Plan;</a:t>
            </a:r>
          </a:p>
          <a:p>
            <a:pPr marL="168275" indent="0" defTabSz="731520">
              <a:spcBef>
                <a:spcPts val="0"/>
              </a:spcBef>
              <a:spcAft>
                <a:spcPts val="600"/>
              </a:spcAft>
              <a:buFontTx/>
              <a:buAutoNum type="alphaLcParenBoth"/>
              <a:tabLst>
                <a:tab pos="798513" algn="l"/>
                <a:tab pos="968375" algn="l"/>
              </a:tabLst>
              <a:defRPr sz="1920" b="1">
                <a:effectLst/>
              </a:defRPr>
            </a:pPr>
            <a:endParaRPr lang="en-US" sz="1800" b="1" dirty="0">
              <a:latin typeface="Arial" panose="020B0604020202020204" pitchFamily="34" charset="0"/>
              <a:cs typeface="Arial" panose="020B0604020202020204" pitchFamily="34" charset="0"/>
            </a:endParaRPr>
          </a:p>
          <a:p>
            <a:pPr marL="168275" indent="0" defTabSz="731520">
              <a:spcBef>
                <a:spcPts val="0"/>
              </a:spcBef>
              <a:spcAft>
                <a:spcPts val="600"/>
              </a:spcAft>
              <a:buNone/>
              <a:tabLst>
                <a:tab pos="798513" algn="l"/>
                <a:tab pos="968375" algn="l"/>
              </a:tabLst>
              <a:defRPr sz="1920" b="1">
                <a:effectLst/>
              </a:defRPr>
            </a:pPr>
            <a:r>
              <a:rPr lang="en-US" sz="1800" dirty="0">
                <a:effectLst/>
                <a:latin typeface="Arial" panose="020B0604020202020204" pitchFamily="34" charset="0"/>
                <a:cs typeface="Arial" panose="020B0604020202020204" pitchFamily="34" charset="0"/>
              </a:rPr>
              <a:t>(c) at least 50% of parish adults</a:t>
            </a:r>
            <a:r>
              <a:rPr lang="en-US" sz="1800" b="1" dirty="0">
                <a:effectLst/>
                <a:latin typeface="Arial" panose="020B0604020202020204" pitchFamily="34" charset="0"/>
                <a:cs typeface="Arial" panose="020B0604020202020204" pitchFamily="34" charset="0"/>
              </a:rPr>
              <a:t> will complete a new “</a:t>
            </a:r>
            <a:r>
              <a:rPr lang="en-US" sz="1800" b="1" dirty="0">
                <a:latin typeface="Arial" panose="020B0604020202020204" pitchFamily="34" charset="0"/>
                <a:cs typeface="Arial" panose="020B0604020202020204" pitchFamily="34" charset="0"/>
              </a:rPr>
              <a:t>Adult Religious Formation  	and Education</a:t>
            </a:r>
            <a:r>
              <a:rPr lang="en-US" sz="1800" b="1" dirty="0">
                <a:effectLst/>
                <a:latin typeface="Arial" panose="020B0604020202020204" pitchFamily="34" charset="0"/>
                <a:cs typeface="Arial" panose="020B0604020202020204" pitchFamily="34" charset="0"/>
              </a:rPr>
              <a:t> Program” each year and achieve measurable outcomes</a:t>
            </a:r>
            <a:r>
              <a:rPr lang="en-US" sz="1800" b="1" dirty="0">
                <a:latin typeface="Arial" panose="020B0604020202020204" pitchFamily="34" charset="0"/>
                <a:cs typeface="Arial" panose="020B0604020202020204" pitchFamily="34" charset="0"/>
              </a:rPr>
              <a:t> 	identified in step 2 	of the Action Plan</a:t>
            </a:r>
            <a:r>
              <a:rPr lang="en-US" sz="1800" b="1" dirty="0">
                <a:effectLst/>
                <a:latin typeface="Arial" panose="020B0604020202020204" pitchFamily="34" charset="0"/>
                <a:cs typeface="Arial" panose="020B0604020202020204" pitchFamily="34" charset="0"/>
              </a:rPr>
              <a:t>; and</a:t>
            </a:r>
          </a:p>
          <a:p>
            <a:pPr marL="168275" indent="0" defTabSz="731520">
              <a:spcBef>
                <a:spcPts val="0"/>
              </a:spcBef>
              <a:spcAft>
                <a:spcPts val="600"/>
              </a:spcAft>
              <a:buNone/>
              <a:tabLst>
                <a:tab pos="630238" algn="l"/>
                <a:tab pos="798513" algn="l"/>
                <a:tab pos="968375" algn="l"/>
              </a:tabLst>
              <a:defRPr sz="1920" b="1">
                <a:effectLst/>
              </a:defRPr>
            </a:pPr>
            <a:endParaRPr lang="en-US" sz="1800" b="1" dirty="0">
              <a:latin typeface="Arial" panose="020B0604020202020204" pitchFamily="34" charset="0"/>
              <a:cs typeface="Arial" panose="020B0604020202020204" pitchFamily="34" charset="0"/>
            </a:endParaRPr>
          </a:p>
          <a:p>
            <a:pPr marL="168275" indent="0" defTabSz="731520">
              <a:spcBef>
                <a:spcPts val="0"/>
              </a:spcBef>
              <a:spcAft>
                <a:spcPts val="600"/>
              </a:spcAft>
              <a:buNone/>
              <a:tabLst>
                <a:tab pos="630238" algn="l"/>
                <a:tab pos="798513" algn="l"/>
                <a:tab pos="968375" algn="l"/>
              </a:tabLst>
              <a:defRPr sz="1920" b="1">
                <a:effectLst/>
              </a:defRPr>
            </a:pPr>
            <a:r>
              <a:rPr lang="en-US" sz="1800" b="1" dirty="0">
                <a:effectLst/>
                <a:latin typeface="Arial" panose="020B0604020202020204" pitchFamily="34" charset="0"/>
                <a:cs typeface="Arial" panose="020B0604020202020204" pitchFamily="34" charset="0"/>
              </a:rPr>
              <a:t>(d) </a:t>
            </a:r>
            <a:r>
              <a:rPr lang="en-US" sz="1800" dirty="0">
                <a:effectLst/>
                <a:latin typeface="Arial" panose="020B0604020202020204" pitchFamily="34" charset="0"/>
                <a:cs typeface="Arial" panose="020B0604020202020204" pitchFamily="34" charset="0"/>
              </a:rPr>
              <a:t>establish a quarterly dinner </a:t>
            </a:r>
            <a:r>
              <a:rPr lang="en-US" sz="1800" dirty="0">
                <a:latin typeface="Arial" panose="020B0604020202020204" pitchFamily="34" charset="0"/>
                <a:cs typeface="Arial" panose="020B0604020202020204" pitchFamily="34" charset="0"/>
              </a:rPr>
              <a:t>“Parish Life Education Program” with dynamic 	presenters in which at least an average of </a:t>
            </a:r>
            <a:r>
              <a:rPr lang="en-US" sz="1800" dirty="0">
                <a:effectLst/>
                <a:latin typeface="Arial" panose="020B0604020202020204" pitchFamily="34" charset="0"/>
                <a:cs typeface="Arial" panose="020B0604020202020204" pitchFamily="34" charset="0"/>
              </a:rPr>
              <a:t>25% </a:t>
            </a:r>
            <a:r>
              <a:rPr lang="en-US" sz="1800" dirty="0">
                <a:latin typeface="Arial" panose="020B0604020202020204" pitchFamily="34" charset="0"/>
                <a:cs typeface="Arial" panose="020B0604020202020204" pitchFamily="34" charset="0"/>
              </a:rPr>
              <a:t>of parishioners participate 	in each quarterly program during complete implementation y</a:t>
            </a:r>
            <a:r>
              <a:rPr lang="en-US" sz="1800" dirty="0">
                <a:effectLst/>
                <a:latin typeface="Arial" panose="020B0604020202020204" pitchFamily="34" charset="0"/>
                <a:cs typeface="Arial" panose="020B0604020202020204" pitchFamily="34" charset="0"/>
              </a:rPr>
              <a:t>ear 1, and at 	least </a:t>
            </a:r>
            <a:r>
              <a:rPr lang="en-US" sz="1800" dirty="0">
                <a:latin typeface="Arial" panose="020B0604020202020204" pitchFamily="34" charset="0"/>
                <a:cs typeface="Arial" panose="020B0604020202020204" pitchFamily="34" charset="0"/>
              </a:rPr>
              <a:t>and average of </a:t>
            </a:r>
            <a:r>
              <a:rPr lang="en-US" sz="1800" dirty="0">
                <a:effectLst/>
                <a:latin typeface="Arial" panose="020B0604020202020204" pitchFamily="34" charset="0"/>
                <a:cs typeface="Arial" panose="020B0604020202020204" pitchFamily="34" charset="0"/>
              </a:rPr>
              <a:t>40% of parishioners participate in </a:t>
            </a:r>
            <a:r>
              <a:rPr lang="en-US" sz="1800" dirty="0">
                <a:latin typeface="Arial" panose="020B0604020202020204" pitchFamily="34" charset="0"/>
                <a:cs typeface="Arial" panose="020B0604020202020204" pitchFamily="34" charset="0"/>
              </a:rPr>
              <a:t>each quarterly 	program during </a:t>
            </a:r>
            <a:r>
              <a:rPr lang="en-US" sz="1800" dirty="0">
                <a:effectLst/>
                <a:latin typeface="Arial" panose="020B0604020202020204" pitchFamily="34" charset="0"/>
                <a:cs typeface="Arial" panose="020B0604020202020204" pitchFamily="34" charset="0"/>
              </a:rPr>
              <a:t>complete implementation year 2.</a:t>
            </a:r>
            <a:endParaRPr lang="en-US" sz="1800" dirty="0">
              <a:latin typeface="Arial" panose="020B0604020202020204" pitchFamily="34" charset="0"/>
              <a:cs typeface="Arial" panose="020B0604020202020204" pitchFamily="34" charset="0"/>
            </a:endParaRPr>
          </a:p>
        </p:txBody>
      </p:sp>
      <p:sp>
        <p:nvSpPr>
          <p:cNvPr id="4" name="Content Placeholder 2">
            <a:extLst>
              <a:ext uri="{FF2B5EF4-FFF2-40B4-BE49-F238E27FC236}">
                <a16:creationId xmlns:a16="http://schemas.microsoft.com/office/drawing/2014/main" id="{7C96508F-C370-51EB-A976-248F9622534A}"/>
              </a:ext>
            </a:extLst>
          </p:cNvPr>
          <p:cNvSpPr txBox="1">
            <a:spLocks/>
          </p:cNvSpPr>
          <p:nvPr/>
        </p:nvSpPr>
        <p:spPr>
          <a:xfrm>
            <a:off x="62707" y="-1891722"/>
            <a:ext cx="9077136" cy="5726449"/>
          </a:xfrm>
          <a:prstGeom prst="rect">
            <a:avLst/>
          </a:prstGeom>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731520" rtl="0" eaLnBrk="1" fontAlgn="auto" latinLnBrk="0" hangingPunct="1">
              <a:lnSpc>
                <a:spcPct val="90000"/>
              </a:lnSpc>
              <a:spcBef>
                <a:spcPts val="0"/>
              </a:spcBef>
              <a:spcAft>
                <a:spcPts val="600"/>
              </a:spcAft>
              <a:buClrTx/>
              <a:buSzTx/>
              <a:buFont typeface="Arial" panose="020B0604020202020204" pitchFamily="34" charset="0"/>
              <a:buNone/>
              <a:tabLst/>
              <a:defRPr sz="1920" b="1">
                <a:effectLst/>
              </a:defRPr>
            </a:pPr>
            <a:r>
              <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We will research, develop, and  implement best practices and effective adult and youth “Religious Education Programs” with a comprehensive communications plan that will achieve the following “Religious Education Targets ” within  36 months:</a:t>
            </a:r>
          </a:p>
        </p:txBody>
      </p:sp>
      <p:pic>
        <p:nvPicPr>
          <p:cNvPr id="5" name="Picture 4" descr="A white background with black text&#10;&#10;Description automatically generated">
            <a:extLst>
              <a:ext uri="{FF2B5EF4-FFF2-40B4-BE49-F238E27FC236}">
                <a16:creationId xmlns:a16="http://schemas.microsoft.com/office/drawing/2014/main" id="{17FB10B4-3D23-518B-6022-8DE451088C2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89435" y="0"/>
            <a:ext cx="1954565" cy="649338"/>
          </a:xfrm>
          <a:prstGeom prst="rect">
            <a:avLst/>
          </a:prstGeom>
        </p:spPr>
      </p:pic>
    </p:spTree>
    <p:extLst>
      <p:ext uri="{BB962C8B-B14F-4D97-AF65-F5344CB8AC3E}">
        <p14:creationId xmlns:p14="http://schemas.microsoft.com/office/powerpoint/2010/main" val="32708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C0681B-374B-47F4-97C9-6F2AEE6888FF}"/>
              </a:ext>
            </a:extLst>
          </p:cNvPr>
          <p:cNvSpPr>
            <a:spLocks noGrp="1"/>
          </p:cNvSpPr>
          <p:nvPr>
            <p:ph type="title"/>
          </p:nvPr>
        </p:nvSpPr>
        <p:spPr>
          <a:xfrm>
            <a:off x="918713" y="-86264"/>
            <a:ext cx="7306574" cy="1143000"/>
          </a:xfrm>
        </p:spPr>
        <p:txBody>
          <a:bodyPr/>
          <a:lstStyle/>
          <a:p>
            <a:r>
              <a:rPr kumimoji="0" lang="en-US" sz="2800" b="1" i="0" u="sng" strike="noStrike" kern="0" cap="none" spc="0" normalizeH="0" baseline="0" noProof="0" dirty="0">
                <a:ln>
                  <a:noFill/>
                </a:ln>
                <a:solidFill>
                  <a:srgbClr val="760002"/>
                </a:solidFill>
                <a:effectLst/>
                <a:uLnTx/>
                <a:uFillTx/>
                <a:latin typeface="Georgia" panose="02040502050405020303" pitchFamily="18" charset="0"/>
                <a:ea typeface="+mj-ea"/>
                <a:cs typeface="Arial" panose="020B0604020202020204" pitchFamily="34" charset="0"/>
              </a:rPr>
              <a:t>SMART Goal </a:t>
            </a:r>
            <a:r>
              <a:rPr lang="en-US" sz="2800" dirty="0"/>
              <a:t>Leads 1</a:t>
            </a:r>
          </a:p>
        </p:txBody>
      </p:sp>
      <p:sp>
        <p:nvSpPr>
          <p:cNvPr id="3" name="Content Placeholder 2">
            <a:extLst>
              <a:ext uri="{FF2B5EF4-FFF2-40B4-BE49-F238E27FC236}">
                <a16:creationId xmlns:a16="http://schemas.microsoft.com/office/drawing/2014/main" id="{1D5BF839-4E6E-45E7-8006-B028F8613E12}"/>
              </a:ext>
            </a:extLst>
          </p:cNvPr>
          <p:cNvSpPr>
            <a:spLocks noGrp="1"/>
          </p:cNvSpPr>
          <p:nvPr>
            <p:ph sz="half" idx="1"/>
          </p:nvPr>
        </p:nvSpPr>
        <p:spPr>
          <a:xfrm>
            <a:off x="-1" y="949086"/>
            <a:ext cx="8969829" cy="5864524"/>
          </a:xfrm>
        </p:spPr>
        <p:txBody>
          <a:bodyPr/>
          <a:lstStyle/>
          <a:p>
            <a:pPr marL="233363" indent="-233363"/>
            <a:r>
              <a:rPr lang="en-US" sz="1300" u="sng" dirty="0">
                <a:solidFill>
                  <a:schemeClr val="bg1"/>
                </a:solidFill>
                <a:effectLst/>
              </a:rPr>
              <a:t>LEAD 1:  </a:t>
            </a:r>
          </a:p>
          <a:p>
            <a:pPr marL="457200" lvl="1" indent="0">
              <a:buNone/>
            </a:pPr>
            <a:r>
              <a:rPr lang="en-US" sz="1300" dirty="0">
                <a:solidFill>
                  <a:schemeClr val="bg1"/>
                </a:solidFill>
                <a:effectLst/>
              </a:rPr>
              <a:t>A: recruit team</a:t>
            </a:r>
          </a:p>
          <a:p>
            <a:pPr marL="457200" lvl="1" indent="0">
              <a:buNone/>
              <a:tabLst>
                <a:tab pos="746125" algn="l"/>
              </a:tabLst>
            </a:pPr>
            <a:r>
              <a:rPr lang="en-US" sz="1300" dirty="0">
                <a:solidFill>
                  <a:schemeClr val="bg1"/>
                </a:solidFill>
                <a:effectLst/>
              </a:rPr>
              <a:t>B: research, define and identify metrics to determine effectiveness, baselines, parishioner desires 	and what constitutes measurable improvement success</a:t>
            </a:r>
          </a:p>
          <a:p>
            <a:pPr marL="457200" lvl="1" indent="0">
              <a:buNone/>
              <a:tabLst>
                <a:tab pos="746125" algn="l"/>
              </a:tabLst>
            </a:pPr>
            <a:r>
              <a:rPr lang="en-US" sz="1300" dirty="0">
                <a:solidFill>
                  <a:schemeClr val="bg1"/>
                </a:solidFill>
                <a:effectLst/>
              </a:rPr>
              <a:t>C: identify at least 3 adult, young adult, and youth religious education, (including prayer life 	enhancement) &amp; church services engagement programs to consider</a:t>
            </a:r>
          </a:p>
          <a:p>
            <a:pPr marL="233363" indent="-233363"/>
            <a:r>
              <a:rPr lang="en-US" sz="1300" u="sng" dirty="0">
                <a:solidFill>
                  <a:schemeClr val="bg1"/>
                </a:solidFill>
                <a:effectLst/>
              </a:rPr>
              <a:t>LEAD 2: </a:t>
            </a:r>
          </a:p>
          <a:p>
            <a:pPr marL="457200" lvl="1" indent="0">
              <a:buNone/>
              <a:tabLst>
                <a:tab pos="746125" algn="l"/>
              </a:tabLst>
            </a:pPr>
            <a:r>
              <a:rPr lang="en-US" sz="1300" dirty="0">
                <a:solidFill>
                  <a:schemeClr val="bg1"/>
                </a:solidFill>
                <a:effectLst/>
              </a:rPr>
              <a:t>A: evaluate researched education &amp; engagement programs, and benchmark existing parish 	education &amp; engagement  programs,  for effectiveness against Lead 1B definitions and 	standards</a:t>
            </a:r>
          </a:p>
          <a:p>
            <a:pPr marL="457200" lvl="1" indent="0">
              <a:buNone/>
              <a:tabLst>
                <a:tab pos="746125" algn="l"/>
              </a:tabLst>
            </a:pPr>
            <a:r>
              <a:rPr lang="en-US" sz="1300" dirty="0">
                <a:solidFill>
                  <a:schemeClr val="bg1"/>
                </a:solidFill>
                <a:effectLst/>
              </a:rPr>
              <a:t>B: modify and/or develop new education &amp; engagement programs for utilization and create parish 	Education &amp; Engagement Program to achieve Education &amp; Engagement Targets</a:t>
            </a:r>
          </a:p>
          <a:p>
            <a:pPr marL="457200" lvl="1" indent="0">
              <a:buNone/>
              <a:tabLst>
                <a:tab pos="746125" algn="l"/>
              </a:tabLst>
            </a:pPr>
            <a:r>
              <a:rPr lang="en-US" sz="1300" dirty="0">
                <a:solidFill>
                  <a:schemeClr val="bg1"/>
                </a:solidFill>
                <a:effectLst/>
              </a:rPr>
              <a:t>C: finalize parish “Education &amp; Engagement Program” and effectiveness measurement metrics</a:t>
            </a:r>
          </a:p>
          <a:p>
            <a:pPr marL="233363" indent="-233363"/>
            <a:r>
              <a:rPr lang="en-US" sz="1300" u="sng" dirty="0">
                <a:solidFill>
                  <a:schemeClr val="bg1"/>
                </a:solidFill>
                <a:effectLst/>
              </a:rPr>
              <a:t>LEAD 3:  </a:t>
            </a:r>
          </a:p>
          <a:p>
            <a:pPr marL="457200" lvl="1" indent="0">
              <a:buNone/>
            </a:pPr>
            <a:r>
              <a:rPr lang="en-US" sz="1300" dirty="0">
                <a:solidFill>
                  <a:schemeClr val="bg1"/>
                </a:solidFill>
                <a:effectLst/>
              </a:rPr>
              <a:t>A: identify delivery modalities, technology, and “Educators”</a:t>
            </a:r>
          </a:p>
          <a:p>
            <a:pPr marL="457200" lvl="1" indent="0">
              <a:buNone/>
              <a:tabLst>
                <a:tab pos="746125" algn="l"/>
              </a:tabLst>
            </a:pPr>
            <a:r>
              <a:rPr lang="en-US" sz="1300" dirty="0">
                <a:solidFill>
                  <a:schemeClr val="bg1"/>
                </a:solidFill>
                <a:effectLst/>
              </a:rPr>
              <a:t>B: develop Educator training program, delivery modalities, and interim effectiveness assessment 	process</a:t>
            </a:r>
          </a:p>
          <a:p>
            <a:pPr marL="457200" lvl="1" indent="0">
              <a:buNone/>
            </a:pPr>
            <a:r>
              <a:rPr lang="en-US" sz="1300" dirty="0">
                <a:solidFill>
                  <a:schemeClr val="bg1"/>
                </a:solidFill>
                <a:effectLst/>
              </a:rPr>
              <a:t>C: recruit and train Educators </a:t>
            </a:r>
          </a:p>
          <a:p>
            <a:pPr marL="233363" indent="-233363"/>
            <a:r>
              <a:rPr lang="en-US" sz="1300" u="sng" dirty="0">
                <a:solidFill>
                  <a:schemeClr val="bg1"/>
                </a:solidFill>
                <a:effectLst/>
              </a:rPr>
              <a:t>LEAD 4:</a:t>
            </a:r>
          </a:p>
          <a:p>
            <a:pPr marL="457200" lvl="1" indent="0">
              <a:buNone/>
              <a:tabLst>
                <a:tab pos="746125" algn="l"/>
              </a:tabLst>
            </a:pPr>
            <a:r>
              <a:rPr lang="en-US" sz="1300" dirty="0">
                <a:solidFill>
                  <a:schemeClr val="bg1"/>
                </a:solidFill>
                <a:effectLst/>
              </a:rPr>
              <a:t>A: identify, recruit and educate Parish adults, young adults, and  youth into the Education &amp; 	Engagement	Program B: assign Educators to respective adults, young adults and youth, as 	necessary</a:t>
            </a:r>
          </a:p>
          <a:p>
            <a:pPr marL="457200" lvl="1" indent="0">
              <a:buNone/>
              <a:tabLst>
                <a:tab pos="746125" algn="l"/>
              </a:tabLst>
            </a:pPr>
            <a:r>
              <a:rPr lang="en-US" sz="1300" dirty="0">
                <a:solidFill>
                  <a:schemeClr val="bg1"/>
                </a:solidFill>
                <a:effectLst/>
              </a:rPr>
              <a:t>B:  schedule and complete a parish implementation of the Education &amp; Engagement Program to 	achieve the Education 	&amp; Engagement Targets</a:t>
            </a:r>
          </a:p>
          <a:p>
            <a:pPr marL="233363" indent="-233363">
              <a:tabLst>
                <a:tab pos="746125" algn="l"/>
              </a:tabLst>
            </a:pPr>
            <a:r>
              <a:rPr lang="en-US" sz="1300" u="sng" dirty="0">
                <a:solidFill>
                  <a:schemeClr val="bg1"/>
                </a:solidFill>
                <a:effectLst/>
              </a:rPr>
              <a:t>LEAD 5:  </a:t>
            </a:r>
          </a:p>
          <a:p>
            <a:pPr marL="457200" lvl="1" indent="0">
              <a:buNone/>
              <a:tabLst>
                <a:tab pos="746125" algn="l"/>
              </a:tabLst>
            </a:pPr>
            <a:r>
              <a:rPr lang="en-US" sz="1300" dirty="0">
                <a:solidFill>
                  <a:schemeClr val="bg1"/>
                </a:solidFill>
                <a:effectLst/>
              </a:rPr>
              <a:t>A: obtain qualitative and quantitative data from Education &amp; Engagement Program  effectiveness </a:t>
            </a:r>
          </a:p>
          <a:p>
            <a:pPr marL="457200" lvl="1" indent="0">
              <a:buNone/>
              <a:tabLst>
                <a:tab pos="746125" algn="l"/>
              </a:tabLst>
            </a:pPr>
            <a:r>
              <a:rPr lang="en-US" sz="1300" dirty="0">
                <a:solidFill>
                  <a:schemeClr val="bg1"/>
                </a:solidFill>
                <a:effectLst/>
              </a:rPr>
              <a:t>B: analyze all data and finalize and deliver Education &amp; Engagement Program assessment and 	make all necessary improvements to Education &amp; Engagement Program</a:t>
            </a:r>
          </a:p>
        </p:txBody>
      </p:sp>
      <p:sp>
        <p:nvSpPr>
          <p:cNvPr id="7" name="Rectangle 6">
            <a:extLst>
              <a:ext uri="{FF2B5EF4-FFF2-40B4-BE49-F238E27FC236}">
                <a16:creationId xmlns:a16="http://schemas.microsoft.com/office/drawing/2014/main" id="{45A197C0-DF5F-45F7-9981-657CBE859B87}"/>
              </a:ext>
            </a:extLst>
          </p:cNvPr>
          <p:cNvSpPr/>
          <p:nvPr/>
        </p:nvSpPr>
        <p:spPr bwMode="auto">
          <a:xfrm>
            <a:off x="0" y="986192"/>
            <a:ext cx="8900160" cy="582139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4200" b="0" i="0" u="none" strike="noStrike" kern="1200" cap="none" spc="0" normalizeH="0" baseline="0" noProof="0" dirty="0">
              <a:ln>
                <a:noFill/>
              </a:ln>
              <a:solidFill>
                <a:srgbClr val="5D0100"/>
              </a:solidFill>
              <a:effectLst/>
              <a:uLnTx/>
              <a:uFillTx/>
              <a:latin typeface="Times"/>
              <a:ea typeface="+mn-ea"/>
              <a:cs typeface="+mn-cs"/>
            </a:endParaRPr>
          </a:p>
        </p:txBody>
      </p:sp>
    </p:spTree>
    <p:extLst>
      <p:ext uri="{BB962C8B-B14F-4D97-AF65-F5344CB8AC3E}">
        <p14:creationId xmlns:p14="http://schemas.microsoft.com/office/powerpoint/2010/main" val="2520257220"/>
      </p:ext>
    </p:extLst>
  </p:cSld>
  <p:clrMapOvr>
    <a:masterClrMapping/>
  </p:clrMapOvr>
  <p:transition>
    <p:strips dir="rd"/>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4294967295"/>
          </p:nvPr>
        </p:nvGraphicFramePr>
        <p:xfrm>
          <a:off x="76809" y="720619"/>
          <a:ext cx="8997519" cy="5397201"/>
        </p:xfrm>
        <a:graphic>
          <a:graphicData uri="http://schemas.openxmlformats.org/drawingml/2006/table">
            <a:tbl>
              <a:tblPr firstRow="1" bandRow="1">
                <a:tableStyleId>{7DF18680-E054-41AD-8BC1-D1AEF772440D}</a:tableStyleId>
              </a:tblPr>
              <a:tblGrid>
                <a:gridCol w="3663714">
                  <a:extLst>
                    <a:ext uri="{9D8B030D-6E8A-4147-A177-3AD203B41FA5}">
                      <a16:colId xmlns:a16="http://schemas.microsoft.com/office/drawing/2014/main" val="20000"/>
                    </a:ext>
                  </a:extLst>
                </a:gridCol>
                <a:gridCol w="1635121">
                  <a:extLst>
                    <a:ext uri="{9D8B030D-6E8A-4147-A177-3AD203B41FA5}">
                      <a16:colId xmlns:a16="http://schemas.microsoft.com/office/drawing/2014/main" val="20001"/>
                    </a:ext>
                  </a:extLst>
                </a:gridCol>
                <a:gridCol w="1828092">
                  <a:extLst>
                    <a:ext uri="{9D8B030D-6E8A-4147-A177-3AD203B41FA5}">
                      <a16:colId xmlns:a16="http://schemas.microsoft.com/office/drawing/2014/main" val="20002"/>
                    </a:ext>
                  </a:extLst>
                </a:gridCol>
                <a:gridCol w="1870592">
                  <a:extLst>
                    <a:ext uri="{9D8B030D-6E8A-4147-A177-3AD203B41FA5}">
                      <a16:colId xmlns:a16="http://schemas.microsoft.com/office/drawing/2014/main" val="20003"/>
                    </a:ext>
                  </a:extLst>
                </a:gridCol>
              </a:tblGrid>
              <a:tr h="437639">
                <a:tc>
                  <a:txBody>
                    <a:bodyPr/>
                    <a:lstStyle/>
                    <a:p>
                      <a:pPr algn="ctr"/>
                      <a:r>
                        <a:rPr lang="en-US" sz="1100" b="1" kern="1200" dirty="0">
                          <a:solidFill>
                            <a:schemeClr val="bg1"/>
                          </a:solidFill>
                          <a:effectLst/>
                          <a:latin typeface="Georgia" panose="02040502050405020303" pitchFamily="18" charset="0"/>
                          <a:ea typeface="+mn-ea"/>
                          <a:cs typeface="+mn-cs"/>
                        </a:rPr>
                        <a:t>Key  Actions  Necessary  </a:t>
                      </a:r>
                      <a:r>
                        <a:rPr lang="en-US" sz="1100" b="1" u="none" kern="1200" dirty="0">
                          <a:solidFill>
                            <a:schemeClr val="bg1"/>
                          </a:solidFill>
                          <a:effectLst/>
                          <a:latin typeface="Georgia" panose="02040502050405020303" pitchFamily="18" charset="0"/>
                          <a:ea typeface="+mn-ea"/>
                          <a:cs typeface="+mn-cs"/>
                        </a:rPr>
                        <a:t>To  Achieve  </a:t>
                      </a:r>
                    </a:p>
                    <a:p>
                      <a:pPr algn="ctr"/>
                      <a:r>
                        <a:rPr lang="en-US" sz="1100" b="1" u="sng" kern="1200" dirty="0">
                          <a:solidFill>
                            <a:schemeClr val="bg1"/>
                          </a:solidFill>
                          <a:effectLst/>
                          <a:latin typeface="Georgia" panose="02040502050405020303" pitchFamily="18" charset="0"/>
                          <a:ea typeface="+mn-ea"/>
                          <a:cs typeface="+mn-cs"/>
                        </a:rPr>
                        <a:t>SMART  Goal  1</a:t>
                      </a:r>
                      <a:endParaRPr lang="en-US" sz="1100" b="1" dirty="0">
                        <a:solidFill>
                          <a:schemeClr val="bg1"/>
                        </a:solidFill>
                        <a:latin typeface="Georgia" panose="02040502050405020303" pitchFamily="18" charset="0"/>
                      </a:endParaRPr>
                    </a:p>
                  </a:txBody>
                  <a:tcPr/>
                </a:tc>
                <a:tc>
                  <a:txBody>
                    <a:bodyPr/>
                    <a:lstStyle/>
                    <a:p>
                      <a:pPr algn="ctr"/>
                      <a:r>
                        <a:rPr lang="en-US" sz="1100" b="1" u="sng" dirty="0">
                          <a:solidFill>
                            <a:schemeClr val="bg1"/>
                          </a:solidFill>
                          <a:latin typeface="Georgia" panose="02040502050405020303" pitchFamily="18" charset="0"/>
                        </a:rPr>
                        <a:t>Responsible Party</a:t>
                      </a:r>
                    </a:p>
                  </a:txBody>
                  <a:tcPr/>
                </a:tc>
                <a:tc>
                  <a:txBody>
                    <a:bodyPr/>
                    <a:lstStyle/>
                    <a:p>
                      <a:pPr algn="ctr"/>
                      <a:r>
                        <a:rPr lang="en-US" sz="1100" b="1" u="sng" dirty="0">
                          <a:solidFill>
                            <a:schemeClr val="bg1"/>
                          </a:solidFill>
                          <a:latin typeface="Georgia" panose="02040502050405020303" pitchFamily="18" charset="0"/>
                        </a:rPr>
                        <a:t>Deadline Timetable</a:t>
                      </a:r>
                    </a:p>
                  </a:txBody>
                  <a:tcPr/>
                </a:tc>
                <a:tc>
                  <a:txBody>
                    <a:bodyPr/>
                    <a:lstStyle/>
                    <a:p>
                      <a:pPr algn="ctr"/>
                      <a:r>
                        <a:rPr lang="en-US" sz="1100" b="1" u="none" dirty="0">
                          <a:solidFill>
                            <a:schemeClr val="bg1"/>
                          </a:solidFill>
                          <a:latin typeface="Georgia" panose="02040502050405020303" pitchFamily="18" charset="0"/>
                        </a:rPr>
                        <a:t>Completion </a:t>
                      </a:r>
                    </a:p>
                    <a:p>
                      <a:pPr algn="ctr"/>
                      <a:r>
                        <a:rPr lang="en-US" sz="1100" b="1" u="sng" dirty="0">
                          <a:solidFill>
                            <a:schemeClr val="bg1"/>
                          </a:solidFill>
                          <a:latin typeface="Georgia" panose="02040502050405020303" pitchFamily="18" charset="0"/>
                        </a:rPr>
                        <a:t>Confirmation Test</a:t>
                      </a:r>
                    </a:p>
                  </a:txBody>
                  <a:tcPr/>
                </a:tc>
                <a:extLst>
                  <a:ext uri="{0D108BD9-81ED-4DB2-BD59-A6C34878D82A}">
                    <a16:rowId xmlns:a16="http://schemas.microsoft.com/office/drawing/2014/main" val="10000"/>
                  </a:ext>
                </a:extLst>
              </a:tr>
              <a:tr h="291105">
                <a:tc gridSpan="4">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200" b="1" u="sng" dirty="0">
                          <a:solidFill>
                            <a:srgbClr val="FF0000"/>
                          </a:solidFill>
                          <a:effectLst/>
                          <a:latin typeface="Georgia" panose="02040502050405020303" pitchFamily="18" charset="0"/>
                        </a:rPr>
                        <a:t>LAG 1: Research the most effective Education &amp; Engagement Programs within 4 months</a:t>
                      </a:r>
                      <a:endParaRPr lang="en-US" sz="1200" b="1" u="sng" dirty="0">
                        <a:solidFill>
                          <a:srgbClr val="FF0000"/>
                        </a:solidFill>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algn="ctr">
                        <a:lnSpc>
                          <a:spcPct val="107000"/>
                        </a:lnSpc>
                        <a:spcBef>
                          <a:spcPts val="0"/>
                        </a:spcBef>
                        <a:spcAft>
                          <a:spcPts val="0"/>
                        </a:spcAft>
                      </a:pP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algn="ctr">
                        <a:lnSpc>
                          <a:spcPct val="107000"/>
                        </a:lnSpc>
                        <a:spcBef>
                          <a:spcPts val="0"/>
                        </a:spcBef>
                        <a:spcAft>
                          <a:spcPts val="0"/>
                        </a:spcAft>
                      </a:pP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mpd="sng">
                      <a:noFill/>
                    </a:lnR>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algn="ctr">
                        <a:lnSpc>
                          <a:spcPct val="107000"/>
                        </a:lnSpc>
                        <a:spcBef>
                          <a:spcPts val="0"/>
                        </a:spcBef>
                        <a:spcAft>
                          <a:spcPts val="0"/>
                        </a:spcAft>
                      </a:pP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16944058"/>
                  </a:ext>
                </a:extLst>
              </a:tr>
              <a:tr h="471057">
                <a:tc>
                  <a:txBody>
                    <a:bodyPr/>
                    <a:lstStyle/>
                    <a:p>
                      <a:pPr marL="11113" marR="0" lvl="0" indent="0" algn="just">
                        <a:lnSpc>
                          <a:spcPct val="107000"/>
                        </a:lnSpc>
                        <a:spcBef>
                          <a:spcPts val="0"/>
                        </a:spcBef>
                        <a:spcAft>
                          <a:spcPts val="0"/>
                        </a:spcAft>
                        <a:buFont typeface="Arial" panose="020B0604020202020204" pitchFamily="34" charset="0"/>
                        <a:buNone/>
                        <a:tabLst/>
                      </a:pPr>
                      <a:r>
                        <a:rPr lang="en-US" sz="1400" b="1" dirty="0">
                          <a:effectLst/>
                          <a:latin typeface="Georgia" panose="02040502050405020303" pitchFamily="18" charset="0"/>
                          <a:ea typeface="Calibri" panose="020F0502020204030204" pitchFamily="34" charset="0"/>
                          <a:cs typeface="Times New Roman" panose="02020603050405020304" pitchFamily="18" charset="0"/>
                        </a:rPr>
                        <a:t>1. Form Parish SMART Goal Team 1 (“Education &amp; Engagement Ministry Team 1”). </a:t>
                      </a: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200" b="1" dirty="0">
                          <a:effectLst/>
                          <a:latin typeface="Georgia" panose="02040502050405020303" pitchFamily="18" charset="0"/>
                          <a:ea typeface="Calibri" panose="020F0502020204030204" pitchFamily="34" charset="0"/>
                          <a:cs typeface="Times New Roman" panose="02020603050405020304" pitchFamily="18" charset="0"/>
                        </a:rPr>
                        <a:t>Strategic Planning Team and Goal co-Captains</a:t>
                      </a:r>
                      <a:endParaRPr lang="en-US" sz="1100" b="1"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2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1 month after start date</a:t>
                      </a:r>
                    </a:p>
                    <a:p>
                      <a:pPr marL="0" marR="0">
                        <a:lnSpc>
                          <a:spcPct val="107000"/>
                        </a:lnSpc>
                        <a:spcBef>
                          <a:spcPts val="0"/>
                        </a:spcBef>
                        <a:spcAft>
                          <a:spcPts val="0"/>
                        </a:spcAft>
                      </a:pPr>
                      <a:endParaRPr lang="en-US" sz="1100"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nSpc>
                          <a:spcPct val="107000"/>
                        </a:lnSpc>
                        <a:spcBef>
                          <a:spcPts val="0"/>
                        </a:spcBef>
                        <a:spcAft>
                          <a:spcPts val="0"/>
                        </a:spcAft>
                        <a:buFont typeface="Symbol" pitchFamily="2" charset="2"/>
                        <a:buNone/>
                      </a:pPr>
                      <a:r>
                        <a:rPr lang="en-US" sz="1200" b="1" dirty="0">
                          <a:effectLst/>
                          <a:latin typeface="Georgia" panose="02040502050405020303" pitchFamily="18" charset="0"/>
                          <a:ea typeface="Calibri" panose="020F0502020204030204" pitchFamily="34" charset="0"/>
                          <a:cs typeface="Times New Roman" panose="02020603050405020304" pitchFamily="18" charset="0"/>
                        </a:rPr>
                        <a:t>Education &amp; Engagement Ministry Team 1 members agree to serve </a:t>
                      </a:r>
                      <a:r>
                        <a:rPr lang="en-US" sz="1200" dirty="0">
                          <a:effectLst/>
                          <a:latin typeface="Georgia" panose="02040502050405020303" pitchFamily="18" charset="0"/>
                          <a:ea typeface="Calibri" panose="020F0502020204030204" pitchFamily="34" charset="0"/>
                          <a:cs typeface="Times New Roman" panose="02020603050405020304" pitchFamily="18" charset="0"/>
                        </a:rPr>
                        <a:t> </a:t>
                      </a:r>
                      <a:endParaRPr lang="en-US" sz="1100"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60737851"/>
                  </a:ext>
                </a:extLst>
              </a:tr>
              <a:tr h="606954">
                <a:tc>
                  <a:txBody>
                    <a:bodyPr/>
                    <a:lstStyle/>
                    <a:p>
                      <a:pPr marL="0" lvl="1" indent="0">
                        <a:buNone/>
                      </a:pPr>
                      <a:r>
                        <a:rPr lang="en-US" sz="1400" b="1" dirty="0">
                          <a:effectLst/>
                          <a:latin typeface="Georgia" panose="02040502050405020303" pitchFamily="18" charset="0"/>
                        </a:rPr>
                        <a:t>2. Research, define and identify metrics to determine effectiveness and what constitutes “measurable improvement” success for each targeted demographic of youth and adults in each  “Education &amp; Engagement Programs.” Survey parishioners’ religious education, prayer life &amp; church services engagement needs and desires. Identify specific curriculum to help parishioners better make personal transitions through their lives.</a:t>
                      </a:r>
                      <a:endParaRPr lang="en-US" sz="1400" b="1" dirty="0">
                        <a:solidFill>
                          <a:srgbClr val="FF0000"/>
                        </a:solidFill>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noFill/>
                  </a:tcPr>
                </a:tc>
                <a:tc>
                  <a:txBody>
                    <a:bodyPr/>
                    <a:lstStyle/>
                    <a:p>
                      <a:pPr marL="0" marR="0">
                        <a:lnSpc>
                          <a:spcPct val="107000"/>
                        </a:lnSpc>
                        <a:spcBef>
                          <a:spcPts val="0"/>
                        </a:spcBef>
                        <a:spcAft>
                          <a:spcPts val="0"/>
                        </a:spcAft>
                      </a:pPr>
                      <a:r>
                        <a:rPr lang="en-US" sz="1200" b="1" dirty="0">
                          <a:effectLst/>
                          <a:latin typeface="Georgia" panose="02040502050405020303" pitchFamily="18" charset="0"/>
                          <a:ea typeface="Calibri" panose="020F0502020204030204" pitchFamily="34" charset="0"/>
                          <a:cs typeface="Times New Roman" panose="02020603050405020304" pitchFamily="18" charset="0"/>
                        </a:rPr>
                        <a:t>Education &amp; Engagement </a:t>
                      </a:r>
                      <a:r>
                        <a:rPr lang="en-US" sz="12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Ministry Team 1</a:t>
                      </a:r>
                    </a:p>
                  </a:txBody>
                  <a:tcPr marL="68580" marR="68580" marT="0" marB="0">
                    <a:lnT w="12700" cap="flat" cmpd="sng" algn="ctr">
                      <a:solidFill>
                        <a:schemeClr val="tx1"/>
                      </a:solidFill>
                      <a:prstDash val="solid"/>
                      <a:round/>
                      <a:headEnd type="none" w="med" len="med"/>
                      <a:tailEnd type="none" w="med" len="med"/>
                    </a:lnT>
                    <a:noFill/>
                  </a:tcPr>
                </a:tc>
                <a:tc>
                  <a:txBody>
                    <a:bodyPr/>
                    <a:lstStyle/>
                    <a:p>
                      <a:pPr marL="0" marR="0">
                        <a:lnSpc>
                          <a:spcPct val="107000"/>
                        </a:lnSpc>
                        <a:spcBef>
                          <a:spcPts val="0"/>
                        </a:spcBef>
                        <a:spcAft>
                          <a:spcPts val="0"/>
                        </a:spcAft>
                      </a:pPr>
                      <a:r>
                        <a:rPr lang="en-US" sz="1200" b="1" dirty="0">
                          <a:solidFill>
                            <a:schemeClr val="bg1"/>
                          </a:solidFill>
                          <a:effectLst/>
                          <a:latin typeface="Georgia" panose="02040502050405020303" pitchFamily="18" charset="0"/>
                          <a:ea typeface="Calibri" panose="020F0502020204030204" pitchFamily="34" charset="0"/>
                          <a:cs typeface="Times New Roman" panose="02020603050405020304" pitchFamily="18" charset="0"/>
                        </a:rPr>
                        <a:t>3 months after </a:t>
                      </a:r>
                      <a:r>
                        <a:rPr lang="en-US" sz="12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step 1</a:t>
                      </a:r>
                    </a:p>
                  </a:txBody>
                  <a:tcPr marL="68580" marR="68580" marT="0" marB="0">
                    <a:lnT w="12700" cap="flat" cmpd="sng" algn="ctr">
                      <a:solidFill>
                        <a:schemeClr val="tx1"/>
                      </a:solidFill>
                      <a:prstDash val="solid"/>
                      <a:round/>
                      <a:headEnd type="none" w="med" len="med"/>
                      <a:tailEnd type="none" w="med" len="med"/>
                    </a:lnT>
                    <a:noFill/>
                  </a:tcPr>
                </a:tc>
                <a:tc>
                  <a:txBody>
                    <a:bodyPr/>
                    <a:lstStyle/>
                    <a:p>
                      <a:pPr marL="0" marR="0" lvl="0" indent="0">
                        <a:lnSpc>
                          <a:spcPct val="107000"/>
                        </a:lnSpc>
                        <a:spcBef>
                          <a:spcPts val="0"/>
                        </a:spcBef>
                        <a:spcAft>
                          <a:spcPts val="0"/>
                        </a:spcAft>
                        <a:buFont typeface="Symbol" pitchFamily="2" charset="2"/>
                        <a:buNone/>
                      </a:pPr>
                      <a:r>
                        <a:rPr lang="en-US" sz="12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Success and effectiveness metrics are finalized</a:t>
                      </a:r>
                    </a:p>
                  </a:txBody>
                  <a:tcPr marL="68580" marR="68580" marT="0" marB="0">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10002"/>
                  </a:ext>
                </a:extLst>
              </a:tr>
              <a:tr h="916489">
                <a:tc>
                  <a:txBody>
                    <a:bodyPr/>
                    <a:lstStyle/>
                    <a:p>
                      <a:pPr marL="0" marR="0" lvl="0" indent="0" algn="just">
                        <a:lnSpc>
                          <a:spcPct val="107000"/>
                        </a:lnSpc>
                        <a:spcBef>
                          <a:spcPts val="0"/>
                        </a:spcBef>
                        <a:spcAft>
                          <a:spcPts val="0"/>
                        </a:spcAft>
                        <a:buFontTx/>
                        <a:buNone/>
                      </a:pPr>
                      <a:r>
                        <a:rPr lang="en-US" sz="1400" b="1" dirty="0">
                          <a:effectLst/>
                          <a:latin typeface="Georgia" panose="02040502050405020303" pitchFamily="18" charset="0"/>
                          <a:ea typeface="Calibri" panose="020F0502020204030204" pitchFamily="34" charset="0"/>
                          <a:cs typeface="Times New Roman" panose="02020603050405020304" pitchFamily="18" charset="0"/>
                        </a:rPr>
                        <a:t>3. </a:t>
                      </a:r>
                      <a:r>
                        <a:rPr lang="en-US" sz="1400" b="1" dirty="0">
                          <a:effectLst/>
                          <a:latin typeface="Georgia" panose="02040502050405020303" pitchFamily="18" charset="0"/>
                        </a:rPr>
                        <a:t>Identify at least 3 Adult/Young Adult and 3 Youth Education &amp; Engagement </a:t>
                      </a:r>
                      <a:r>
                        <a:rPr lang="en-US" sz="1400" b="1" dirty="0">
                          <a:solidFill>
                            <a:srgbClr val="5D0100"/>
                          </a:solidFill>
                          <a:latin typeface="Georgia" panose="02040502050405020303" pitchFamily="18" charset="0"/>
                        </a:rPr>
                        <a:t>programs </a:t>
                      </a:r>
                      <a:r>
                        <a:rPr lang="en-US" sz="1400" b="1" dirty="0">
                          <a:effectLst/>
                          <a:latin typeface="Georgia" panose="02040502050405020303" pitchFamily="18" charset="0"/>
                        </a:rPr>
                        <a:t>to evaluate and consider from both inside and outside the Orthodox ecosystem.</a:t>
                      </a:r>
                      <a:endParaRPr lang="en-US" sz="1400" b="1"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b="1" dirty="0">
                          <a:effectLst/>
                          <a:latin typeface="Georgia" panose="02040502050405020303" pitchFamily="18" charset="0"/>
                          <a:ea typeface="Calibri" panose="020F0502020204030204" pitchFamily="34" charset="0"/>
                          <a:cs typeface="Times New Roman" panose="02020603050405020304" pitchFamily="18" charset="0"/>
                        </a:rPr>
                        <a:t>Education &amp; Engagement Ministry Team 1</a:t>
                      </a:r>
                    </a:p>
                  </a:txBody>
                  <a:tcPr marL="68580" marR="68580" marT="0" marB="0"/>
                </a:tc>
                <a:tc>
                  <a:txBody>
                    <a:bodyPr/>
                    <a:lstStyle/>
                    <a:p>
                      <a:pPr marL="0" marR="0">
                        <a:lnSpc>
                          <a:spcPct val="107000"/>
                        </a:lnSpc>
                        <a:spcBef>
                          <a:spcPts val="0"/>
                        </a:spcBef>
                        <a:spcAft>
                          <a:spcPts val="0"/>
                        </a:spcAft>
                      </a:pPr>
                      <a:r>
                        <a:rPr lang="en-US" sz="12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Simultaneous with step 2</a:t>
                      </a:r>
                      <a:endParaRPr lang="en-US" sz="1200" b="1"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lvl="0" indent="0">
                        <a:lnSpc>
                          <a:spcPct val="107000"/>
                        </a:lnSpc>
                        <a:spcBef>
                          <a:spcPts val="0"/>
                        </a:spcBef>
                        <a:spcAft>
                          <a:spcPts val="0"/>
                        </a:spcAft>
                        <a:buFontTx/>
                        <a:buNone/>
                      </a:pPr>
                      <a:r>
                        <a:rPr lang="en-US" sz="1200" b="1" dirty="0">
                          <a:effectLst/>
                          <a:latin typeface="Georgia" panose="02040502050405020303" pitchFamily="18" charset="0"/>
                          <a:ea typeface="Calibri" panose="020F0502020204030204" pitchFamily="34" charset="0"/>
                          <a:cs typeface="Times New Roman" panose="02020603050405020304" pitchFamily="18" charset="0"/>
                        </a:rPr>
                        <a:t>At least 3 Education &amp; Engagement </a:t>
                      </a:r>
                      <a:r>
                        <a:rPr lang="en-US" sz="1200" b="1" dirty="0">
                          <a:effectLst/>
                          <a:latin typeface="Georgia" panose="02040502050405020303" pitchFamily="18" charset="0"/>
                        </a:rPr>
                        <a:t>training p</a:t>
                      </a:r>
                      <a:r>
                        <a:rPr lang="en-US" sz="1200" b="1" dirty="0">
                          <a:solidFill>
                            <a:srgbClr val="5D0100"/>
                          </a:solidFill>
                          <a:latin typeface="Georgia" panose="02040502050405020303" pitchFamily="18" charset="0"/>
                        </a:rPr>
                        <a:t>rograms</a:t>
                      </a:r>
                      <a:r>
                        <a:rPr lang="en-US" sz="1200" b="1" dirty="0">
                          <a:effectLst/>
                          <a:latin typeface="Georgia" panose="02040502050405020303" pitchFamily="18" charset="0"/>
                          <a:ea typeface="Calibri" panose="020F0502020204030204" pitchFamily="34" charset="0"/>
                          <a:cs typeface="Times New Roman" panose="02020603050405020304" pitchFamily="18" charset="0"/>
                        </a:rPr>
                        <a:t> are identified for study for each demographic</a:t>
                      </a:r>
                    </a:p>
                  </a:txBody>
                  <a:tcPr marL="68580" marR="68580" marT="0" marB="0"/>
                </a:tc>
                <a:extLst>
                  <a:ext uri="{0D108BD9-81ED-4DB2-BD59-A6C34878D82A}">
                    <a16:rowId xmlns:a16="http://schemas.microsoft.com/office/drawing/2014/main" val="1085481770"/>
                  </a:ext>
                </a:extLst>
              </a:tr>
            </a:tbl>
          </a:graphicData>
        </a:graphic>
      </p:graphicFrame>
      <p:sp>
        <p:nvSpPr>
          <p:cNvPr id="6" name="Title 1">
            <a:extLst>
              <a:ext uri="{FF2B5EF4-FFF2-40B4-BE49-F238E27FC236}">
                <a16:creationId xmlns:a16="http://schemas.microsoft.com/office/drawing/2014/main" id="{B1E44BC4-6B6A-FECB-3EC6-FA5FCCDB3EE4}"/>
              </a:ext>
            </a:extLst>
          </p:cNvPr>
          <p:cNvSpPr txBox="1">
            <a:spLocks/>
          </p:cNvSpPr>
          <p:nvPr/>
        </p:nvSpPr>
        <p:spPr bwMode="auto">
          <a:xfrm>
            <a:off x="221942" y="-250934"/>
            <a:ext cx="8993080" cy="11430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0" fontAlgn="base" hangingPunct="0">
              <a:lnSpc>
                <a:spcPct val="70000"/>
              </a:lnSpc>
              <a:spcBef>
                <a:spcPct val="0"/>
              </a:spcBef>
              <a:spcAft>
                <a:spcPct val="0"/>
              </a:spcAft>
              <a:defRPr sz="4400">
                <a:solidFill>
                  <a:srgbClr val="760002"/>
                </a:solidFill>
                <a:effectLst>
                  <a:outerShdw blurRad="38100" dist="38100" dir="2700000" algn="tl">
                    <a:srgbClr val="C0C0C0"/>
                  </a:outerShdw>
                </a:effectLst>
                <a:latin typeface="+mj-lt"/>
                <a:ea typeface="+mj-ea"/>
                <a:cs typeface="+mj-cs"/>
              </a:defRPr>
            </a:lvl1pPr>
            <a:lvl2pPr algn="ctr" rtl="0" eaLnBrk="0" fontAlgn="base" hangingPunct="0">
              <a:lnSpc>
                <a:spcPct val="70000"/>
              </a:lnSpc>
              <a:spcBef>
                <a:spcPct val="0"/>
              </a:spcBef>
              <a:spcAft>
                <a:spcPct val="0"/>
              </a:spcAft>
              <a:defRPr sz="4400">
                <a:solidFill>
                  <a:srgbClr val="760002"/>
                </a:solidFill>
                <a:effectLst>
                  <a:outerShdw blurRad="38100" dist="38100" dir="2700000" algn="tl">
                    <a:srgbClr val="C0C0C0"/>
                  </a:outerShdw>
                </a:effectLst>
                <a:latin typeface="Georgia" pitchFamily="18" charset="0"/>
              </a:defRPr>
            </a:lvl2pPr>
            <a:lvl3pPr algn="ctr" rtl="0" eaLnBrk="0" fontAlgn="base" hangingPunct="0">
              <a:lnSpc>
                <a:spcPct val="70000"/>
              </a:lnSpc>
              <a:spcBef>
                <a:spcPct val="0"/>
              </a:spcBef>
              <a:spcAft>
                <a:spcPct val="0"/>
              </a:spcAft>
              <a:defRPr sz="4400">
                <a:solidFill>
                  <a:srgbClr val="760002"/>
                </a:solidFill>
                <a:effectLst>
                  <a:outerShdw blurRad="38100" dist="38100" dir="2700000" algn="tl">
                    <a:srgbClr val="C0C0C0"/>
                  </a:outerShdw>
                </a:effectLst>
                <a:latin typeface="Georgia" pitchFamily="18" charset="0"/>
              </a:defRPr>
            </a:lvl3pPr>
            <a:lvl4pPr algn="ctr" rtl="0" eaLnBrk="0" fontAlgn="base" hangingPunct="0">
              <a:lnSpc>
                <a:spcPct val="70000"/>
              </a:lnSpc>
              <a:spcBef>
                <a:spcPct val="0"/>
              </a:spcBef>
              <a:spcAft>
                <a:spcPct val="0"/>
              </a:spcAft>
              <a:defRPr sz="4400">
                <a:solidFill>
                  <a:srgbClr val="760002"/>
                </a:solidFill>
                <a:effectLst>
                  <a:outerShdw blurRad="38100" dist="38100" dir="2700000" algn="tl">
                    <a:srgbClr val="C0C0C0"/>
                  </a:outerShdw>
                </a:effectLst>
                <a:latin typeface="Georgia" pitchFamily="18" charset="0"/>
              </a:defRPr>
            </a:lvl4pPr>
            <a:lvl5pPr algn="ctr" rtl="0" eaLnBrk="0" fontAlgn="base" hangingPunct="0">
              <a:lnSpc>
                <a:spcPct val="70000"/>
              </a:lnSpc>
              <a:spcBef>
                <a:spcPct val="0"/>
              </a:spcBef>
              <a:spcAft>
                <a:spcPct val="0"/>
              </a:spcAft>
              <a:defRPr sz="4400">
                <a:solidFill>
                  <a:srgbClr val="760002"/>
                </a:solidFill>
                <a:effectLst>
                  <a:outerShdw blurRad="38100" dist="38100" dir="2700000" algn="tl">
                    <a:srgbClr val="C0C0C0"/>
                  </a:outerShdw>
                </a:effectLst>
                <a:latin typeface="Georgia" pitchFamily="18" charset="0"/>
              </a:defRPr>
            </a:lvl5pPr>
            <a:lvl6pPr marL="457200" algn="ctr" rtl="0" fontAlgn="base">
              <a:lnSpc>
                <a:spcPct val="70000"/>
              </a:lnSpc>
              <a:spcBef>
                <a:spcPct val="0"/>
              </a:spcBef>
              <a:spcAft>
                <a:spcPct val="0"/>
              </a:spcAft>
              <a:defRPr sz="4400">
                <a:solidFill>
                  <a:srgbClr val="760002"/>
                </a:solidFill>
                <a:effectLst>
                  <a:outerShdw blurRad="38100" dist="38100" dir="2700000" algn="tl">
                    <a:srgbClr val="C0C0C0"/>
                  </a:outerShdw>
                </a:effectLst>
                <a:latin typeface="Georgia" pitchFamily="18" charset="0"/>
              </a:defRPr>
            </a:lvl6pPr>
            <a:lvl7pPr marL="914400" algn="ctr" rtl="0" fontAlgn="base">
              <a:lnSpc>
                <a:spcPct val="70000"/>
              </a:lnSpc>
              <a:spcBef>
                <a:spcPct val="0"/>
              </a:spcBef>
              <a:spcAft>
                <a:spcPct val="0"/>
              </a:spcAft>
              <a:defRPr sz="4400">
                <a:solidFill>
                  <a:srgbClr val="760002"/>
                </a:solidFill>
                <a:effectLst>
                  <a:outerShdw blurRad="38100" dist="38100" dir="2700000" algn="tl">
                    <a:srgbClr val="C0C0C0"/>
                  </a:outerShdw>
                </a:effectLst>
                <a:latin typeface="Georgia" pitchFamily="18" charset="0"/>
              </a:defRPr>
            </a:lvl7pPr>
            <a:lvl8pPr marL="1371600" algn="ctr" rtl="0" fontAlgn="base">
              <a:lnSpc>
                <a:spcPct val="70000"/>
              </a:lnSpc>
              <a:spcBef>
                <a:spcPct val="0"/>
              </a:spcBef>
              <a:spcAft>
                <a:spcPct val="0"/>
              </a:spcAft>
              <a:defRPr sz="4400">
                <a:solidFill>
                  <a:srgbClr val="760002"/>
                </a:solidFill>
                <a:effectLst>
                  <a:outerShdw blurRad="38100" dist="38100" dir="2700000" algn="tl">
                    <a:srgbClr val="C0C0C0"/>
                  </a:outerShdw>
                </a:effectLst>
                <a:latin typeface="Georgia" pitchFamily="18" charset="0"/>
              </a:defRPr>
            </a:lvl8pPr>
            <a:lvl9pPr marL="1828800" algn="ctr" rtl="0" fontAlgn="base">
              <a:lnSpc>
                <a:spcPct val="70000"/>
              </a:lnSpc>
              <a:spcBef>
                <a:spcPct val="0"/>
              </a:spcBef>
              <a:spcAft>
                <a:spcPct val="0"/>
              </a:spcAft>
              <a:defRPr sz="4400">
                <a:solidFill>
                  <a:srgbClr val="760002"/>
                </a:solidFill>
                <a:effectLst>
                  <a:outerShdw blurRad="38100" dist="38100" dir="2700000" algn="tl">
                    <a:srgbClr val="C0C0C0"/>
                  </a:outerShdw>
                </a:effectLst>
                <a:latin typeface="Georgia" pitchFamily="18" charset="0"/>
              </a:defRPr>
            </a:lvl9pPr>
          </a:lstStyle>
          <a:p>
            <a:pPr marL="0" marR="0" lvl="0" indent="0" algn="ctr" defTabSz="914400" rtl="0" eaLnBrk="0" fontAlgn="base" latinLnBrk="0" hangingPunct="0">
              <a:lnSpc>
                <a:spcPct val="70000"/>
              </a:lnSpc>
              <a:spcBef>
                <a:spcPct val="0"/>
              </a:spcBef>
              <a:spcAft>
                <a:spcPct val="0"/>
              </a:spcAft>
              <a:buClrTx/>
              <a:buSzTx/>
              <a:buFontTx/>
              <a:buNone/>
              <a:tabLst/>
              <a:defRPr/>
            </a:pPr>
            <a:r>
              <a:rPr kumimoji="0" lang="en-US" sz="2200" b="1" i="0" u="none" strike="noStrike" kern="0" cap="none" spc="0" normalizeH="0" baseline="0" noProof="0" dirty="0">
                <a:ln>
                  <a:noFill/>
                </a:ln>
                <a:solidFill>
                  <a:srgbClr val="760002"/>
                </a:solidFill>
                <a:effectLst/>
                <a:uLnTx/>
                <a:uFillTx/>
                <a:latin typeface="Georgia" panose="02040502050405020303" pitchFamily="18" charset="0"/>
                <a:ea typeface="+mj-ea"/>
                <a:cs typeface="+mj-cs"/>
              </a:rPr>
              <a:t>Adult</a:t>
            </a:r>
            <a:r>
              <a:rPr kumimoji="0" lang="en-US" sz="2000" b="1" i="0" u="none" strike="noStrike" kern="1200" cap="none" spc="0" normalizeH="0" baseline="0" noProof="0" dirty="0">
                <a:ln>
                  <a:noFill/>
                </a:ln>
                <a:solidFill>
                  <a:srgbClr val="760002"/>
                </a:solidFill>
                <a:effectLst/>
                <a:uLnTx/>
                <a:uFillTx/>
                <a:latin typeface="Georgia" panose="02040502050405020303" pitchFamily="18" charset="0"/>
                <a:ea typeface="+mj-ea"/>
                <a:cs typeface="+mj-cs"/>
              </a:rPr>
              <a:t>, Young Adult</a:t>
            </a:r>
            <a:r>
              <a:rPr kumimoji="0" lang="en-US" sz="2200" b="1" i="0" u="none" strike="noStrike" kern="0" cap="none" spc="0" normalizeH="0" baseline="0" noProof="0" dirty="0">
                <a:ln>
                  <a:noFill/>
                </a:ln>
                <a:solidFill>
                  <a:srgbClr val="760002"/>
                </a:solidFill>
                <a:effectLst/>
                <a:uLnTx/>
                <a:uFillTx/>
                <a:latin typeface="Georgia" panose="02040502050405020303" pitchFamily="18" charset="0"/>
                <a:ea typeface="+mj-ea"/>
                <a:cs typeface="+mj-cs"/>
              </a:rPr>
              <a:t> &amp; </a:t>
            </a:r>
            <a:r>
              <a:rPr kumimoji="0" lang="en-US" sz="2200" b="1" i="0" u="none" strike="noStrike" kern="0" cap="none" spc="0" normalizeH="0" baseline="0" noProof="0" dirty="0">
                <a:ln>
                  <a:noFill/>
                </a:ln>
                <a:solidFill>
                  <a:srgbClr val="760002"/>
                </a:solidFill>
                <a:effectLst>
                  <a:outerShdw blurRad="38100" dist="38100" dir="2700000" algn="tl">
                    <a:srgbClr val="C0C0C0"/>
                  </a:outerShdw>
                </a:effectLst>
                <a:uLnTx/>
                <a:uFillTx/>
                <a:latin typeface="Georgia"/>
                <a:ea typeface="+mj-ea"/>
                <a:cs typeface="+mj-cs"/>
              </a:rPr>
              <a:t>Youth Education &amp; Engagement</a:t>
            </a:r>
            <a:br>
              <a:rPr kumimoji="0" lang="en-US" sz="2200" b="1" i="0" u="none" strike="noStrike" kern="0" cap="none" spc="0" normalizeH="0" baseline="0" noProof="0" dirty="0">
                <a:ln>
                  <a:noFill/>
                </a:ln>
                <a:solidFill>
                  <a:srgbClr val="760002"/>
                </a:solidFill>
                <a:effectLst/>
                <a:uLnTx/>
                <a:uFillTx/>
                <a:latin typeface="Georgia" panose="02040502050405020303" pitchFamily="18" charset="0"/>
                <a:ea typeface="+mj-ea"/>
                <a:cs typeface="+mj-cs"/>
              </a:rPr>
            </a:br>
            <a:r>
              <a:rPr kumimoji="0" lang="en-US" sz="2400" b="1" i="0" u="sng" strike="noStrike" kern="0" cap="none" spc="0" normalizeH="0" baseline="0" noProof="0" dirty="0">
                <a:ln>
                  <a:noFill/>
                </a:ln>
                <a:solidFill>
                  <a:srgbClr val="760002"/>
                </a:solidFill>
                <a:effectLst/>
                <a:uLnTx/>
                <a:uFillTx/>
                <a:latin typeface="Georgia" panose="02040502050405020303" pitchFamily="18" charset="0"/>
                <a:ea typeface="+mj-ea"/>
                <a:cs typeface="Arial" panose="020B0604020202020204" pitchFamily="34" charset="0"/>
              </a:rPr>
              <a:t>SMART Goal </a:t>
            </a:r>
            <a:r>
              <a:rPr kumimoji="0" lang="en-US" sz="2200" b="1" i="0" u="sng" strike="noStrike" kern="0" cap="none" spc="0" normalizeH="0" baseline="0" noProof="0" dirty="0">
                <a:ln>
                  <a:noFill/>
                </a:ln>
                <a:solidFill>
                  <a:srgbClr val="760002"/>
                </a:solidFill>
                <a:effectLst/>
                <a:uLnTx/>
                <a:uFillTx/>
                <a:latin typeface="Georgia" panose="02040502050405020303" pitchFamily="18" charset="0"/>
                <a:ea typeface="+mj-ea"/>
                <a:cs typeface="+mj-cs"/>
              </a:rPr>
              <a:t>1 Action Plan</a:t>
            </a:r>
            <a:endParaRPr kumimoji="0" lang="en-US" sz="2200" b="1" i="0" u="sng" strike="noStrike" kern="0" cap="none" spc="0" normalizeH="0" baseline="0" noProof="0" dirty="0">
              <a:ln>
                <a:noFill/>
              </a:ln>
              <a:solidFill>
                <a:srgbClr val="760002"/>
              </a:solidFill>
              <a:effectLst>
                <a:outerShdw blurRad="38100" dist="38100" dir="2700000" algn="tl">
                  <a:srgbClr val="C0C0C0"/>
                </a:outerShdw>
              </a:effectLst>
              <a:uLnTx/>
              <a:uFillTx/>
              <a:latin typeface="Georgia" panose="02040502050405020303" pitchFamily="18" charset="0"/>
              <a:ea typeface="+mj-ea"/>
              <a:cs typeface="+mj-cs"/>
            </a:endParaRPr>
          </a:p>
        </p:txBody>
      </p:sp>
    </p:spTree>
    <p:extLst>
      <p:ext uri="{BB962C8B-B14F-4D97-AF65-F5344CB8AC3E}">
        <p14:creationId xmlns:p14="http://schemas.microsoft.com/office/powerpoint/2010/main" val="1375132353"/>
      </p:ext>
    </p:extLst>
  </p:cSld>
  <p:clrMapOvr>
    <a:masterClrMapping/>
  </p:clrMapOvr>
  <p:transition>
    <p:strips dir="rd"/>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4294967295"/>
          </p:nvPr>
        </p:nvGraphicFramePr>
        <p:xfrm>
          <a:off x="146481" y="1054429"/>
          <a:ext cx="8779805" cy="4939976"/>
        </p:xfrm>
        <a:graphic>
          <a:graphicData uri="http://schemas.openxmlformats.org/drawingml/2006/table">
            <a:tbl>
              <a:tblPr firstRow="1" bandRow="1">
                <a:tableStyleId>{7DF18680-E054-41AD-8BC1-D1AEF772440D}</a:tableStyleId>
              </a:tblPr>
              <a:tblGrid>
                <a:gridCol w="3575062">
                  <a:extLst>
                    <a:ext uri="{9D8B030D-6E8A-4147-A177-3AD203B41FA5}">
                      <a16:colId xmlns:a16="http://schemas.microsoft.com/office/drawing/2014/main" val="20000"/>
                    </a:ext>
                  </a:extLst>
                </a:gridCol>
                <a:gridCol w="1595556">
                  <a:extLst>
                    <a:ext uri="{9D8B030D-6E8A-4147-A177-3AD203B41FA5}">
                      <a16:colId xmlns:a16="http://schemas.microsoft.com/office/drawing/2014/main" val="20001"/>
                    </a:ext>
                  </a:extLst>
                </a:gridCol>
                <a:gridCol w="1783858">
                  <a:extLst>
                    <a:ext uri="{9D8B030D-6E8A-4147-A177-3AD203B41FA5}">
                      <a16:colId xmlns:a16="http://schemas.microsoft.com/office/drawing/2014/main" val="20002"/>
                    </a:ext>
                  </a:extLst>
                </a:gridCol>
                <a:gridCol w="1825329">
                  <a:extLst>
                    <a:ext uri="{9D8B030D-6E8A-4147-A177-3AD203B41FA5}">
                      <a16:colId xmlns:a16="http://schemas.microsoft.com/office/drawing/2014/main" val="20003"/>
                    </a:ext>
                  </a:extLst>
                </a:gridCol>
              </a:tblGrid>
              <a:tr h="437639">
                <a:tc>
                  <a:txBody>
                    <a:bodyPr/>
                    <a:lstStyle/>
                    <a:p>
                      <a:pPr algn="ctr"/>
                      <a:r>
                        <a:rPr lang="en-US" sz="1100" b="1" kern="1200" dirty="0">
                          <a:solidFill>
                            <a:schemeClr val="bg1"/>
                          </a:solidFill>
                          <a:effectLst/>
                          <a:latin typeface="Georgia" panose="02040502050405020303" pitchFamily="18" charset="0"/>
                          <a:ea typeface="+mn-ea"/>
                          <a:cs typeface="+mn-cs"/>
                        </a:rPr>
                        <a:t>Key  Actions  Necessary  </a:t>
                      </a:r>
                      <a:r>
                        <a:rPr lang="en-US" sz="1100" b="1" u="none" kern="1200" dirty="0">
                          <a:solidFill>
                            <a:schemeClr val="bg1"/>
                          </a:solidFill>
                          <a:effectLst/>
                          <a:latin typeface="Georgia" panose="02040502050405020303" pitchFamily="18" charset="0"/>
                          <a:ea typeface="+mn-ea"/>
                          <a:cs typeface="+mn-cs"/>
                        </a:rPr>
                        <a:t>To  Achieve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u="sng" kern="1200" dirty="0">
                          <a:solidFill>
                            <a:schemeClr val="bg1"/>
                          </a:solidFill>
                          <a:effectLst/>
                          <a:latin typeface="Georgia" panose="02040502050405020303" pitchFamily="18" charset="0"/>
                          <a:ea typeface="+mn-ea"/>
                          <a:cs typeface="+mn-cs"/>
                        </a:rPr>
                        <a:t>SMART  Goal  1</a:t>
                      </a:r>
                      <a:endParaRPr lang="en-US" sz="1100" b="1" dirty="0">
                        <a:solidFill>
                          <a:schemeClr val="bg1"/>
                        </a:solidFill>
                        <a:latin typeface="Georgia" panose="02040502050405020303" pitchFamily="18" charset="0"/>
                      </a:endParaRPr>
                    </a:p>
                  </a:txBody>
                  <a:tcPr/>
                </a:tc>
                <a:tc>
                  <a:txBody>
                    <a:bodyPr/>
                    <a:lstStyle/>
                    <a:p>
                      <a:pPr algn="ctr"/>
                      <a:r>
                        <a:rPr lang="en-US" sz="1100" b="1" u="sng" dirty="0">
                          <a:solidFill>
                            <a:schemeClr val="bg1"/>
                          </a:solidFill>
                          <a:latin typeface="Georgia" panose="02040502050405020303" pitchFamily="18" charset="0"/>
                        </a:rPr>
                        <a:t>Responsible Party</a:t>
                      </a:r>
                    </a:p>
                  </a:txBody>
                  <a:tcPr/>
                </a:tc>
                <a:tc>
                  <a:txBody>
                    <a:bodyPr/>
                    <a:lstStyle/>
                    <a:p>
                      <a:pPr algn="ctr"/>
                      <a:r>
                        <a:rPr lang="en-US" sz="1100" b="1" u="sng" dirty="0">
                          <a:solidFill>
                            <a:schemeClr val="bg1"/>
                          </a:solidFill>
                          <a:latin typeface="Georgia" panose="02040502050405020303" pitchFamily="18" charset="0"/>
                        </a:rPr>
                        <a:t>Deadline Timetable</a:t>
                      </a:r>
                    </a:p>
                  </a:txBody>
                  <a:tcPr/>
                </a:tc>
                <a:tc>
                  <a:txBody>
                    <a:bodyPr/>
                    <a:lstStyle/>
                    <a:p>
                      <a:pPr algn="ctr"/>
                      <a:r>
                        <a:rPr lang="en-US" sz="1100" b="1" u="none" dirty="0">
                          <a:solidFill>
                            <a:schemeClr val="bg1"/>
                          </a:solidFill>
                          <a:latin typeface="Georgia" panose="02040502050405020303" pitchFamily="18" charset="0"/>
                        </a:rPr>
                        <a:t>Completion </a:t>
                      </a:r>
                    </a:p>
                    <a:p>
                      <a:pPr algn="ctr"/>
                      <a:r>
                        <a:rPr lang="en-US" sz="1100" b="1" u="sng" dirty="0">
                          <a:solidFill>
                            <a:schemeClr val="bg1"/>
                          </a:solidFill>
                          <a:latin typeface="Georgia" panose="02040502050405020303" pitchFamily="18" charset="0"/>
                        </a:rPr>
                        <a:t>Confirmation Test</a:t>
                      </a:r>
                    </a:p>
                  </a:txBody>
                  <a:tcPr/>
                </a:tc>
                <a:extLst>
                  <a:ext uri="{0D108BD9-81ED-4DB2-BD59-A6C34878D82A}">
                    <a16:rowId xmlns:a16="http://schemas.microsoft.com/office/drawing/2014/main" val="10000"/>
                  </a:ext>
                </a:extLst>
              </a:tr>
              <a:tr h="235137">
                <a:tc gridSpan="4">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1200" b="1" i="0" u="sng" strike="noStrike" kern="1200" cap="none" spc="0" normalizeH="0" baseline="0" noProof="0" dirty="0">
                          <a:ln>
                            <a:noFill/>
                          </a:ln>
                          <a:solidFill>
                            <a:srgbClr val="FF0000"/>
                          </a:solidFill>
                          <a:effectLst/>
                          <a:uLnTx/>
                          <a:uFillTx/>
                          <a:latin typeface="Georgia" panose="02040502050405020303" pitchFamily="18" charset="0"/>
                          <a:ea typeface="Calibri" panose="020F0502020204030204" pitchFamily="34" charset="0"/>
                          <a:cs typeface="Times New Roman" panose="02020603050405020304" pitchFamily="18" charset="0"/>
                        </a:rPr>
                        <a:t>LAG 2: Develop the most effective </a:t>
                      </a:r>
                      <a:r>
                        <a:rPr lang="en-US" sz="1200" b="1" u="sng" dirty="0">
                          <a:solidFill>
                            <a:srgbClr val="FF0000"/>
                          </a:solidFill>
                          <a:effectLst/>
                          <a:latin typeface="Georgia" panose="02040502050405020303" pitchFamily="18" charset="0"/>
                        </a:rPr>
                        <a:t>Education &amp; Engagement Program </a:t>
                      </a:r>
                      <a:r>
                        <a:rPr kumimoji="0" lang="en-US" sz="1200" b="1" i="0" u="sng" strike="noStrike" kern="1200" cap="none" spc="0" normalizeH="0" baseline="0" noProof="0" dirty="0">
                          <a:ln>
                            <a:noFill/>
                          </a:ln>
                          <a:solidFill>
                            <a:srgbClr val="FF0000"/>
                          </a:solidFill>
                          <a:effectLst/>
                          <a:uLnTx/>
                          <a:uFillTx/>
                          <a:latin typeface="Georgia" panose="02040502050405020303" pitchFamily="18" charset="0"/>
                          <a:ea typeface="Calibri" panose="020F0502020204030204" pitchFamily="34" charset="0"/>
                          <a:cs typeface="Times New Roman" panose="02020603050405020304" pitchFamily="18" charset="0"/>
                        </a:rPr>
                        <a:t>within 4 months</a:t>
                      </a:r>
                      <a:endParaRPr lang="en-US" sz="1200" b="1"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tc>
                <a:tc hMerge="1">
                  <a:txBody>
                    <a:bodyPr/>
                    <a:lstStyle/>
                    <a:p>
                      <a:pPr marL="0" marR="0">
                        <a:lnSpc>
                          <a:spcPct val="107000"/>
                        </a:lnSpc>
                        <a:spcBef>
                          <a:spcPts val="0"/>
                        </a:spcBef>
                        <a:spcAft>
                          <a:spcPts val="0"/>
                        </a:spcAft>
                      </a:pPr>
                      <a:endParaRPr lang="en-US" sz="1200" b="1" dirty="0">
                        <a:effectLst/>
                        <a:latin typeface="+mn-lt"/>
                        <a:ea typeface="Calibri" panose="020F0502020204030204" pitchFamily="34" charset="0"/>
                        <a:cs typeface="Times New Roman" panose="02020603050405020304" pitchFamily="18" charset="0"/>
                      </a:endParaRPr>
                    </a:p>
                  </a:txBody>
                  <a:tcPr marL="68580" marR="68580" marT="0" marB="0"/>
                </a:tc>
                <a:tc hMerge="1">
                  <a:txBody>
                    <a:bodyPr/>
                    <a:lstStyle/>
                    <a:p>
                      <a:pPr marL="0" marR="0">
                        <a:lnSpc>
                          <a:spcPct val="107000"/>
                        </a:lnSpc>
                        <a:spcBef>
                          <a:spcPts val="0"/>
                        </a:spcBef>
                        <a:spcAft>
                          <a:spcPts val="0"/>
                        </a:spcAft>
                      </a:pPr>
                      <a:endParaRPr lang="en-US" sz="1200" b="1" dirty="0">
                        <a:effectLst/>
                        <a:latin typeface="+mn-lt"/>
                        <a:ea typeface="Calibri" panose="020F0502020204030204" pitchFamily="34" charset="0"/>
                        <a:cs typeface="Times New Roman" panose="02020603050405020304" pitchFamily="18" charset="0"/>
                      </a:endParaRPr>
                    </a:p>
                  </a:txBody>
                  <a:tcPr marL="68580" marR="68580" marT="0" marB="0"/>
                </a:tc>
                <a:tc hMerge="1">
                  <a:txBody>
                    <a:bodyPr/>
                    <a:lstStyle/>
                    <a:p>
                      <a:pPr marL="0" marR="0" lvl="0" indent="0">
                        <a:lnSpc>
                          <a:spcPct val="107000"/>
                        </a:lnSpc>
                        <a:spcBef>
                          <a:spcPts val="0"/>
                        </a:spcBef>
                        <a:spcAft>
                          <a:spcPts val="0"/>
                        </a:spcAft>
                        <a:buFontTx/>
                        <a:buNone/>
                      </a:pPr>
                      <a:endParaRPr lang="en-US" sz="1200" b="1"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12140628"/>
                  </a:ext>
                </a:extLst>
              </a:tr>
              <a:tr h="1038031">
                <a:tc>
                  <a:txBody>
                    <a:bodyPr/>
                    <a:lstStyle/>
                    <a:p>
                      <a:pPr marL="0" lvl="1" indent="0">
                        <a:buNone/>
                      </a:pPr>
                      <a:r>
                        <a:rPr lang="en-US" sz="1400" b="1" dirty="0">
                          <a:effectLst/>
                          <a:latin typeface="Georgia" panose="02040502050405020303" pitchFamily="18" charset="0"/>
                        </a:rPr>
                        <a:t>4. Using the step 2 criteria of effectiveness and measurable improvement success: (a) evaluate and study the education &amp; engagement programs identified in step 3: (b) baseline the effectiveness of the existing parish adult and youth education &amp; engagement programs; (c) assess parishioner program desires.</a:t>
                      </a:r>
                    </a:p>
                  </a:txBody>
                  <a:tcPr marL="68580" marR="68580"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en-US" sz="1200" b="1"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b="1" dirty="0">
                          <a:solidFill>
                            <a:schemeClr val="bg1"/>
                          </a:solidFill>
                          <a:effectLst/>
                          <a:latin typeface="Georgia" panose="02040502050405020303" pitchFamily="18" charset="0"/>
                          <a:ea typeface="Calibri" panose="020F0502020204030204" pitchFamily="34" charset="0"/>
                          <a:cs typeface="Times New Roman" panose="02020603050405020304" pitchFamily="18" charset="0"/>
                        </a:rPr>
                        <a:t>1  month after step 3</a:t>
                      </a:r>
                    </a:p>
                  </a:txBody>
                  <a:tcPr marL="68580" marR="68580" marT="0" marB="0"/>
                </a:tc>
                <a:tc>
                  <a:txBody>
                    <a:bodyPr/>
                    <a:lstStyle/>
                    <a:p>
                      <a:pPr marL="0" marR="0">
                        <a:lnSpc>
                          <a:spcPct val="107000"/>
                        </a:lnSpc>
                        <a:spcBef>
                          <a:spcPts val="0"/>
                        </a:spcBef>
                        <a:spcAft>
                          <a:spcPts val="0"/>
                        </a:spcAft>
                      </a:pPr>
                      <a:r>
                        <a:rPr lang="en-US" sz="12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Evaluation of alternative religious education &amp; liturgical engagement Program</a:t>
                      </a:r>
                      <a:r>
                        <a:rPr lang="en-US" sz="1200" b="1" dirty="0">
                          <a:effectLst/>
                          <a:latin typeface="Georgia" panose="02040502050405020303" pitchFamily="18" charset="0"/>
                        </a:rPr>
                        <a:t>s and parish existing programs is</a:t>
                      </a:r>
                      <a:r>
                        <a:rPr lang="en-US" sz="12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 completed </a:t>
                      </a:r>
                    </a:p>
                  </a:txBody>
                  <a:tcPr marL="68580" marR="68580" marT="0" marB="0"/>
                </a:tc>
                <a:extLst>
                  <a:ext uri="{0D108BD9-81ED-4DB2-BD59-A6C34878D82A}">
                    <a16:rowId xmlns:a16="http://schemas.microsoft.com/office/drawing/2014/main" val="1314675711"/>
                  </a:ext>
                </a:extLst>
              </a:tr>
              <a:tr h="1038031">
                <a:tc>
                  <a:txBody>
                    <a:bodyPr/>
                    <a:lstStyle/>
                    <a:p>
                      <a:pPr marL="0" lvl="1" indent="0">
                        <a:buNone/>
                      </a:pPr>
                      <a:r>
                        <a:rPr lang="en-US" sz="1400" b="1" dirty="0">
                          <a:effectLst/>
                          <a:latin typeface="Georgia" panose="02040502050405020303" pitchFamily="18" charset="0"/>
                        </a:rPr>
                        <a:t>5. Modify researched or existing programs, or develop new curriculum, as necessary, to finalize the creation of official parish Adult and Youth “Education &amp; Engagement Program” for use.  Identify potential “Educators” who can teach the Education &amp; Engagement Program. And </a:t>
                      </a:r>
                      <a:r>
                        <a:rPr lang="en-US" sz="1400" b="1" dirty="0">
                          <a:latin typeface="+mj-lt"/>
                        </a:rPr>
                        <a:t>establish quarterly evaluation of success performance benchmarks. </a:t>
                      </a:r>
                      <a:endParaRPr lang="en-US" sz="1400" b="1" dirty="0">
                        <a:effectLst/>
                        <a:latin typeface="+mj-lt"/>
                      </a:endParaRPr>
                    </a:p>
                  </a:txBody>
                  <a:tcPr marL="68580" marR="68580"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200" b="1" dirty="0">
                          <a:effectLst/>
                          <a:latin typeface="Georgia" panose="02040502050405020303" pitchFamily="18" charset="0"/>
                          <a:ea typeface="Calibri" panose="020F0502020204030204" pitchFamily="34" charset="0"/>
                          <a:cs typeface="Times New Roman" panose="02020603050405020304" pitchFamily="18" charset="0"/>
                        </a:rPr>
                        <a:t>Education &amp; Engagement Ministry Team 1</a:t>
                      </a:r>
                      <a:endParaRPr lang="en-US" sz="12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b="1" dirty="0">
                          <a:solidFill>
                            <a:schemeClr val="bg1"/>
                          </a:solidFill>
                          <a:effectLst/>
                          <a:latin typeface="Georgia" panose="02040502050405020303" pitchFamily="18" charset="0"/>
                          <a:ea typeface="Calibri" panose="020F0502020204030204" pitchFamily="34" charset="0"/>
                          <a:cs typeface="Times New Roman" panose="02020603050405020304" pitchFamily="18" charset="0"/>
                        </a:rPr>
                        <a:t>3  months after step 4</a:t>
                      </a:r>
                    </a:p>
                  </a:txBody>
                  <a:tcPr marL="68580" marR="68580" marT="0" marB="0"/>
                </a:tc>
                <a:tc>
                  <a:txBody>
                    <a:bodyPr/>
                    <a:lstStyle/>
                    <a:p>
                      <a:pPr marL="0" marR="0">
                        <a:lnSpc>
                          <a:spcPct val="107000"/>
                        </a:lnSpc>
                        <a:spcBef>
                          <a:spcPts val="0"/>
                        </a:spcBef>
                        <a:spcAft>
                          <a:spcPts val="0"/>
                        </a:spcAft>
                      </a:pPr>
                      <a:r>
                        <a:rPr lang="en-US" sz="1200" b="1" dirty="0">
                          <a:effectLst/>
                          <a:latin typeface="Georgia" panose="02040502050405020303" pitchFamily="18" charset="0"/>
                        </a:rPr>
                        <a:t>Adult and Youth Education &amp; Engagement Program  is finalized, and Educators are identified</a:t>
                      </a:r>
                      <a:endParaRPr lang="en-US" sz="12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25743313"/>
                  </a:ext>
                </a:extLst>
              </a:tr>
            </a:tbl>
          </a:graphicData>
        </a:graphic>
      </p:graphicFrame>
      <p:sp>
        <p:nvSpPr>
          <p:cNvPr id="6" name="Title 1">
            <a:extLst>
              <a:ext uri="{FF2B5EF4-FFF2-40B4-BE49-F238E27FC236}">
                <a16:creationId xmlns:a16="http://schemas.microsoft.com/office/drawing/2014/main" id="{B1E44BC4-6B6A-FECB-3EC6-FA5FCCDB3EE4}"/>
              </a:ext>
            </a:extLst>
          </p:cNvPr>
          <p:cNvSpPr txBox="1">
            <a:spLocks/>
          </p:cNvSpPr>
          <p:nvPr/>
        </p:nvSpPr>
        <p:spPr bwMode="auto">
          <a:xfrm>
            <a:off x="221942" y="-250934"/>
            <a:ext cx="8993080" cy="11430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0" fontAlgn="base" hangingPunct="0">
              <a:lnSpc>
                <a:spcPct val="70000"/>
              </a:lnSpc>
              <a:spcBef>
                <a:spcPct val="0"/>
              </a:spcBef>
              <a:spcAft>
                <a:spcPct val="0"/>
              </a:spcAft>
              <a:defRPr sz="4400">
                <a:solidFill>
                  <a:srgbClr val="760002"/>
                </a:solidFill>
                <a:effectLst>
                  <a:outerShdw blurRad="38100" dist="38100" dir="2700000" algn="tl">
                    <a:srgbClr val="C0C0C0"/>
                  </a:outerShdw>
                </a:effectLst>
                <a:latin typeface="+mj-lt"/>
                <a:ea typeface="+mj-ea"/>
                <a:cs typeface="+mj-cs"/>
              </a:defRPr>
            </a:lvl1pPr>
            <a:lvl2pPr algn="ctr" rtl="0" eaLnBrk="0" fontAlgn="base" hangingPunct="0">
              <a:lnSpc>
                <a:spcPct val="70000"/>
              </a:lnSpc>
              <a:spcBef>
                <a:spcPct val="0"/>
              </a:spcBef>
              <a:spcAft>
                <a:spcPct val="0"/>
              </a:spcAft>
              <a:defRPr sz="4400">
                <a:solidFill>
                  <a:srgbClr val="760002"/>
                </a:solidFill>
                <a:effectLst>
                  <a:outerShdw blurRad="38100" dist="38100" dir="2700000" algn="tl">
                    <a:srgbClr val="C0C0C0"/>
                  </a:outerShdw>
                </a:effectLst>
                <a:latin typeface="Georgia" pitchFamily="18" charset="0"/>
              </a:defRPr>
            </a:lvl2pPr>
            <a:lvl3pPr algn="ctr" rtl="0" eaLnBrk="0" fontAlgn="base" hangingPunct="0">
              <a:lnSpc>
                <a:spcPct val="70000"/>
              </a:lnSpc>
              <a:spcBef>
                <a:spcPct val="0"/>
              </a:spcBef>
              <a:spcAft>
                <a:spcPct val="0"/>
              </a:spcAft>
              <a:defRPr sz="4400">
                <a:solidFill>
                  <a:srgbClr val="760002"/>
                </a:solidFill>
                <a:effectLst>
                  <a:outerShdw blurRad="38100" dist="38100" dir="2700000" algn="tl">
                    <a:srgbClr val="C0C0C0"/>
                  </a:outerShdw>
                </a:effectLst>
                <a:latin typeface="Georgia" pitchFamily="18" charset="0"/>
              </a:defRPr>
            </a:lvl3pPr>
            <a:lvl4pPr algn="ctr" rtl="0" eaLnBrk="0" fontAlgn="base" hangingPunct="0">
              <a:lnSpc>
                <a:spcPct val="70000"/>
              </a:lnSpc>
              <a:spcBef>
                <a:spcPct val="0"/>
              </a:spcBef>
              <a:spcAft>
                <a:spcPct val="0"/>
              </a:spcAft>
              <a:defRPr sz="4400">
                <a:solidFill>
                  <a:srgbClr val="760002"/>
                </a:solidFill>
                <a:effectLst>
                  <a:outerShdw blurRad="38100" dist="38100" dir="2700000" algn="tl">
                    <a:srgbClr val="C0C0C0"/>
                  </a:outerShdw>
                </a:effectLst>
                <a:latin typeface="Georgia" pitchFamily="18" charset="0"/>
              </a:defRPr>
            </a:lvl4pPr>
            <a:lvl5pPr algn="ctr" rtl="0" eaLnBrk="0" fontAlgn="base" hangingPunct="0">
              <a:lnSpc>
                <a:spcPct val="70000"/>
              </a:lnSpc>
              <a:spcBef>
                <a:spcPct val="0"/>
              </a:spcBef>
              <a:spcAft>
                <a:spcPct val="0"/>
              </a:spcAft>
              <a:defRPr sz="4400">
                <a:solidFill>
                  <a:srgbClr val="760002"/>
                </a:solidFill>
                <a:effectLst>
                  <a:outerShdw blurRad="38100" dist="38100" dir="2700000" algn="tl">
                    <a:srgbClr val="C0C0C0"/>
                  </a:outerShdw>
                </a:effectLst>
                <a:latin typeface="Georgia" pitchFamily="18" charset="0"/>
              </a:defRPr>
            </a:lvl5pPr>
            <a:lvl6pPr marL="457200" algn="ctr" rtl="0" fontAlgn="base">
              <a:lnSpc>
                <a:spcPct val="70000"/>
              </a:lnSpc>
              <a:spcBef>
                <a:spcPct val="0"/>
              </a:spcBef>
              <a:spcAft>
                <a:spcPct val="0"/>
              </a:spcAft>
              <a:defRPr sz="4400">
                <a:solidFill>
                  <a:srgbClr val="760002"/>
                </a:solidFill>
                <a:effectLst>
                  <a:outerShdw blurRad="38100" dist="38100" dir="2700000" algn="tl">
                    <a:srgbClr val="C0C0C0"/>
                  </a:outerShdw>
                </a:effectLst>
                <a:latin typeface="Georgia" pitchFamily="18" charset="0"/>
              </a:defRPr>
            </a:lvl6pPr>
            <a:lvl7pPr marL="914400" algn="ctr" rtl="0" fontAlgn="base">
              <a:lnSpc>
                <a:spcPct val="70000"/>
              </a:lnSpc>
              <a:spcBef>
                <a:spcPct val="0"/>
              </a:spcBef>
              <a:spcAft>
                <a:spcPct val="0"/>
              </a:spcAft>
              <a:defRPr sz="4400">
                <a:solidFill>
                  <a:srgbClr val="760002"/>
                </a:solidFill>
                <a:effectLst>
                  <a:outerShdw blurRad="38100" dist="38100" dir="2700000" algn="tl">
                    <a:srgbClr val="C0C0C0"/>
                  </a:outerShdw>
                </a:effectLst>
                <a:latin typeface="Georgia" pitchFamily="18" charset="0"/>
              </a:defRPr>
            </a:lvl7pPr>
            <a:lvl8pPr marL="1371600" algn="ctr" rtl="0" fontAlgn="base">
              <a:lnSpc>
                <a:spcPct val="70000"/>
              </a:lnSpc>
              <a:spcBef>
                <a:spcPct val="0"/>
              </a:spcBef>
              <a:spcAft>
                <a:spcPct val="0"/>
              </a:spcAft>
              <a:defRPr sz="4400">
                <a:solidFill>
                  <a:srgbClr val="760002"/>
                </a:solidFill>
                <a:effectLst>
                  <a:outerShdw blurRad="38100" dist="38100" dir="2700000" algn="tl">
                    <a:srgbClr val="C0C0C0"/>
                  </a:outerShdw>
                </a:effectLst>
                <a:latin typeface="Georgia" pitchFamily="18" charset="0"/>
              </a:defRPr>
            </a:lvl8pPr>
            <a:lvl9pPr marL="1828800" algn="ctr" rtl="0" fontAlgn="base">
              <a:lnSpc>
                <a:spcPct val="70000"/>
              </a:lnSpc>
              <a:spcBef>
                <a:spcPct val="0"/>
              </a:spcBef>
              <a:spcAft>
                <a:spcPct val="0"/>
              </a:spcAft>
              <a:defRPr sz="4400">
                <a:solidFill>
                  <a:srgbClr val="760002"/>
                </a:solidFill>
                <a:effectLst>
                  <a:outerShdw blurRad="38100" dist="38100" dir="2700000" algn="tl">
                    <a:srgbClr val="C0C0C0"/>
                  </a:outerShdw>
                </a:effectLst>
                <a:latin typeface="Georgia" pitchFamily="18" charset="0"/>
              </a:defRPr>
            </a:lvl9pPr>
          </a:lstStyle>
          <a:p>
            <a:pPr marL="0" marR="0" lvl="0" indent="0" algn="ctr" defTabSz="914400" rtl="0" eaLnBrk="0" fontAlgn="base" latinLnBrk="0" hangingPunct="0">
              <a:lnSpc>
                <a:spcPct val="70000"/>
              </a:lnSpc>
              <a:spcBef>
                <a:spcPct val="0"/>
              </a:spcBef>
              <a:spcAft>
                <a:spcPct val="0"/>
              </a:spcAft>
              <a:buClrTx/>
              <a:buSzTx/>
              <a:buFontTx/>
              <a:buNone/>
              <a:tabLst/>
              <a:defRPr/>
            </a:pPr>
            <a:r>
              <a:rPr kumimoji="0" lang="en-US" sz="2200" b="1" i="0" u="none" strike="noStrike" kern="0" cap="none" spc="0" normalizeH="0" baseline="0" noProof="0" dirty="0">
                <a:ln>
                  <a:noFill/>
                </a:ln>
                <a:solidFill>
                  <a:srgbClr val="760002"/>
                </a:solidFill>
                <a:effectLst/>
                <a:uLnTx/>
                <a:uFillTx/>
                <a:latin typeface="Georgia" panose="02040502050405020303" pitchFamily="18" charset="0"/>
                <a:ea typeface="+mj-ea"/>
                <a:cs typeface="+mj-cs"/>
              </a:rPr>
              <a:t>Adult</a:t>
            </a:r>
            <a:r>
              <a:rPr kumimoji="0" lang="en-US" sz="2000" b="1" i="0" u="none" strike="noStrike" kern="1200" cap="none" spc="0" normalizeH="0" baseline="0" noProof="0" dirty="0">
                <a:ln>
                  <a:noFill/>
                </a:ln>
                <a:solidFill>
                  <a:srgbClr val="760002"/>
                </a:solidFill>
                <a:effectLst/>
                <a:uLnTx/>
                <a:uFillTx/>
                <a:latin typeface="Georgia" panose="02040502050405020303" pitchFamily="18" charset="0"/>
                <a:ea typeface="+mj-ea"/>
                <a:cs typeface="+mj-cs"/>
              </a:rPr>
              <a:t>, Young Adult</a:t>
            </a:r>
            <a:r>
              <a:rPr kumimoji="0" lang="en-US" sz="2200" b="1" i="0" u="none" strike="noStrike" kern="0" cap="none" spc="0" normalizeH="0" baseline="0" noProof="0" dirty="0">
                <a:ln>
                  <a:noFill/>
                </a:ln>
                <a:solidFill>
                  <a:srgbClr val="760002"/>
                </a:solidFill>
                <a:effectLst/>
                <a:uLnTx/>
                <a:uFillTx/>
                <a:latin typeface="Georgia" panose="02040502050405020303" pitchFamily="18" charset="0"/>
                <a:ea typeface="+mj-ea"/>
                <a:cs typeface="+mj-cs"/>
              </a:rPr>
              <a:t> &amp; </a:t>
            </a:r>
            <a:r>
              <a:rPr kumimoji="0" lang="en-US" sz="2200" b="1" i="0" u="none" strike="noStrike" kern="0" cap="none" spc="0" normalizeH="0" baseline="0" noProof="0" dirty="0">
                <a:ln>
                  <a:noFill/>
                </a:ln>
                <a:solidFill>
                  <a:srgbClr val="760002"/>
                </a:solidFill>
                <a:effectLst>
                  <a:outerShdw blurRad="38100" dist="38100" dir="2700000" algn="tl">
                    <a:srgbClr val="C0C0C0"/>
                  </a:outerShdw>
                </a:effectLst>
                <a:uLnTx/>
                <a:uFillTx/>
                <a:latin typeface="Georgia"/>
                <a:ea typeface="+mj-ea"/>
                <a:cs typeface="+mj-cs"/>
              </a:rPr>
              <a:t>Youth Education &amp; Engagement</a:t>
            </a:r>
            <a:br>
              <a:rPr kumimoji="0" lang="en-US" sz="2200" b="1" i="0" u="none" strike="noStrike" kern="0" cap="none" spc="0" normalizeH="0" baseline="0" noProof="0" dirty="0">
                <a:ln>
                  <a:noFill/>
                </a:ln>
                <a:solidFill>
                  <a:srgbClr val="760002"/>
                </a:solidFill>
                <a:effectLst/>
                <a:uLnTx/>
                <a:uFillTx/>
                <a:latin typeface="Georgia" panose="02040502050405020303" pitchFamily="18" charset="0"/>
                <a:ea typeface="+mj-ea"/>
                <a:cs typeface="+mj-cs"/>
              </a:rPr>
            </a:br>
            <a:r>
              <a:rPr kumimoji="0" lang="en-US" sz="2000" b="1" i="0" u="sng" strike="noStrike" kern="1200" cap="none" spc="0" normalizeH="0" baseline="0" noProof="0" dirty="0">
                <a:ln>
                  <a:noFill/>
                </a:ln>
                <a:solidFill>
                  <a:srgbClr val="760002"/>
                </a:solidFill>
                <a:effectLst/>
                <a:uLnTx/>
                <a:uFillTx/>
                <a:latin typeface="Georgia" panose="02040502050405020303" pitchFamily="18" charset="0"/>
                <a:ea typeface="+mj-ea"/>
                <a:cs typeface="+mj-cs"/>
              </a:rPr>
              <a:t>SMART Goal </a:t>
            </a:r>
            <a:r>
              <a:rPr kumimoji="0" lang="en-US" sz="2200" b="1" i="0" u="sng" strike="noStrike" kern="0" cap="none" spc="0" normalizeH="0" baseline="0" noProof="0" dirty="0">
                <a:ln>
                  <a:noFill/>
                </a:ln>
                <a:solidFill>
                  <a:srgbClr val="760002"/>
                </a:solidFill>
                <a:effectLst/>
                <a:uLnTx/>
                <a:uFillTx/>
                <a:latin typeface="Georgia" panose="02040502050405020303" pitchFamily="18" charset="0"/>
                <a:ea typeface="+mj-ea"/>
                <a:cs typeface="+mj-cs"/>
              </a:rPr>
              <a:t>1 Action Plan</a:t>
            </a:r>
            <a:endParaRPr kumimoji="0" lang="en-US" sz="2200" b="1" i="0" u="sng" strike="noStrike" kern="0" cap="none" spc="0" normalizeH="0" baseline="0" noProof="0" dirty="0">
              <a:ln>
                <a:noFill/>
              </a:ln>
              <a:solidFill>
                <a:srgbClr val="760002"/>
              </a:solidFill>
              <a:effectLst>
                <a:outerShdw blurRad="38100" dist="38100" dir="2700000" algn="tl">
                  <a:srgbClr val="C0C0C0"/>
                </a:outerShdw>
              </a:effectLst>
              <a:uLnTx/>
              <a:uFillTx/>
              <a:latin typeface="Georgia" panose="02040502050405020303" pitchFamily="18" charset="0"/>
              <a:ea typeface="+mj-ea"/>
              <a:cs typeface="+mj-cs"/>
            </a:endParaRPr>
          </a:p>
        </p:txBody>
      </p:sp>
    </p:spTree>
    <p:extLst>
      <p:ext uri="{BB962C8B-B14F-4D97-AF65-F5344CB8AC3E}">
        <p14:creationId xmlns:p14="http://schemas.microsoft.com/office/powerpoint/2010/main" val="2712605816"/>
      </p:ext>
    </p:extLst>
  </p:cSld>
  <p:clrMapOvr>
    <a:masterClrMapping/>
  </p:clrMapOvr>
  <p:transition>
    <p:strips dir="rd"/>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4294967295"/>
          </p:nvPr>
        </p:nvGraphicFramePr>
        <p:xfrm>
          <a:off x="77661" y="652802"/>
          <a:ext cx="8950255" cy="5940425"/>
        </p:xfrm>
        <a:graphic>
          <a:graphicData uri="http://schemas.openxmlformats.org/drawingml/2006/table">
            <a:tbl>
              <a:tblPr firstRow="1" bandRow="1">
                <a:tableStyleId>{7DF18680-E054-41AD-8BC1-D1AEF772440D}</a:tableStyleId>
              </a:tblPr>
              <a:tblGrid>
                <a:gridCol w="3862733">
                  <a:extLst>
                    <a:ext uri="{9D8B030D-6E8A-4147-A177-3AD203B41FA5}">
                      <a16:colId xmlns:a16="http://schemas.microsoft.com/office/drawing/2014/main" val="20000"/>
                    </a:ext>
                  </a:extLst>
                </a:gridCol>
                <a:gridCol w="1508169">
                  <a:extLst>
                    <a:ext uri="{9D8B030D-6E8A-4147-A177-3AD203B41FA5}">
                      <a16:colId xmlns:a16="http://schemas.microsoft.com/office/drawing/2014/main" val="20001"/>
                    </a:ext>
                  </a:extLst>
                </a:gridCol>
                <a:gridCol w="1627029">
                  <a:extLst>
                    <a:ext uri="{9D8B030D-6E8A-4147-A177-3AD203B41FA5}">
                      <a16:colId xmlns:a16="http://schemas.microsoft.com/office/drawing/2014/main" val="20002"/>
                    </a:ext>
                  </a:extLst>
                </a:gridCol>
                <a:gridCol w="1952324">
                  <a:extLst>
                    <a:ext uri="{9D8B030D-6E8A-4147-A177-3AD203B41FA5}">
                      <a16:colId xmlns:a16="http://schemas.microsoft.com/office/drawing/2014/main" val="20003"/>
                    </a:ext>
                  </a:extLst>
                </a:gridCol>
              </a:tblGrid>
              <a:tr h="343718">
                <a:tc>
                  <a:txBody>
                    <a:bodyPr/>
                    <a:lstStyle/>
                    <a:p>
                      <a:pPr algn="ctr"/>
                      <a:r>
                        <a:rPr lang="en-US" sz="1100" b="1" kern="1200" dirty="0">
                          <a:solidFill>
                            <a:schemeClr val="bg1"/>
                          </a:solidFill>
                          <a:effectLst/>
                          <a:latin typeface="Georgia" panose="02040502050405020303" pitchFamily="18" charset="0"/>
                          <a:ea typeface="+mn-ea"/>
                          <a:cs typeface="+mn-cs"/>
                        </a:rPr>
                        <a:t>Key  Actions  Necessary  </a:t>
                      </a:r>
                      <a:r>
                        <a:rPr lang="en-US" sz="1100" b="1" u="none" kern="1200" dirty="0">
                          <a:solidFill>
                            <a:schemeClr val="bg1"/>
                          </a:solidFill>
                          <a:effectLst/>
                          <a:latin typeface="Georgia" panose="02040502050405020303" pitchFamily="18" charset="0"/>
                          <a:ea typeface="+mn-ea"/>
                          <a:cs typeface="+mn-cs"/>
                        </a:rPr>
                        <a:t>To  Achieve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u="sng" kern="1200" dirty="0">
                          <a:solidFill>
                            <a:schemeClr val="bg1"/>
                          </a:solidFill>
                          <a:effectLst/>
                          <a:latin typeface="Georgia" panose="02040502050405020303" pitchFamily="18" charset="0"/>
                          <a:ea typeface="+mn-ea"/>
                          <a:cs typeface="+mn-cs"/>
                        </a:rPr>
                        <a:t>SMART  Goal  1</a:t>
                      </a:r>
                      <a:endParaRPr lang="en-US" sz="1100" b="1" dirty="0">
                        <a:solidFill>
                          <a:schemeClr val="bg1"/>
                        </a:solidFill>
                        <a:latin typeface="Georgia" panose="02040502050405020303" pitchFamily="18" charset="0"/>
                      </a:endParaRPr>
                    </a:p>
                  </a:txBody>
                  <a:tcPr/>
                </a:tc>
                <a:tc>
                  <a:txBody>
                    <a:bodyPr/>
                    <a:lstStyle/>
                    <a:p>
                      <a:pPr algn="ctr"/>
                      <a:r>
                        <a:rPr lang="en-US" sz="1100" b="1" u="sng" dirty="0">
                          <a:solidFill>
                            <a:schemeClr val="bg1"/>
                          </a:solidFill>
                          <a:latin typeface="Georgia" panose="02040502050405020303" pitchFamily="18" charset="0"/>
                        </a:rPr>
                        <a:t>Responsible Party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u="sng" dirty="0">
                          <a:solidFill>
                            <a:schemeClr val="bg1"/>
                          </a:solidFill>
                          <a:latin typeface="Georgia" panose="02040502050405020303" pitchFamily="18" charset="0"/>
                        </a:rPr>
                        <a:t>Deadline Timetable</a:t>
                      </a:r>
                    </a:p>
                  </a:txBody>
                  <a:tcPr/>
                </a:tc>
                <a:tc>
                  <a:txBody>
                    <a:bodyPr/>
                    <a:lstStyle/>
                    <a:p>
                      <a:pPr algn="ctr"/>
                      <a:r>
                        <a:rPr lang="en-US" sz="1100" b="1" u="none" dirty="0">
                          <a:solidFill>
                            <a:schemeClr val="bg1"/>
                          </a:solidFill>
                          <a:latin typeface="Georgia" panose="02040502050405020303" pitchFamily="18" charset="0"/>
                        </a:rPr>
                        <a:t>Completion </a:t>
                      </a:r>
                    </a:p>
                    <a:p>
                      <a:pPr algn="ctr"/>
                      <a:r>
                        <a:rPr lang="en-US" sz="1100" b="1" u="sng" dirty="0">
                          <a:solidFill>
                            <a:schemeClr val="bg1"/>
                          </a:solidFill>
                          <a:latin typeface="Georgia" panose="02040502050405020303" pitchFamily="18" charset="0"/>
                        </a:rPr>
                        <a:t>Confirmation Test</a:t>
                      </a:r>
                    </a:p>
                  </a:txBody>
                  <a:tcPr/>
                </a:tc>
                <a:extLst>
                  <a:ext uri="{0D108BD9-81ED-4DB2-BD59-A6C34878D82A}">
                    <a16:rowId xmlns:a16="http://schemas.microsoft.com/office/drawing/2014/main" val="10000"/>
                  </a:ext>
                </a:extLst>
              </a:tr>
              <a:tr h="191044">
                <a:tc gridSpan="4">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1200" b="1" i="0" u="sng" strike="noStrike" kern="1200" cap="none" spc="0" normalizeH="0" baseline="0" noProof="0" dirty="0">
                          <a:ln>
                            <a:noFill/>
                          </a:ln>
                          <a:solidFill>
                            <a:srgbClr val="FF0000"/>
                          </a:solidFill>
                          <a:effectLst/>
                          <a:uLnTx/>
                          <a:uFillTx/>
                          <a:latin typeface="Georgia" panose="02040502050405020303" pitchFamily="18" charset="0"/>
                          <a:ea typeface="Calibri" panose="020F0502020204030204" pitchFamily="34" charset="0"/>
                          <a:cs typeface="Times New Roman" panose="02020603050405020304" pitchFamily="18" charset="0"/>
                        </a:rPr>
                        <a:t>LAG 3: Identify delivery modalities and recruit and train the  Education &amp; Engagement Program Educators  within 2 months</a:t>
                      </a:r>
                      <a:endParaRPr lang="en-US" sz="1200" b="1" u="sng"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lnB w="12700" cap="flat" cmpd="sng" algn="ctr">
                      <a:solidFill>
                        <a:schemeClr val="tx1"/>
                      </a:solidFill>
                      <a:prstDash val="solid"/>
                      <a:round/>
                      <a:headEnd type="none" w="med" len="med"/>
                      <a:tailEnd type="none" w="med" len="med"/>
                    </a:lnB>
                    <a:noFill/>
                  </a:tcPr>
                </a:tc>
                <a:tc hMerge="1">
                  <a:txBody>
                    <a:bodyPr/>
                    <a:lstStyle/>
                    <a:p>
                      <a:pPr marL="0" marR="0">
                        <a:lnSpc>
                          <a:spcPct val="107000"/>
                        </a:lnSpc>
                        <a:spcBef>
                          <a:spcPts val="0"/>
                        </a:spcBef>
                        <a:spcAft>
                          <a:spcPts val="0"/>
                        </a:spcAft>
                      </a:pP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lnB w="12700" cap="flat" cmpd="sng" algn="ctr">
                      <a:solidFill>
                        <a:schemeClr val="tx1"/>
                      </a:solidFill>
                      <a:prstDash val="solid"/>
                      <a:round/>
                      <a:headEnd type="none" w="med" len="med"/>
                      <a:tailEnd type="none" w="med" len="med"/>
                    </a:lnB>
                    <a:noFill/>
                  </a:tcPr>
                </a:tc>
                <a:tc hMerge="1">
                  <a:txBody>
                    <a:bodyPr/>
                    <a:lstStyle/>
                    <a:p>
                      <a:pPr marL="0" marR="0">
                        <a:lnSpc>
                          <a:spcPct val="107000"/>
                        </a:lnSpc>
                        <a:spcBef>
                          <a:spcPts val="0"/>
                        </a:spcBef>
                        <a:spcAft>
                          <a:spcPts val="0"/>
                        </a:spcAft>
                      </a:pP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lnB w="12700" cap="flat" cmpd="sng" algn="ctr">
                      <a:solidFill>
                        <a:schemeClr val="tx1"/>
                      </a:solidFill>
                      <a:prstDash val="solid"/>
                      <a:round/>
                      <a:headEnd type="none" w="med" len="med"/>
                      <a:tailEnd type="none" w="med" len="med"/>
                    </a:lnB>
                    <a:noFill/>
                  </a:tcPr>
                </a:tc>
                <a:tc hMerge="1">
                  <a:txBody>
                    <a:bodyPr/>
                    <a:lstStyle/>
                    <a:p>
                      <a:pPr marL="0" marR="0" lvl="0" indent="0">
                        <a:lnSpc>
                          <a:spcPct val="107000"/>
                        </a:lnSpc>
                        <a:spcBef>
                          <a:spcPts val="0"/>
                        </a:spcBef>
                        <a:spcAft>
                          <a:spcPts val="0"/>
                        </a:spcAft>
                        <a:buFont typeface="Symbol" pitchFamily="2" charset="2"/>
                        <a:buNone/>
                      </a:pP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814760">
                <a:tc>
                  <a:txBody>
                    <a:bodyPr/>
                    <a:lstStyle/>
                    <a:p>
                      <a:pPr marL="0" lvl="1" indent="0">
                        <a:buNone/>
                      </a:pPr>
                      <a:r>
                        <a:rPr lang="en-US" sz="1400" b="1" dirty="0">
                          <a:effectLst/>
                          <a:latin typeface="Georgia" panose="02040502050405020303" pitchFamily="18" charset="0"/>
                        </a:rPr>
                        <a:t>6. (a) identify the best ways to deliver the Adult Education &amp; Engagement Programs; (b) identify delivery modalities and materials (small groups, technology, live education, etc.); (c) recruit potential Educators; and (d) schedule training for Educators.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200" b="1" dirty="0">
                          <a:effectLst/>
                          <a:latin typeface="Georgia" panose="02040502050405020303" pitchFamily="18" charset="0"/>
                          <a:ea typeface="Calibri" panose="020F0502020204030204" pitchFamily="34" charset="0"/>
                          <a:cs typeface="Times New Roman" panose="02020603050405020304" pitchFamily="18" charset="0"/>
                        </a:rPr>
                        <a:t>Education &amp; Engagement Ministry Team 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r>
                        <a:rPr lang="en-US" sz="1200" b="1" dirty="0">
                          <a:solidFill>
                            <a:schemeClr val="bg1"/>
                          </a:solidFill>
                          <a:effectLst/>
                          <a:latin typeface="Georgia" panose="02040502050405020303" pitchFamily="18" charset="0"/>
                          <a:ea typeface="Calibri" panose="020F0502020204030204" pitchFamily="34" charset="0"/>
                          <a:cs typeface="Times New Roman" panose="02020603050405020304" pitchFamily="18" charset="0"/>
                        </a:rPr>
                        <a:t>1  month after step 5</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r>
                        <a:rPr lang="en-US" sz="12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Education &amp; Engagement Program delivery modalities determined, and Educators  are recruited and  trained</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4574136"/>
                  </a:ext>
                </a:extLst>
              </a:tr>
              <a:tr h="625969">
                <a:tc>
                  <a:txBody>
                    <a:bodyPr/>
                    <a:lstStyle/>
                    <a:p>
                      <a:pPr marL="0" lvl="1" indent="0">
                        <a:buNone/>
                      </a:pPr>
                      <a:r>
                        <a:rPr lang="en-US" sz="1400" b="1" dirty="0">
                          <a:effectLst/>
                          <a:latin typeface="Georgia" panose="02040502050405020303" pitchFamily="18" charset="0"/>
                        </a:rPr>
                        <a:t>7. (a) Develop training program for Educators; (b) determine interim quarterly effectiveness assessment measurement process to ultimately achieve Education &amp; Engagement Targets; (c) train the Educators selected in step 6; and (d) implement and establish all delivery modalities and materials.</a:t>
                      </a:r>
                    </a:p>
                  </a:txBody>
                  <a:tcPr marL="68580" marR="6858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200" b="1" dirty="0">
                          <a:effectLst/>
                          <a:latin typeface="Georgia" panose="02040502050405020303" pitchFamily="18" charset="0"/>
                          <a:ea typeface="Calibri" panose="020F0502020204030204" pitchFamily="34" charset="0"/>
                          <a:cs typeface="Times New Roman" panose="02020603050405020304" pitchFamily="18" charset="0"/>
                        </a:rPr>
                        <a:t>Education &amp; Engagement Ministry Team 1</a:t>
                      </a: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b="1" dirty="0">
                          <a:solidFill>
                            <a:schemeClr val="bg1"/>
                          </a:solidFill>
                          <a:effectLst/>
                          <a:latin typeface="Georgia" panose="02040502050405020303" pitchFamily="18" charset="0"/>
                          <a:ea typeface="Calibri" panose="020F0502020204030204" pitchFamily="34" charset="0"/>
                          <a:cs typeface="Times New Roman" panose="02020603050405020304" pitchFamily="18" charset="0"/>
                        </a:rPr>
                        <a:t>2  months after step 5 (concurrent with step 6)</a:t>
                      </a: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Educators  are trained in training program, interim assessment process determined, and all delivery modalities are set up</a:t>
                      </a: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42611891"/>
                  </a:ext>
                </a:extLst>
              </a:tr>
              <a:tr h="200339">
                <a:tc gridSpan="4">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200" b="1" u="sng" dirty="0">
                          <a:solidFill>
                            <a:srgbClr val="FF0000"/>
                          </a:solidFill>
                          <a:effectLst/>
                          <a:latin typeface="Georgia" panose="02040502050405020303" pitchFamily="18" charset="0"/>
                        </a:rPr>
                        <a:t>LAG 4: Deliver the Education &amp; Engagement Program to at least Education &amp; Engagement Targets of adults and youth over 12 months</a:t>
                      </a:r>
                    </a:p>
                  </a:txBody>
                  <a:tcPr marL="68580" marR="6858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en-US" sz="1200" b="1" dirty="0">
                        <a:effectLst/>
                        <a:latin typeface="+mn-lt"/>
                        <a:ea typeface="Calibri" panose="020F0502020204030204" pitchFamily="34"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nSpc>
                          <a:spcPct val="107000"/>
                        </a:lnSpc>
                        <a:spcBef>
                          <a:spcPts val="0"/>
                        </a:spcBef>
                        <a:spcAft>
                          <a:spcPts val="0"/>
                        </a:spcAft>
                      </a:pP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nSpc>
                          <a:spcPct val="107000"/>
                        </a:lnSpc>
                        <a:spcBef>
                          <a:spcPts val="0"/>
                        </a:spcBef>
                        <a:spcAft>
                          <a:spcPts val="0"/>
                        </a:spcAft>
                      </a:pP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49569203"/>
                  </a:ext>
                </a:extLst>
              </a:tr>
              <a:tr h="999156">
                <a:tc>
                  <a:txBody>
                    <a:bodyPr/>
                    <a:lstStyle/>
                    <a:p>
                      <a:pPr marL="0" lvl="1" indent="0">
                        <a:buNone/>
                      </a:pPr>
                      <a:r>
                        <a:rPr lang="en-US" sz="1400" b="1" dirty="0">
                          <a:effectLst/>
                          <a:latin typeface="Georgia" panose="02040502050405020303" pitchFamily="18" charset="0"/>
                        </a:rPr>
                        <a:t>8. Identify, recruit, and educate “Education &amp; Engagement Target” numbers of Parish adult and youth parishioners in each Education &amp; Engagement Program. </a:t>
                      </a:r>
                    </a:p>
                  </a:txBody>
                  <a:tcPr marL="68580" marR="6858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200" b="1" dirty="0">
                          <a:effectLst/>
                          <a:latin typeface="Georgia" panose="02040502050405020303" pitchFamily="18" charset="0"/>
                          <a:ea typeface="Calibri" panose="020F0502020204030204" pitchFamily="34" charset="0"/>
                          <a:cs typeface="Times New Roman" panose="02020603050405020304" pitchFamily="18" charset="0"/>
                        </a:rPr>
                        <a:t>Educators  and Education &amp; Engagement Ministry Team 1</a:t>
                      </a: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Concurrent with step 7</a:t>
                      </a: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b="1" dirty="0">
                          <a:solidFill>
                            <a:schemeClr val="bg1"/>
                          </a:solidFill>
                          <a:effectLst/>
                          <a:latin typeface="Georgia" panose="02040502050405020303" pitchFamily="18" charset="0"/>
                          <a:ea typeface="Calibri" panose="020F0502020204030204" pitchFamily="34" charset="0"/>
                          <a:cs typeface="Times New Roman" panose="02020603050405020304" pitchFamily="18" charset="0"/>
                        </a:rPr>
                        <a:t>At least the Education &amp; Engagement Target  numbers of Adult and Youth Parishioners  participate in the Education &amp; Engagement Program </a:t>
                      </a: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44857395"/>
                  </a:ext>
                </a:extLst>
              </a:tr>
            </a:tbl>
          </a:graphicData>
        </a:graphic>
      </p:graphicFrame>
      <p:sp>
        <p:nvSpPr>
          <p:cNvPr id="9" name="Title 1">
            <a:extLst>
              <a:ext uri="{FF2B5EF4-FFF2-40B4-BE49-F238E27FC236}">
                <a16:creationId xmlns:a16="http://schemas.microsoft.com/office/drawing/2014/main" id="{6774B624-2B7F-4AF9-9543-672F2F42CA86}"/>
              </a:ext>
            </a:extLst>
          </p:cNvPr>
          <p:cNvSpPr>
            <a:spLocks noGrp="1"/>
          </p:cNvSpPr>
          <p:nvPr>
            <p:ph type="title" idx="4294967295"/>
          </p:nvPr>
        </p:nvSpPr>
        <p:spPr>
          <a:xfrm>
            <a:off x="150920" y="-286444"/>
            <a:ext cx="8993080" cy="1143001"/>
          </a:xfrm>
        </p:spPr>
        <p:txBody>
          <a:bodyPr/>
          <a:lstStyle/>
          <a:p>
            <a:r>
              <a:rPr lang="en-US" sz="2200" b="1" u="none" dirty="0">
                <a:effectLst/>
                <a:latin typeface="Georgia" panose="02040502050405020303" pitchFamily="18" charset="0"/>
              </a:rPr>
              <a:t>Adult</a:t>
            </a:r>
            <a:r>
              <a:rPr lang="en-US" sz="2000" b="1" u="none" dirty="0">
                <a:effectLst/>
                <a:latin typeface="Georgia" panose="02040502050405020303" pitchFamily="18" charset="0"/>
              </a:rPr>
              <a:t>, Young Adult</a:t>
            </a:r>
            <a:r>
              <a:rPr lang="en-US" sz="2200" b="1" u="none" dirty="0">
                <a:effectLst/>
                <a:latin typeface="Georgia" panose="02040502050405020303" pitchFamily="18" charset="0"/>
              </a:rPr>
              <a:t> &amp; </a:t>
            </a:r>
            <a:r>
              <a:rPr lang="en-US" sz="2200" b="1" u="none" dirty="0"/>
              <a:t>Youth Education &amp; Engagement</a:t>
            </a:r>
            <a:br>
              <a:rPr lang="en-US" sz="2200" b="1" u="none" dirty="0">
                <a:effectLst/>
                <a:latin typeface="Georgia" panose="02040502050405020303" pitchFamily="18" charset="0"/>
              </a:rPr>
            </a:br>
            <a:r>
              <a:rPr lang="en-US" sz="2000" b="1" u="sng" dirty="0">
                <a:effectLst/>
                <a:latin typeface="Georgia" panose="02040502050405020303" pitchFamily="18" charset="0"/>
              </a:rPr>
              <a:t>SMART Goal </a:t>
            </a:r>
            <a:r>
              <a:rPr lang="en-US" sz="2200" b="1" u="sng" dirty="0">
                <a:effectLst/>
                <a:latin typeface="Georgia" panose="02040502050405020303" pitchFamily="18" charset="0"/>
              </a:rPr>
              <a:t>1 Action Plan</a:t>
            </a:r>
            <a:endParaRPr lang="en-US" sz="2200" b="1" u="sng" dirty="0">
              <a:latin typeface="Georgia" panose="02040502050405020303" pitchFamily="18" charset="0"/>
            </a:endParaRPr>
          </a:p>
        </p:txBody>
      </p:sp>
    </p:spTree>
    <p:extLst>
      <p:ext uri="{BB962C8B-B14F-4D97-AF65-F5344CB8AC3E}">
        <p14:creationId xmlns:p14="http://schemas.microsoft.com/office/powerpoint/2010/main" val="2292293473"/>
      </p:ext>
    </p:extLst>
  </p:cSld>
  <p:clrMapOvr>
    <a:masterClrMapping/>
  </p:clrMapOvr>
  <p:transition>
    <p:strips dir="rd"/>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4294967295"/>
          </p:nvPr>
        </p:nvGraphicFramePr>
        <p:xfrm>
          <a:off x="150920" y="519835"/>
          <a:ext cx="8842161" cy="6552940"/>
        </p:xfrm>
        <a:graphic>
          <a:graphicData uri="http://schemas.openxmlformats.org/drawingml/2006/table">
            <a:tbl>
              <a:tblPr firstRow="1" bandRow="1">
                <a:tableStyleId>{7DF18680-E054-41AD-8BC1-D1AEF772440D}</a:tableStyleId>
              </a:tblPr>
              <a:tblGrid>
                <a:gridCol w="3668356">
                  <a:extLst>
                    <a:ext uri="{9D8B030D-6E8A-4147-A177-3AD203B41FA5}">
                      <a16:colId xmlns:a16="http://schemas.microsoft.com/office/drawing/2014/main" val="20000"/>
                    </a:ext>
                  </a:extLst>
                </a:gridCol>
                <a:gridCol w="1533747">
                  <a:extLst>
                    <a:ext uri="{9D8B030D-6E8A-4147-A177-3AD203B41FA5}">
                      <a16:colId xmlns:a16="http://schemas.microsoft.com/office/drawing/2014/main" val="20001"/>
                    </a:ext>
                  </a:extLst>
                </a:gridCol>
                <a:gridCol w="1654623">
                  <a:extLst>
                    <a:ext uri="{9D8B030D-6E8A-4147-A177-3AD203B41FA5}">
                      <a16:colId xmlns:a16="http://schemas.microsoft.com/office/drawing/2014/main" val="20002"/>
                    </a:ext>
                  </a:extLst>
                </a:gridCol>
                <a:gridCol w="1985435">
                  <a:extLst>
                    <a:ext uri="{9D8B030D-6E8A-4147-A177-3AD203B41FA5}">
                      <a16:colId xmlns:a16="http://schemas.microsoft.com/office/drawing/2014/main" val="20003"/>
                    </a:ext>
                  </a:extLst>
                </a:gridCol>
              </a:tblGrid>
              <a:tr h="294689">
                <a:tc>
                  <a:txBody>
                    <a:bodyPr/>
                    <a:lstStyle/>
                    <a:p>
                      <a:pPr algn="ctr"/>
                      <a:r>
                        <a:rPr lang="en-US" sz="1100" b="1" kern="1200" dirty="0">
                          <a:solidFill>
                            <a:schemeClr val="bg1"/>
                          </a:solidFill>
                          <a:effectLst/>
                          <a:latin typeface="Georgia" panose="02040502050405020303" pitchFamily="18" charset="0"/>
                          <a:ea typeface="+mn-ea"/>
                          <a:cs typeface="+mn-cs"/>
                        </a:rPr>
                        <a:t>Key  Actions  Necessary  </a:t>
                      </a:r>
                      <a:r>
                        <a:rPr lang="en-US" sz="1100" b="1" u="none" kern="1200" dirty="0">
                          <a:solidFill>
                            <a:schemeClr val="bg1"/>
                          </a:solidFill>
                          <a:effectLst/>
                          <a:latin typeface="Georgia" panose="02040502050405020303" pitchFamily="18" charset="0"/>
                          <a:ea typeface="+mn-ea"/>
                          <a:cs typeface="+mn-cs"/>
                        </a:rPr>
                        <a:t>To  Achieve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u="sng" kern="1200" dirty="0">
                          <a:solidFill>
                            <a:schemeClr val="bg1"/>
                          </a:solidFill>
                          <a:effectLst/>
                          <a:latin typeface="Georgia" panose="02040502050405020303" pitchFamily="18" charset="0"/>
                          <a:ea typeface="+mn-ea"/>
                          <a:cs typeface="+mn-cs"/>
                        </a:rPr>
                        <a:t>SMART  Goal  1</a:t>
                      </a:r>
                      <a:endParaRPr lang="en-US" sz="1100" b="1" dirty="0">
                        <a:solidFill>
                          <a:schemeClr val="bg1"/>
                        </a:solidFill>
                        <a:latin typeface="Georgia" panose="02040502050405020303" pitchFamily="18" charset="0"/>
                      </a:endParaRPr>
                    </a:p>
                  </a:txBody>
                  <a:tcPr/>
                </a:tc>
                <a:tc>
                  <a:txBody>
                    <a:bodyPr/>
                    <a:lstStyle/>
                    <a:p>
                      <a:pPr algn="ctr"/>
                      <a:r>
                        <a:rPr lang="en-US" sz="1100" b="1" u="sng" dirty="0">
                          <a:solidFill>
                            <a:schemeClr val="bg1"/>
                          </a:solidFill>
                          <a:latin typeface="Georgia" panose="02040502050405020303" pitchFamily="18" charset="0"/>
                        </a:rPr>
                        <a:t>Responsible Party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u="sng" dirty="0">
                          <a:solidFill>
                            <a:schemeClr val="bg1"/>
                          </a:solidFill>
                          <a:latin typeface="Georgia" panose="02040502050405020303" pitchFamily="18" charset="0"/>
                        </a:rPr>
                        <a:t>Deadline Timetable</a:t>
                      </a:r>
                    </a:p>
                  </a:txBody>
                  <a:tcPr/>
                </a:tc>
                <a:tc>
                  <a:txBody>
                    <a:bodyPr/>
                    <a:lstStyle/>
                    <a:p>
                      <a:pPr algn="ctr"/>
                      <a:r>
                        <a:rPr lang="en-US" sz="1100" b="1" u="none" dirty="0">
                          <a:solidFill>
                            <a:schemeClr val="bg1"/>
                          </a:solidFill>
                          <a:latin typeface="Georgia" panose="02040502050405020303" pitchFamily="18" charset="0"/>
                        </a:rPr>
                        <a:t>Completion </a:t>
                      </a:r>
                    </a:p>
                    <a:p>
                      <a:pPr algn="ctr"/>
                      <a:r>
                        <a:rPr lang="en-US" sz="1100" b="1" u="sng" dirty="0">
                          <a:solidFill>
                            <a:schemeClr val="bg1"/>
                          </a:solidFill>
                          <a:latin typeface="Georgia" panose="02040502050405020303" pitchFamily="18" charset="0"/>
                        </a:rPr>
                        <a:t>Confirmation Test</a:t>
                      </a:r>
                    </a:p>
                  </a:txBody>
                  <a:tcPr/>
                </a:tc>
                <a:extLst>
                  <a:ext uri="{0D108BD9-81ED-4DB2-BD59-A6C34878D82A}">
                    <a16:rowId xmlns:a16="http://schemas.microsoft.com/office/drawing/2014/main" val="10000"/>
                  </a:ext>
                </a:extLst>
              </a:tr>
              <a:tr h="742639">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400" b="1" dirty="0">
                          <a:effectLst/>
                          <a:latin typeface="Georgia" panose="02040502050405020303" pitchFamily="18" charset="0"/>
                        </a:rPr>
                        <a:t>9. Over 1</a:t>
                      </a:r>
                      <a:r>
                        <a:rPr lang="en-US" sz="1400" b="1" dirty="0">
                          <a:solidFill>
                            <a:schemeClr val="bg1"/>
                          </a:solidFill>
                          <a:effectLst/>
                          <a:latin typeface="Georgia" panose="02040502050405020303" pitchFamily="18" charset="0"/>
                        </a:rPr>
                        <a:t>2 months</a:t>
                      </a:r>
                      <a:r>
                        <a:rPr lang="en-US" sz="1400" b="1" dirty="0">
                          <a:effectLst/>
                          <a:latin typeface="Georgia" panose="02040502050405020303" pitchFamily="18" charset="0"/>
                        </a:rPr>
                        <a:t>, at least the Education &amp; Engagement Target numbers of (a) Adult and Young Adult Parishioners complete the Orthodoxy Education Programs, Prayer Life Program; (b) report the liturgical engagement target and (c) youth complete the new Sunday School Program.</a:t>
                      </a:r>
                    </a:p>
                  </a:txBody>
                  <a:tcPr marL="68580" marR="68580" marT="0" marB="0">
                    <a:no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200" b="1" dirty="0">
                          <a:effectLst/>
                          <a:latin typeface="Georgia" panose="02040502050405020303" pitchFamily="18" charset="0"/>
                          <a:ea typeface="Calibri" panose="020F0502020204030204" pitchFamily="34" charset="0"/>
                          <a:cs typeface="Times New Roman" panose="02020603050405020304" pitchFamily="18" charset="0"/>
                        </a:rPr>
                        <a:t>Educators </a:t>
                      </a:r>
                    </a:p>
                  </a:txBody>
                  <a:tcPr marL="68580" marR="68580" marT="0" marB="0"/>
                </a:tc>
                <a:tc>
                  <a:txBody>
                    <a:bodyPr/>
                    <a:lstStyle/>
                    <a:p>
                      <a:pPr marL="0" marR="0">
                        <a:lnSpc>
                          <a:spcPct val="107000"/>
                        </a:lnSpc>
                        <a:spcBef>
                          <a:spcPts val="0"/>
                        </a:spcBef>
                        <a:spcAft>
                          <a:spcPts val="0"/>
                        </a:spcAft>
                      </a:pPr>
                      <a:r>
                        <a:rPr lang="en-US" sz="1050" b="1" u="none" dirty="0">
                          <a:solidFill>
                            <a:schemeClr val="bg1"/>
                          </a:solidFill>
                          <a:effectLst/>
                          <a:latin typeface="Georgia" panose="02040502050405020303" pitchFamily="18" charset="0"/>
                          <a:ea typeface="Calibri" panose="020F0502020204030204" pitchFamily="34" charset="0"/>
                          <a:cs typeface="Times New Roman" panose="02020603050405020304" pitchFamily="18" charset="0"/>
                        </a:rPr>
                        <a:t>12  </a:t>
                      </a:r>
                      <a:r>
                        <a:rPr lang="en-US" sz="1200" b="1" dirty="0">
                          <a:solidFill>
                            <a:schemeClr val="bg1"/>
                          </a:solidFill>
                          <a:effectLst/>
                          <a:latin typeface="Georgia" panose="02040502050405020303" pitchFamily="18" charset="0"/>
                          <a:ea typeface="Calibri" panose="020F0502020204030204" pitchFamily="34" charset="0"/>
                          <a:cs typeface="Times New Roman" panose="02020603050405020304" pitchFamily="18" charset="0"/>
                        </a:rPr>
                        <a:t>months after steps 7 &amp; 8 </a:t>
                      </a:r>
                    </a:p>
                  </a:txBody>
                  <a:tcPr marL="68580" marR="68580" marT="0" marB="0"/>
                </a:tc>
                <a:tc>
                  <a:txBody>
                    <a:bodyPr/>
                    <a:lstStyle/>
                    <a:p>
                      <a:pPr marL="0" marR="0">
                        <a:lnSpc>
                          <a:spcPct val="107000"/>
                        </a:lnSpc>
                        <a:spcBef>
                          <a:spcPts val="0"/>
                        </a:spcBef>
                        <a:spcAft>
                          <a:spcPts val="0"/>
                        </a:spcAft>
                      </a:pPr>
                      <a:r>
                        <a:rPr lang="en-US" sz="1200" b="1" dirty="0">
                          <a:solidFill>
                            <a:schemeClr val="bg1"/>
                          </a:solidFill>
                          <a:effectLst/>
                          <a:latin typeface="Georgia" panose="02040502050405020303" pitchFamily="18" charset="0"/>
                          <a:ea typeface="Calibri" panose="020F0502020204030204" pitchFamily="34" charset="0"/>
                          <a:cs typeface="Times New Roman" panose="02020603050405020304" pitchFamily="18" charset="0"/>
                        </a:rPr>
                        <a:t>Education &amp; Engagement Program  is implemented to at least the Target number of Parishioners</a:t>
                      </a:r>
                    </a:p>
                  </a:txBody>
                  <a:tcPr marL="68580" marR="68580" marT="0" marB="0"/>
                </a:tc>
                <a:extLst>
                  <a:ext uri="{0D108BD9-81ED-4DB2-BD59-A6C34878D82A}">
                    <a16:rowId xmlns:a16="http://schemas.microsoft.com/office/drawing/2014/main" val="3623489839"/>
                  </a:ext>
                </a:extLst>
              </a:tr>
              <a:tr h="194265">
                <a:tc gridSpan="4">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000" b="1" u="sng" dirty="0">
                          <a:solidFill>
                            <a:srgbClr val="FF0000"/>
                          </a:solidFill>
                          <a:effectLst/>
                          <a:latin typeface="Georgia" panose="02040502050405020303" pitchFamily="18" charset="0"/>
                        </a:rPr>
                        <a:t>LAG 5:  Compile and assess the results of the Parish Education &amp; Engagement Program  and make improvements within 2 months</a:t>
                      </a:r>
                      <a:endParaRPr lang="en-US" sz="1000" b="1" u="sng"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lnB w="12700" cap="flat" cmpd="sng" algn="ctr">
                      <a:solidFill>
                        <a:schemeClr val="tx1"/>
                      </a:solidFill>
                      <a:prstDash val="solid"/>
                      <a:round/>
                      <a:headEnd type="none" w="med" len="med"/>
                      <a:tailEnd type="none" w="med" len="med"/>
                    </a:lnB>
                    <a:noFill/>
                  </a:tcPr>
                </a:tc>
                <a:tc hMerge="1">
                  <a:txBody>
                    <a:bodyPr/>
                    <a:lstStyle/>
                    <a:p>
                      <a:pPr marL="0" marR="0">
                        <a:lnSpc>
                          <a:spcPct val="107000"/>
                        </a:lnSpc>
                        <a:spcBef>
                          <a:spcPts val="0"/>
                        </a:spcBef>
                        <a:spcAft>
                          <a:spcPts val="0"/>
                        </a:spcAft>
                      </a:pP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lnB w="12700" cap="flat" cmpd="sng" algn="ctr">
                      <a:solidFill>
                        <a:schemeClr val="tx1"/>
                      </a:solidFill>
                      <a:prstDash val="solid"/>
                      <a:round/>
                      <a:headEnd type="none" w="med" len="med"/>
                      <a:tailEnd type="none" w="med" len="med"/>
                    </a:lnB>
                    <a:noFill/>
                  </a:tcPr>
                </a:tc>
                <a:tc hMerge="1">
                  <a:txBody>
                    <a:bodyPr/>
                    <a:lstStyle/>
                    <a:p>
                      <a:pPr marL="0" marR="0">
                        <a:lnSpc>
                          <a:spcPct val="107000"/>
                        </a:lnSpc>
                        <a:spcBef>
                          <a:spcPts val="0"/>
                        </a:spcBef>
                        <a:spcAft>
                          <a:spcPts val="0"/>
                        </a:spcAft>
                      </a:pP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lnB w="12700" cap="flat" cmpd="sng" algn="ctr">
                      <a:solidFill>
                        <a:schemeClr val="tx1"/>
                      </a:solidFill>
                      <a:prstDash val="solid"/>
                      <a:round/>
                      <a:headEnd type="none" w="med" len="med"/>
                      <a:tailEnd type="none" w="med" len="med"/>
                    </a:lnB>
                    <a:noFill/>
                  </a:tcPr>
                </a:tc>
                <a:tc hMerge="1">
                  <a:txBody>
                    <a:bodyPr/>
                    <a:lstStyle/>
                    <a:p>
                      <a:pPr marL="0" marR="0" lvl="0" indent="0">
                        <a:lnSpc>
                          <a:spcPct val="107000"/>
                        </a:lnSpc>
                        <a:spcBef>
                          <a:spcPts val="0"/>
                        </a:spcBef>
                        <a:spcAft>
                          <a:spcPts val="0"/>
                        </a:spcAft>
                        <a:buFont typeface="Symbol" pitchFamily="2" charset="2"/>
                        <a:buNone/>
                      </a:pP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441875">
                <a:tc>
                  <a:txBody>
                    <a:bodyPr/>
                    <a:lstStyle/>
                    <a:p>
                      <a:pPr marL="0" lvl="1" indent="0">
                        <a:buNone/>
                      </a:pPr>
                      <a:r>
                        <a:rPr lang="en-US" sz="1400" b="1" dirty="0">
                          <a:effectLst/>
                          <a:latin typeface="Georgia" panose="02040502050405020303" pitchFamily="18" charset="0"/>
                        </a:rPr>
                        <a:t>10. Obtain and compile qualitative and quantitative data from Parish Education &amp; Engagement Program implementations as to the effectiveness and success of the Education &amp; Engagement Program (based on criteria established in step 2) and identify areas for improvement.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400" b="1" dirty="0">
                          <a:effectLst/>
                          <a:latin typeface="Georgia" panose="02040502050405020303" pitchFamily="18" charset="0"/>
                          <a:ea typeface="Calibri" panose="020F0502020204030204" pitchFamily="34" charset="0"/>
                          <a:cs typeface="Times New Roman" panose="02020603050405020304" pitchFamily="18" charset="0"/>
                        </a:rPr>
                        <a:t>Educators  and Education &amp; Engagement Ministry Team 1</a:t>
                      </a:r>
                    </a:p>
                  </a:txBody>
                  <a:tcPr marL="68580" marR="68580" marT="0" marB="0">
                    <a:lnL w="12700" cap="flat" cmpd="sng" algn="ctr">
                      <a:solidFill>
                        <a:schemeClr val="tx1"/>
                      </a:solidFill>
                      <a:prstDash val="solid"/>
                      <a:round/>
                      <a:headEnd type="none" w="med" len="med"/>
                      <a:tailEnd type="none" w="med" len="med"/>
                    </a:lnL>
                  </a:tcPr>
                </a:tc>
                <a:tc>
                  <a:txBody>
                    <a:bodyPr/>
                    <a:lstStyle/>
                    <a:p>
                      <a:pPr marL="0" marR="0">
                        <a:lnSpc>
                          <a:spcPct val="107000"/>
                        </a:lnSpc>
                        <a:spcBef>
                          <a:spcPts val="0"/>
                        </a:spcBef>
                        <a:spcAft>
                          <a:spcPts val="0"/>
                        </a:spcAft>
                      </a:pPr>
                      <a:r>
                        <a:rPr lang="en-US" sz="14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1 month after step 9</a:t>
                      </a:r>
                    </a:p>
                  </a:txBody>
                  <a:tcPr marL="68580" marR="68580" marT="0" marB="0"/>
                </a:tc>
                <a:tc>
                  <a:txBody>
                    <a:bodyPr/>
                    <a:lstStyle/>
                    <a:p>
                      <a:pPr marL="0" marR="0">
                        <a:lnSpc>
                          <a:spcPct val="107000"/>
                        </a:lnSpc>
                        <a:spcBef>
                          <a:spcPts val="0"/>
                        </a:spcBef>
                        <a:spcAft>
                          <a:spcPts val="0"/>
                        </a:spcAft>
                      </a:pPr>
                      <a:r>
                        <a:rPr lang="en-US" sz="14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Parish Education &amp; Engagement Program </a:t>
                      </a:r>
                    </a:p>
                    <a:p>
                      <a:pPr marL="0" marR="0">
                        <a:lnSpc>
                          <a:spcPct val="107000"/>
                        </a:lnSpc>
                        <a:spcBef>
                          <a:spcPts val="0"/>
                        </a:spcBef>
                        <a:spcAft>
                          <a:spcPts val="0"/>
                        </a:spcAft>
                      </a:pPr>
                      <a:r>
                        <a:rPr lang="en-US" sz="14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implementation  assessments are compiled</a:t>
                      </a:r>
                    </a:p>
                  </a:txBody>
                  <a:tcPr marL="68580" marR="68580" marT="0" marB="0"/>
                </a:tc>
                <a:extLst>
                  <a:ext uri="{0D108BD9-81ED-4DB2-BD59-A6C34878D82A}">
                    <a16:rowId xmlns:a16="http://schemas.microsoft.com/office/drawing/2014/main" val="2302424690"/>
                  </a:ext>
                </a:extLst>
              </a:tr>
              <a:tr h="2091475">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400" b="1" dirty="0">
                          <a:effectLst/>
                          <a:latin typeface="Georgia" panose="02040502050405020303" pitchFamily="18" charset="0"/>
                        </a:rPr>
                        <a:t>11. Finalize and deliver </a:t>
                      </a:r>
                      <a:r>
                        <a:rPr lang="en-US" sz="14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Education &amp; Engagement Program </a:t>
                      </a:r>
                      <a:r>
                        <a:rPr lang="en-US" sz="1400" b="1" dirty="0">
                          <a:effectLst/>
                          <a:latin typeface="Georgia" panose="02040502050405020303" pitchFamily="18" charset="0"/>
                        </a:rPr>
                        <a:t>effectiveness assessment analysis and make all refinements necessary to make the Education &amp; Engagement Program more effective based on information identified in step 10, and revise and improve the Education &amp; Engagement Program accordingly.</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400" b="1" dirty="0">
                          <a:effectLst/>
                          <a:latin typeface="Georgia" panose="02040502050405020303" pitchFamily="18" charset="0"/>
                          <a:ea typeface="Calibri" panose="020F0502020204030204" pitchFamily="34" charset="0"/>
                          <a:cs typeface="Times New Roman" panose="02020603050405020304" pitchFamily="18" charset="0"/>
                        </a:rPr>
                        <a:t>Educators  and Education &amp; Engagement Ministry Team 1</a:t>
                      </a:r>
                    </a:p>
                  </a:txBody>
                  <a:tcPr marL="68580" marR="68580" marT="0" marB="0">
                    <a:lnL w="12700" cap="flat" cmpd="sng" algn="ctr">
                      <a:solidFill>
                        <a:schemeClr val="tx1"/>
                      </a:solidFill>
                      <a:prstDash val="solid"/>
                      <a:round/>
                      <a:headEnd type="none" w="med" len="med"/>
                      <a:tailEnd type="none" w="med" len="med"/>
                    </a:lnL>
                  </a:tcPr>
                </a:tc>
                <a:tc>
                  <a:txBody>
                    <a:bodyPr/>
                    <a:lstStyle/>
                    <a:p>
                      <a:pPr marL="0" marR="0">
                        <a:lnSpc>
                          <a:spcPct val="107000"/>
                        </a:lnSpc>
                        <a:spcBef>
                          <a:spcPts val="0"/>
                        </a:spcBef>
                        <a:spcAft>
                          <a:spcPts val="0"/>
                        </a:spcAft>
                      </a:pPr>
                      <a:r>
                        <a:rPr lang="en-US" sz="14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1 month after step 10</a:t>
                      </a:r>
                    </a:p>
                  </a:txBody>
                  <a:tcPr marL="68580" marR="68580"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4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Education &amp; Engagement Program </a:t>
                      </a:r>
                    </a:p>
                    <a:p>
                      <a:pPr marL="0" marR="0" lvl="0" indent="0" algn="l" defTabSz="914400" rtl="0" eaLnBrk="1" fontAlgn="auto" latinLnBrk="0" hangingPunct="1">
                        <a:lnSpc>
                          <a:spcPct val="107000"/>
                        </a:lnSpc>
                        <a:spcBef>
                          <a:spcPts val="0"/>
                        </a:spcBef>
                        <a:spcAft>
                          <a:spcPts val="0"/>
                        </a:spcAft>
                        <a:buClrTx/>
                        <a:buSzTx/>
                        <a:buFontTx/>
                        <a:buNone/>
                        <a:tabLst/>
                        <a:defRPr/>
                      </a:pPr>
                      <a:r>
                        <a:rPr lang="en-US" sz="14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implementation  assessment analysis are completed Programs are refined accordingly</a:t>
                      </a:r>
                    </a:p>
                  </a:txBody>
                  <a:tcPr marL="68580" marR="68580" marT="0" marB="0"/>
                </a:tc>
                <a:extLst>
                  <a:ext uri="{0D108BD9-81ED-4DB2-BD59-A6C34878D82A}">
                    <a16:rowId xmlns:a16="http://schemas.microsoft.com/office/drawing/2014/main" val="2887205641"/>
                  </a:ext>
                </a:extLst>
              </a:tr>
            </a:tbl>
          </a:graphicData>
        </a:graphic>
      </p:graphicFrame>
      <p:sp>
        <p:nvSpPr>
          <p:cNvPr id="6" name="Title 1">
            <a:extLst>
              <a:ext uri="{FF2B5EF4-FFF2-40B4-BE49-F238E27FC236}">
                <a16:creationId xmlns:a16="http://schemas.microsoft.com/office/drawing/2014/main" id="{A18AD381-F98F-EE7F-2C2D-654700F0FE9F}"/>
              </a:ext>
            </a:extLst>
          </p:cNvPr>
          <p:cNvSpPr txBox="1">
            <a:spLocks/>
          </p:cNvSpPr>
          <p:nvPr/>
        </p:nvSpPr>
        <p:spPr bwMode="auto">
          <a:xfrm>
            <a:off x="150920" y="-242056"/>
            <a:ext cx="8993080" cy="10519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0" fontAlgn="base" hangingPunct="0">
              <a:lnSpc>
                <a:spcPct val="70000"/>
              </a:lnSpc>
              <a:spcBef>
                <a:spcPct val="0"/>
              </a:spcBef>
              <a:spcAft>
                <a:spcPct val="0"/>
              </a:spcAft>
              <a:defRPr sz="4400">
                <a:solidFill>
                  <a:srgbClr val="760002"/>
                </a:solidFill>
                <a:effectLst>
                  <a:outerShdw blurRad="38100" dist="38100" dir="2700000" algn="tl">
                    <a:srgbClr val="C0C0C0"/>
                  </a:outerShdw>
                </a:effectLst>
                <a:latin typeface="+mj-lt"/>
                <a:ea typeface="+mj-ea"/>
                <a:cs typeface="+mj-cs"/>
              </a:defRPr>
            </a:lvl1pPr>
            <a:lvl2pPr algn="ctr" rtl="0" eaLnBrk="0" fontAlgn="base" hangingPunct="0">
              <a:lnSpc>
                <a:spcPct val="70000"/>
              </a:lnSpc>
              <a:spcBef>
                <a:spcPct val="0"/>
              </a:spcBef>
              <a:spcAft>
                <a:spcPct val="0"/>
              </a:spcAft>
              <a:defRPr sz="4400">
                <a:solidFill>
                  <a:srgbClr val="760002"/>
                </a:solidFill>
                <a:effectLst>
                  <a:outerShdw blurRad="38100" dist="38100" dir="2700000" algn="tl">
                    <a:srgbClr val="C0C0C0"/>
                  </a:outerShdw>
                </a:effectLst>
                <a:latin typeface="Georgia" pitchFamily="18" charset="0"/>
              </a:defRPr>
            </a:lvl2pPr>
            <a:lvl3pPr algn="ctr" rtl="0" eaLnBrk="0" fontAlgn="base" hangingPunct="0">
              <a:lnSpc>
                <a:spcPct val="70000"/>
              </a:lnSpc>
              <a:spcBef>
                <a:spcPct val="0"/>
              </a:spcBef>
              <a:spcAft>
                <a:spcPct val="0"/>
              </a:spcAft>
              <a:defRPr sz="4400">
                <a:solidFill>
                  <a:srgbClr val="760002"/>
                </a:solidFill>
                <a:effectLst>
                  <a:outerShdw blurRad="38100" dist="38100" dir="2700000" algn="tl">
                    <a:srgbClr val="C0C0C0"/>
                  </a:outerShdw>
                </a:effectLst>
                <a:latin typeface="Georgia" pitchFamily="18" charset="0"/>
              </a:defRPr>
            </a:lvl3pPr>
            <a:lvl4pPr algn="ctr" rtl="0" eaLnBrk="0" fontAlgn="base" hangingPunct="0">
              <a:lnSpc>
                <a:spcPct val="70000"/>
              </a:lnSpc>
              <a:spcBef>
                <a:spcPct val="0"/>
              </a:spcBef>
              <a:spcAft>
                <a:spcPct val="0"/>
              </a:spcAft>
              <a:defRPr sz="4400">
                <a:solidFill>
                  <a:srgbClr val="760002"/>
                </a:solidFill>
                <a:effectLst>
                  <a:outerShdw blurRad="38100" dist="38100" dir="2700000" algn="tl">
                    <a:srgbClr val="C0C0C0"/>
                  </a:outerShdw>
                </a:effectLst>
                <a:latin typeface="Georgia" pitchFamily="18" charset="0"/>
              </a:defRPr>
            </a:lvl4pPr>
            <a:lvl5pPr algn="ctr" rtl="0" eaLnBrk="0" fontAlgn="base" hangingPunct="0">
              <a:lnSpc>
                <a:spcPct val="70000"/>
              </a:lnSpc>
              <a:spcBef>
                <a:spcPct val="0"/>
              </a:spcBef>
              <a:spcAft>
                <a:spcPct val="0"/>
              </a:spcAft>
              <a:defRPr sz="4400">
                <a:solidFill>
                  <a:srgbClr val="760002"/>
                </a:solidFill>
                <a:effectLst>
                  <a:outerShdw blurRad="38100" dist="38100" dir="2700000" algn="tl">
                    <a:srgbClr val="C0C0C0"/>
                  </a:outerShdw>
                </a:effectLst>
                <a:latin typeface="Georgia" pitchFamily="18" charset="0"/>
              </a:defRPr>
            </a:lvl5pPr>
            <a:lvl6pPr marL="457200" algn="ctr" rtl="0" fontAlgn="base">
              <a:lnSpc>
                <a:spcPct val="70000"/>
              </a:lnSpc>
              <a:spcBef>
                <a:spcPct val="0"/>
              </a:spcBef>
              <a:spcAft>
                <a:spcPct val="0"/>
              </a:spcAft>
              <a:defRPr sz="4400">
                <a:solidFill>
                  <a:srgbClr val="760002"/>
                </a:solidFill>
                <a:effectLst>
                  <a:outerShdw blurRad="38100" dist="38100" dir="2700000" algn="tl">
                    <a:srgbClr val="C0C0C0"/>
                  </a:outerShdw>
                </a:effectLst>
                <a:latin typeface="Georgia" pitchFamily="18" charset="0"/>
              </a:defRPr>
            </a:lvl6pPr>
            <a:lvl7pPr marL="914400" algn="ctr" rtl="0" fontAlgn="base">
              <a:lnSpc>
                <a:spcPct val="70000"/>
              </a:lnSpc>
              <a:spcBef>
                <a:spcPct val="0"/>
              </a:spcBef>
              <a:spcAft>
                <a:spcPct val="0"/>
              </a:spcAft>
              <a:defRPr sz="4400">
                <a:solidFill>
                  <a:srgbClr val="760002"/>
                </a:solidFill>
                <a:effectLst>
                  <a:outerShdw blurRad="38100" dist="38100" dir="2700000" algn="tl">
                    <a:srgbClr val="C0C0C0"/>
                  </a:outerShdw>
                </a:effectLst>
                <a:latin typeface="Georgia" pitchFamily="18" charset="0"/>
              </a:defRPr>
            </a:lvl7pPr>
            <a:lvl8pPr marL="1371600" algn="ctr" rtl="0" fontAlgn="base">
              <a:lnSpc>
                <a:spcPct val="70000"/>
              </a:lnSpc>
              <a:spcBef>
                <a:spcPct val="0"/>
              </a:spcBef>
              <a:spcAft>
                <a:spcPct val="0"/>
              </a:spcAft>
              <a:defRPr sz="4400">
                <a:solidFill>
                  <a:srgbClr val="760002"/>
                </a:solidFill>
                <a:effectLst>
                  <a:outerShdw blurRad="38100" dist="38100" dir="2700000" algn="tl">
                    <a:srgbClr val="C0C0C0"/>
                  </a:outerShdw>
                </a:effectLst>
                <a:latin typeface="Georgia" pitchFamily="18" charset="0"/>
              </a:defRPr>
            </a:lvl8pPr>
            <a:lvl9pPr marL="1828800" algn="ctr" rtl="0" fontAlgn="base">
              <a:lnSpc>
                <a:spcPct val="70000"/>
              </a:lnSpc>
              <a:spcBef>
                <a:spcPct val="0"/>
              </a:spcBef>
              <a:spcAft>
                <a:spcPct val="0"/>
              </a:spcAft>
              <a:defRPr sz="4400">
                <a:solidFill>
                  <a:srgbClr val="760002"/>
                </a:solidFill>
                <a:effectLst>
                  <a:outerShdw blurRad="38100" dist="38100" dir="2700000" algn="tl">
                    <a:srgbClr val="C0C0C0"/>
                  </a:outerShdw>
                </a:effectLst>
                <a:latin typeface="Georgia" pitchFamily="18" charset="0"/>
              </a:defRPr>
            </a:lvl9pPr>
          </a:lstStyle>
          <a:p>
            <a:pPr marL="0" marR="0" lvl="0" indent="0" algn="ctr" defTabSz="914400" rtl="0" eaLnBrk="0" fontAlgn="base" latinLnBrk="0" hangingPunct="0">
              <a:lnSpc>
                <a:spcPct val="70000"/>
              </a:lnSpc>
              <a:spcBef>
                <a:spcPct val="0"/>
              </a:spcBef>
              <a:spcAft>
                <a:spcPct val="0"/>
              </a:spcAft>
              <a:buClrTx/>
              <a:buSzTx/>
              <a:buFontTx/>
              <a:buNone/>
              <a:tabLst/>
              <a:defRPr/>
            </a:pPr>
            <a:r>
              <a:rPr kumimoji="0" lang="en-US" sz="2200" b="1" i="0" u="none" strike="noStrike" kern="0" cap="none" spc="0" normalizeH="0" baseline="0" noProof="0" dirty="0">
                <a:ln>
                  <a:noFill/>
                </a:ln>
                <a:solidFill>
                  <a:srgbClr val="760002"/>
                </a:solidFill>
                <a:effectLst/>
                <a:uLnTx/>
                <a:uFillTx/>
                <a:latin typeface="Georgia" panose="02040502050405020303" pitchFamily="18" charset="0"/>
                <a:ea typeface="+mj-ea"/>
                <a:cs typeface="+mj-cs"/>
              </a:rPr>
              <a:t>Adult</a:t>
            </a:r>
            <a:r>
              <a:rPr kumimoji="0" lang="en-US" sz="2000" b="1" i="0" u="none" strike="noStrike" kern="1200" cap="none" spc="0" normalizeH="0" baseline="0" noProof="0" dirty="0">
                <a:ln>
                  <a:noFill/>
                </a:ln>
                <a:solidFill>
                  <a:srgbClr val="760002"/>
                </a:solidFill>
                <a:effectLst/>
                <a:uLnTx/>
                <a:uFillTx/>
                <a:latin typeface="Georgia" panose="02040502050405020303" pitchFamily="18" charset="0"/>
                <a:ea typeface="+mj-ea"/>
                <a:cs typeface="+mj-cs"/>
              </a:rPr>
              <a:t>, Young Adult </a:t>
            </a:r>
            <a:r>
              <a:rPr kumimoji="0" lang="en-US" sz="2200" b="1" i="0" u="none" strike="noStrike" kern="0" cap="none" spc="0" normalizeH="0" baseline="0" noProof="0" dirty="0">
                <a:ln>
                  <a:noFill/>
                </a:ln>
                <a:solidFill>
                  <a:srgbClr val="760002"/>
                </a:solidFill>
                <a:effectLst/>
                <a:uLnTx/>
                <a:uFillTx/>
                <a:latin typeface="Georgia" panose="02040502050405020303" pitchFamily="18" charset="0"/>
                <a:ea typeface="+mj-ea"/>
                <a:cs typeface="+mj-cs"/>
              </a:rPr>
              <a:t>&amp; </a:t>
            </a:r>
            <a:r>
              <a:rPr kumimoji="0" lang="en-US" sz="2200" b="1" i="0" u="none" strike="noStrike" kern="0" cap="none" spc="0" normalizeH="0" baseline="0" noProof="0" dirty="0">
                <a:ln>
                  <a:noFill/>
                </a:ln>
                <a:solidFill>
                  <a:srgbClr val="760002"/>
                </a:solidFill>
                <a:effectLst>
                  <a:outerShdw blurRad="38100" dist="38100" dir="2700000" algn="tl">
                    <a:srgbClr val="C0C0C0"/>
                  </a:outerShdw>
                </a:effectLst>
                <a:uLnTx/>
                <a:uFillTx/>
                <a:latin typeface="Georgia"/>
                <a:ea typeface="+mj-ea"/>
                <a:cs typeface="+mj-cs"/>
              </a:rPr>
              <a:t>Youth Education &amp; Engagement</a:t>
            </a:r>
            <a:r>
              <a:rPr kumimoji="0" lang="en-US" sz="2200" b="1" i="0" u="none" strike="noStrike" kern="0" cap="none" spc="0" normalizeH="0" baseline="0" noProof="0" dirty="0">
                <a:ln>
                  <a:noFill/>
                </a:ln>
                <a:solidFill>
                  <a:srgbClr val="760002"/>
                </a:solidFill>
                <a:effectLst/>
                <a:uLnTx/>
                <a:uFillTx/>
                <a:latin typeface="Georgia" panose="02040502050405020303" pitchFamily="18" charset="0"/>
                <a:ea typeface="+mj-ea"/>
                <a:cs typeface="+mj-cs"/>
              </a:rPr>
              <a:t> </a:t>
            </a:r>
            <a:br>
              <a:rPr kumimoji="0" lang="en-US" sz="2200" b="1" i="0" u="none" strike="noStrike" kern="0" cap="none" spc="0" normalizeH="0" baseline="0" noProof="0" dirty="0">
                <a:ln>
                  <a:noFill/>
                </a:ln>
                <a:solidFill>
                  <a:srgbClr val="760002"/>
                </a:solidFill>
                <a:effectLst/>
                <a:uLnTx/>
                <a:uFillTx/>
                <a:latin typeface="Georgia" panose="02040502050405020303" pitchFamily="18" charset="0"/>
                <a:ea typeface="+mj-ea"/>
                <a:cs typeface="+mj-cs"/>
              </a:rPr>
            </a:br>
            <a:r>
              <a:rPr kumimoji="0" lang="en-US" sz="2000" b="1" i="0" u="sng" strike="noStrike" kern="1200" cap="none" spc="0" normalizeH="0" baseline="0" noProof="0" dirty="0">
                <a:ln>
                  <a:noFill/>
                </a:ln>
                <a:solidFill>
                  <a:srgbClr val="760002"/>
                </a:solidFill>
                <a:effectLst/>
                <a:uLnTx/>
                <a:uFillTx/>
                <a:latin typeface="Georgia" panose="02040502050405020303" pitchFamily="18" charset="0"/>
                <a:ea typeface="+mj-ea"/>
                <a:cs typeface="+mj-cs"/>
              </a:rPr>
              <a:t>SMART Goal </a:t>
            </a:r>
            <a:r>
              <a:rPr kumimoji="0" lang="en-US" sz="2200" b="1" i="0" u="sng" strike="noStrike" kern="0" cap="none" spc="0" normalizeH="0" baseline="0" noProof="0" dirty="0">
                <a:ln>
                  <a:noFill/>
                </a:ln>
                <a:solidFill>
                  <a:srgbClr val="760002"/>
                </a:solidFill>
                <a:effectLst/>
                <a:uLnTx/>
                <a:uFillTx/>
                <a:latin typeface="Georgia" panose="02040502050405020303" pitchFamily="18" charset="0"/>
                <a:ea typeface="+mj-ea"/>
                <a:cs typeface="+mj-cs"/>
              </a:rPr>
              <a:t>1 Action Plan</a:t>
            </a:r>
            <a:endParaRPr kumimoji="0" lang="en-US" sz="2200" b="1" i="0" u="sng" strike="noStrike" kern="0" cap="none" spc="0" normalizeH="0" baseline="0" noProof="0" dirty="0">
              <a:ln>
                <a:noFill/>
              </a:ln>
              <a:solidFill>
                <a:srgbClr val="760002"/>
              </a:solidFill>
              <a:effectLst>
                <a:outerShdw blurRad="38100" dist="38100" dir="2700000" algn="tl">
                  <a:srgbClr val="C0C0C0"/>
                </a:outerShdw>
              </a:effectLst>
              <a:uLnTx/>
              <a:uFillTx/>
              <a:latin typeface="Georgia" panose="02040502050405020303" pitchFamily="18" charset="0"/>
              <a:ea typeface="+mj-ea"/>
              <a:cs typeface="+mj-cs"/>
            </a:endParaRPr>
          </a:p>
        </p:txBody>
      </p:sp>
    </p:spTree>
    <p:extLst>
      <p:ext uri="{BB962C8B-B14F-4D97-AF65-F5344CB8AC3E}">
        <p14:creationId xmlns:p14="http://schemas.microsoft.com/office/powerpoint/2010/main" val="4093627286"/>
      </p:ext>
    </p:extLst>
  </p:cSld>
  <p:clrMapOvr>
    <a:masterClrMapping/>
  </p:clrMapOvr>
  <p:transition>
    <p:strips dir="rd"/>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DE01F5-7AB6-4535-88E3-F3DD276372BC}"/>
              </a:ext>
            </a:extLst>
          </p:cNvPr>
          <p:cNvSpPr>
            <a:spLocks noGrp="1"/>
          </p:cNvSpPr>
          <p:nvPr>
            <p:ph type="title"/>
          </p:nvPr>
        </p:nvSpPr>
        <p:spPr>
          <a:xfrm>
            <a:off x="977630" y="-115567"/>
            <a:ext cx="7188740" cy="1143000"/>
          </a:xfrm>
        </p:spPr>
        <p:txBody>
          <a:bodyPr/>
          <a:lstStyle/>
          <a:p>
            <a:r>
              <a:rPr lang="en-US" sz="2400" b="1" u="none" dirty="0">
                <a:effectLst/>
                <a:latin typeface="Georgia" panose="02040502050405020303" pitchFamily="18" charset="0"/>
              </a:rPr>
              <a:t>Adult, Young Adult &amp; </a:t>
            </a:r>
            <a:r>
              <a:rPr lang="en-US" sz="2400" u="none" dirty="0"/>
              <a:t>Youth Education &amp; </a:t>
            </a:r>
            <a:r>
              <a:rPr lang="en-US" sz="2400" dirty="0"/>
              <a:t>Engagement  </a:t>
            </a:r>
            <a:r>
              <a:rPr lang="en-US" sz="2400" kern="0" dirty="0"/>
              <a:t>Goal 1 </a:t>
            </a:r>
            <a:r>
              <a:rPr lang="en-US" sz="2400" dirty="0"/>
              <a:t>Scoreboard</a:t>
            </a:r>
          </a:p>
        </p:txBody>
      </p:sp>
      <p:graphicFrame>
        <p:nvGraphicFramePr>
          <p:cNvPr id="5" name="Table 5">
            <a:extLst>
              <a:ext uri="{FF2B5EF4-FFF2-40B4-BE49-F238E27FC236}">
                <a16:creationId xmlns:a16="http://schemas.microsoft.com/office/drawing/2014/main" id="{55114BBB-C2EF-4F4E-B093-0F7C6D894018}"/>
              </a:ext>
            </a:extLst>
          </p:cNvPr>
          <p:cNvGraphicFramePr>
            <a:graphicFrameLocks noGrp="1"/>
          </p:cNvGraphicFramePr>
          <p:nvPr>
            <p:ph sz="half" idx="1"/>
          </p:nvPr>
        </p:nvGraphicFramePr>
        <p:xfrm>
          <a:off x="1" y="920901"/>
          <a:ext cx="9144000" cy="6522720"/>
        </p:xfrm>
        <a:graphic>
          <a:graphicData uri="http://schemas.openxmlformats.org/drawingml/2006/table">
            <a:tbl>
              <a:tblPr firstRow="1" bandRow="1">
                <a:tableStyleId>{5C22544A-7EE6-4342-B048-85BDC9FD1C3A}</a:tableStyleId>
              </a:tblPr>
              <a:tblGrid>
                <a:gridCol w="5197581">
                  <a:extLst>
                    <a:ext uri="{9D8B030D-6E8A-4147-A177-3AD203B41FA5}">
                      <a16:colId xmlns:a16="http://schemas.microsoft.com/office/drawing/2014/main" val="824145472"/>
                    </a:ext>
                  </a:extLst>
                </a:gridCol>
                <a:gridCol w="2049980">
                  <a:extLst>
                    <a:ext uri="{9D8B030D-6E8A-4147-A177-3AD203B41FA5}">
                      <a16:colId xmlns:a16="http://schemas.microsoft.com/office/drawing/2014/main" val="1324807933"/>
                    </a:ext>
                  </a:extLst>
                </a:gridCol>
                <a:gridCol w="1896439">
                  <a:extLst>
                    <a:ext uri="{9D8B030D-6E8A-4147-A177-3AD203B41FA5}">
                      <a16:colId xmlns:a16="http://schemas.microsoft.com/office/drawing/2014/main" val="818634956"/>
                    </a:ext>
                  </a:extLst>
                </a:gridCol>
              </a:tblGrid>
              <a:tr h="228139">
                <a:tc>
                  <a:txBody>
                    <a:bodyPr/>
                    <a:lstStyle/>
                    <a:p>
                      <a:r>
                        <a:rPr lang="en-US" sz="1100" dirty="0"/>
                        <a:t>Lead Measure Action</a:t>
                      </a:r>
                    </a:p>
                  </a:txBody>
                  <a:tcPr/>
                </a:tc>
                <a:tc>
                  <a:txBody>
                    <a:bodyPr/>
                    <a:lstStyle/>
                    <a:p>
                      <a:r>
                        <a:rPr lang="en-US" sz="1100" dirty="0"/>
                        <a:t>Deadline Date</a:t>
                      </a:r>
                    </a:p>
                  </a:txBody>
                  <a:tcPr/>
                </a:tc>
                <a:tc>
                  <a:txBody>
                    <a:bodyPr/>
                    <a:lstStyle/>
                    <a:p>
                      <a:r>
                        <a:rPr lang="en-US" sz="1100" dirty="0"/>
                        <a:t>Status: Percent Complete and Date</a:t>
                      </a:r>
                    </a:p>
                  </a:txBody>
                  <a:tcPr/>
                </a:tc>
                <a:extLst>
                  <a:ext uri="{0D108BD9-81ED-4DB2-BD59-A6C34878D82A}">
                    <a16:rowId xmlns:a16="http://schemas.microsoft.com/office/drawing/2014/main" val="2806969568"/>
                  </a:ext>
                </a:extLst>
              </a:tr>
              <a:tr h="370840">
                <a:tc>
                  <a:txBody>
                    <a:bodyPr/>
                    <a:lstStyle/>
                    <a:p>
                      <a:r>
                        <a:rPr lang="en-US" sz="1600" dirty="0"/>
                        <a:t>1. Form Education &amp; Engagement Ministry Team 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tc>
                  <a:txBody>
                    <a:bodyPr/>
                    <a:lstStyle/>
                    <a:p>
                      <a:endParaRPr lang="en-US" sz="1600" dirty="0"/>
                    </a:p>
                  </a:txBody>
                  <a:tcPr/>
                </a:tc>
                <a:extLst>
                  <a:ext uri="{0D108BD9-81ED-4DB2-BD59-A6C34878D82A}">
                    <a16:rowId xmlns:a16="http://schemas.microsoft.com/office/drawing/2014/main" val="571058741"/>
                  </a:ext>
                </a:extLst>
              </a:tr>
              <a:tr h="370840">
                <a:tc>
                  <a:txBody>
                    <a:bodyPr/>
                    <a:lstStyle/>
                    <a:p>
                      <a:pPr>
                        <a:tabLst>
                          <a:tab pos="461963" algn="l"/>
                        </a:tabLst>
                      </a:pPr>
                      <a:r>
                        <a:rPr lang="en-US" sz="1600" dirty="0"/>
                        <a:t>2. Research and Identify metrics to determine 	effectiveness and success</a:t>
                      </a:r>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2230418515"/>
                  </a:ext>
                </a:extLst>
              </a:tr>
              <a:tr h="370840">
                <a:tc>
                  <a:txBody>
                    <a:bodyPr/>
                    <a:lstStyle/>
                    <a:p>
                      <a:r>
                        <a:rPr lang="en-US" sz="1600" dirty="0"/>
                        <a:t>3. Research Education &amp; Engagement Programs</a:t>
                      </a:r>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503741242"/>
                  </a:ext>
                </a:extLst>
              </a:tr>
              <a:tr h="370840">
                <a:tc>
                  <a:txBody>
                    <a:bodyPr/>
                    <a:lstStyle/>
                    <a:p>
                      <a:r>
                        <a:rPr lang="en-US" sz="1600" dirty="0"/>
                        <a:t>4. Evaluate Education &amp; Engagement Programs</a:t>
                      </a:r>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845713103"/>
                  </a:ext>
                </a:extLst>
              </a:tr>
              <a:tr h="370840">
                <a:tc>
                  <a:txBody>
                    <a:bodyPr/>
                    <a:lstStyle/>
                    <a:p>
                      <a:r>
                        <a:rPr lang="en-US" sz="1600" dirty="0"/>
                        <a:t>5. Finalize Parish Education &amp; Engagement Program </a:t>
                      </a:r>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4096844472"/>
                  </a:ext>
                </a:extLst>
              </a:tr>
              <a:tr h="370840">
                <a:tc>
                  <a:txBody>
                    <a:bodyPr/>
                    <a:lstStyle/>
                    <a:p>
                      <a:r>
                        <a:rPr lang="en-US" sz="1600" dirty="0"/>
                        <a:t>6. Identify delivery modalities and Educators </a:t>
                      </a:r>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1906038764"/>
                  </a:ext>
                </a:extLst>
              </a:tr>
              <a:tr h="370840">
                <a:tc>
                  <a:txBody>
                    <a:bodyPr/>
                    <a:lstStyle/>
                    <a:p>
                      <a:r>
                        <a:rPr lang="en-US" sz="1600" dirty="0"/>
                        <a:t>7. Train Educators and implement delivery modalities</a:t>
                      </a:r>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59820400"/>
                  </a:ext>
                </a:extLst>
              </a:tr>
              <a:tr h="370840">
                <a:tc>
                  <a:txBody>
                    <a:bodyPr/>
                    <a:lstStyle/>
                    <a:p>
                      <a:pPr>
                        <a:tabLst>
                          <a:tab pos="461963" algn="l"/>
                        </a:tabLst>
                      </a:pPr>
                      <a:r>
                        <a:rPr lang="en-US" sz="1600" dirty="0"/>
                        <a:t>8. </a:t>
                      </a:r>
                      <a:r>
                        <a:rPr lang="en-US" sz="1600" b="0" dirty="0">
                          <a:latin typeface="+mn-lt"/>
                        </a:rPr>
                        <a:t>Recruit Adults,</a:t>
                      </a:r>
                      <a:r>
                        <a:rPr lang="en-US" sz="1600" b="0" u="none" dirty="0">
                          <a:effectLst/>
                          <a:latin typeface="+mn-lt"/>
                        </a:rPr>
                        <a:t> Young Adult </a:t>
                      </a:r>
                      <a:r>
                        <a:rPr lang="en-US" sz="1600" b="0" dirty="0">
                          <a:latin typeface="+mn-lt"/>
                        </a:rPr>
                        <a:t>and Youth to participate in 	Education &amp; Engagement Program</a:t>
                      </a:r>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3847654782"/>
                  </a:ext>
                </a:extLst>
              </a:tr>
              <a:tr h="370840">
                <a:tc>
                  <a:txBody>
                    <a:bodyPr/>
                    <a:lstStyle/>
                    <a:p>
                      <a:pPr>
                        <a:tabLst>
                          <a:tab pos="461963" algn="l"/>
                        </a:tabLst>
                      </a:pPr>
                      <a:r>
                        <a:rPr lang="en-US" sz="1600" dirty="0"/>
                        <a:t>9. Implement Education &amp; Engagement Program to 	Education &amp; Engagement Target numbers or 	adults, young adults, and youth</a:t>
                      </a:r>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1319602124"/>
                  </a:ext>
                </a:extLst>
              </a:tr>
              <a:tr h="370840">
                <a:tc>
                  <a:txBody>
                    <a:bodyPr/>
                    <a:lstStyle/>
                    <a:p>
                      <a:pPr>
                        <a:tabLst>
                          <a:tab pos="461963" algn="l"/>
                          <a:tab pos="630238" algn="l"/>
                        </a:tabLst>
                      </a:pPr>
                      <a:r>
                        <a:rPr lang="en-US" sz="1600" dirty="0"/>
                        <a:t>10. Obtain and compile effectiveness data from Education &amp; 	Engagement Program implementation</a:t>
                      </a:r>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3712199347"/>
                  </a:ext>
                </a:extLst>
              </a:tr>
              <a:tr h="370840">
                <a:tc>
                  <a:txBody>
                    <a:bodyPr/>
                    <a:lstStyle/>
                    <a:p>
                      <a:pPr>
                        <a:tabLst>
                          <a:tab pos="461963" algn="l"/>
                          <a:tab pos="630238" algn="l"/>
                        </a:tabLst>
                      </a:pPr>
                      <a:r>
                        <a:rPr lang="en-US" sz="1600" dirty="0"/>
                        <a:t>11. </a:t>
                      </a:r>
                      <a:r>
                        <a:rPr lang="en-US" sz="1600" dirty="0">
                          <a:effectLst/>
                        </a:rPr>
                        <a:t>Compile the results of  the </a:t>
                      </a:r>
                      <a:r>
                        <a:rPr lang="en-US" sz="1600" dirty="0"/>
                        <a:t>Education &amp; Engagement 	Program effectiveness assessment and improve the 	Education &amp; Engagement Program accordingly</a:t>
                      </a:r>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1217137386"/>
                  </a:ext>
                </a:extLst>
              </a:tr>
            </a:tbl>
          </a:graphicData>
        </a:graphic>
      </p:graphicFrame>
    </p:spTree>
    <p:extLst>
      <p:ext uri="{BB962C8B-B14F-4D97-AF65-F5344CB8AC3E}">
        <p14:creationId xmlns:p14="http://schemas.microsoft.com/office/powerpoint/2010/main" val="2308514394"/>
      </p:ext>
    </p:extLst>
  </p:cSld>
  <p:clrMapOvr>
    <a:masterClrMapping/>
  </p:clrMapOvr>
  <p:transition>
    <p:strips dir="rd"/>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E5D8B-BC2C-3205-A684-FDA143D660CA}"/>
              </a:ext>
            </a:extLst>
          </p:cNvPr>
          <p:cNvSpPr>
            <a:spLocks noGrp="1"/>
          </p:cNvSpPr>
          <p:nvPr>
            <p:ph type="title"/>
          </p:nvPr>
        </p:nvSpPr>
        <p:spPr>
          <a:xfrm>
            <a:off x="1537854" y="2719923"/>
            <a:ext cx="6324600" cy="1143000"/>
          </a:xfrm>
        </p:spPr>
        <p:txBody>
          <a:bodyPr/>
          <a:lstStyle/>
          <a:p>
            <a:r>
              <a:rPr lang="en-US" dirty="0"/>
              <a:t>Sample 4 </a:t>
            </a:r>
            <a:br>
              <a:rPr lang="en-US" dirty="0"/>
            </a:br>
            <a:r>
              <a:rPr lang="en-US" dirty="0"/>
              <a:t>Religious Education</a:t>
            </a:r>
          </a:p>
        </p:txBody>
      </p:sp>
    </p:spTree>
    <p:extLst>
      <p:ext uri="{BB962C8B-B14F-4D97-AF65-F5344CB8AC3E}">
        <p14:creationId xmlns:p14="http://schemas.microsoft.com/office/powerpoint/2010/main" val="2457572203"/>
      </p:ext>
    </p:extLst>
  </p:cSld>
  <p:clrMapOvr>
    <a:masterClrMapping/>
  </p:clrMapOvr>
  <p:transition>
    <p:strips dir="rd"/>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583" y="1145573"/>
            <a:ext cx="9010834" cy="2687278"/>
          </a:xfrm>
        </p:spPr>
        <p:txBody>
          <a:bodyPr/>
          <a:lstStyle/>
          <a:p>
            <a:pPr marL="0" indent="0">
              <a:buNone/>
            </a:pPr>
            <a:r>
              <a:rPr lang="en-US" sz="2000" b="1" dirty="0">
                <a:effectLst/>
                <a:ea typeface="Calibri" panose="020F0502020204030204" pitchFamily="34" charset="0"/>
              </a:rPr>
              <a:t>Measurably improve parishioner understanding of the Orthodox Faith over the next 24 months by researching, developing, implementing and evaluating a best-practices </a:t>
            </a:r>
            <a:r>
              <a:rPr lang="en-US" sz="2000" dirty="0">
                <a:effectLst/>
              </a:rPr>
              <a:t>Adult  and  Youth </a:t>
            </a:r>
            <a:r>
              <a:rPr lang="en-US" sz="2000" b="1" dirty="0">
                <a:effectLst/>
                <a:ea typeface="Calibri" panose="020F0502020204030204" pitchFamily="34" charset="0"/>
              </a:rPr>
              <a:t>Orthodox education  program (the “Education Programs”) that </a:t>
            </a:r>
            <a:r>
              <a:rPr lang="en-US" sz="2000" b="1" dirty="0">
                <a:solidFill>
                  <a:srgbClr val="5D0100"/>
                </a:solidFill>
                <a:effectLst/>
              </a:rPr>
              <a:t>will achieve the following “Education Targets:”</a:t>
            </a:r>
          </a:p>
          <a:p>
            <a:pPr marL="457200" indent="4763">
              <a:buAutoNum type="alphaLcParenBoth"/>
              <a:tabLst>
                <a:tab pos="1314450" algn="l"/>
              </a:tabLst>
            </a:pPr>
            <a:r>
              <a:rPr lang="en-US" sz="2000" dirty="0">
                <a:solidFill>
                  <a:srgbClr val="5D0100"/>
                </a:solidFill>
                <a:effectLst/>
              </a:rPr>
              <a:t> at least 75% of adult parishioners are aware of the new 	Education Programs;  </a:t>
            </a:r>
          </a:p>
          <a:p>
            <a:pPr marL="457200" indent="4763">
              <a:buAutoNum type="alphaLcParenBoth"/>
              <a:tabLst>
                <a:tab pos="1314450" algn="l"/>
              </a:tabLst>
            </a:pPr>
            <a:r>
              <a:rPr lang="en-US" sz="2000" dirty="0">
                <a:solidFill>
                  <a:srgbClr val="5D0100"/>
                </a:solidFill>
                <a:effectLst/>
              </a:rPr>
              <a:t> at </a:t>
            </a:r>
            <a:r>
              <a:rPr lang="en-US" sz="2000" dirty="0">
                <a:effectLst/>
              </a:rPr>
              <a:t>least 33% of </a:t>
            </a:r>
            <a:r>
              <a:rPr lang="en-US" sz="2000" dirty="0">
                <a:solidFill>
                  <a:srgbClr val="5D0100"/>
                </a:solidFill>
                <a:effectLst/>
              </a:rPr>
              <a:t>all adult parishioners complete at least one 	of the variety of Orthodoxy introduction, intermediate, 	or advanced multiple session Educational Programs 	series; </a:t>
            </a:r>
          </a:p>
          <a:p>
            <a:pPr marL="457200" indent="4763">
              <a:buAutoNum type="alphaLcParenBoth"/>
              <a:tabLst>
                <a:tab pos="1314450" algn="l"/>
              </a:tabLst>
            </a:pPr>
            <a:r>
              <a:rPr lang="en-US" sz="2000" dirty="0">
                <a:solidFill>
                  <a:srgbClr val="5D0100"/>
                </a:solidFill>
                <a:effectLst/>
              </a:rPr>
              <a:t> a quarterly religious Education Program with external 	speakers is provided beginning after Pascha 2023; and </a:t>
            </a:r>
          </a:p>
          <a:p>
            <a:pPr marL="457200" indent="4763">
              <a:buAutoNum type="alphaLcParenBoth"/>
              <a:tabLst>
                <a:tab pos="1314450" algn="l"/>
              </a:tabLst>
            </a:pPr>
            <a:r>
              <a:rPr lang="en-US" sz="2000" dirty="0">
                <a:solidFill>
                  <a:srgbClr val="5D0100"/>
                </a:solidFill>
                <a:effectLst/>
              </a:rPr>
              <a:t> </a:t>
            </a:r>
            <a:r>
              <a:rPr lang="en-US" sz="2000" dirty="0">
                <a:effectLst/>
              </a:rPr>
              <a:t>over the course of a youth education program year, at 	least 50% of </a:t>
            </a:r>
            <a:r>
              <a:rPr lang="en-US" sz="2000" b="1" dirty="0">
                <a:effectLst/>
              </a:rPr>
              <a:t>youth parishioners will consistently attend 	and complete </a:t>
            </a:r>
            <a:r>
              <a:rPr lang="en-US" sz="2000" dirty="0">
                <a:effectLst/>
              </a:rPr>
              <a:t>a new or revised “Youth Education 	Program” including Youth Sunday School</a:t>
            </a:r>
            <a:r>
              <a:rPr lang="en-US" sz="2000" b="1" dirty="0">
                <a:effectLst/>
              </a:rPr>
              <a:t>.</a:t>
            </a:r>
          </a:p>
        </p:txBody>
      </p:sp>
      <p:sp>
        <p:nvSpPr>
          <p:cNvPr id="6" name="Title 1">
            <a:extLst>
              <a:ext uri="{FF2B5EF4-FFF2-40B4-BE49-F238E27FC236}">
                <a16:creationId xmlns:a16="http://schemas.microsoft.com/office/drawing/2014/main" id="{C9C43534-E06B-49C7-96FD-1144F200DA5E}"/>
              </a:ext>
            </a:extLst>
          </p:cNvPr>
          <p:cNvSpPr>
            <a:spLocks noGrp="1"/>
          </p:cNvSpPr>
          <p:nvPr>
            <p:ph type="title"/>
          </p:nvPr>
        </p:nvSpPr>
        <p:spPr>
          <a:xfrm>
            <a:off x="1071552" y="-121714"/>
            <a:ext cx="7304012" cy="1143000"/>
          </a:xfrm>
        </p:spPr>
        <p:txBody>
          <a:bodyPr/>
          <a:lstStyle/>
          <a:p>
            <a:r>
              <a:rPr lang="en-US" sz="2400" b="1" u="none" dirty="0">
                <a:effectLst/>
                <a:latin typeface="Georgia" panose="02040502050405020303" pitchFamily="18" charset="0"/>
              </a:rPr>
              <a:t>Adult &amp; Youth Education </a:t>
            </a:r>
            <a:br>
              <a:rPr lang="en-US" sz="2400" b="1" u="none" dirty="0">
                <a:effectLst/>
                <a:latin typeface="Georgia" panose="02040502050405020303" pitchFamily="18" charset="0"/>
              </a:rPr>
            </a:br>
            <a:r>
              <a:rPr lang="en-US" sz="2400" b="1" dirty="0">
                <a:effectLst/>
                <a:latin typeface="Georgia" panose="02040502050405020303" pitchFamily="18" charset="0"/>
              </a:rPr>
              <a:t>S.M.A.R.T.</a:t>
            </a:r>
            <a:r>
              <a:rPr lang="en-US" sz="2400" b="1" u="sng" dirty="0">
                <a:effectLst/>
                <a:latin typeface="Georgia" panose="02040502050405020303" pitchFamily="18" charset="0"/>
              </a:rPr>
              <a:t> Goal 1</a:t>
            </a:r>
            <a:endParaRPr lang="en-US" sz="2400" b="1" u="sng" dirty="0">
              <a:latin typeface="Georgia" panose="02040502050405020303" pitchFamily="18" charset="0"/>
            </a:endParaRPr>
          </a:p>
        </p:txBody>
      </p:sp>
    </p:spTree>
    <p:extLst>
      <p:ext uri="{BB962C8B-B14F-4D97-AF65-F5344CB8AC3E}">
        <p14:creationId xmlns:p14="http://schemas.microsoft.com/office/powerpoint/2010/main" val="742403176"/>
      </p:ext>
    </p:extLst>
  </p:cSld>
  <p:clrMapOvr>
    <a:masterClrMapping/>
  </p:clrMapOvr>
  <p:transition>
    <p:strips dir="rd"/>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65BB26D2-3264-4731-B651-F1CCD5086303}"/>
              </a:ext>
            </a:extLst>
          </p:cNvPr>
          <p:cNvSpPr>
            <a:spLocks noGrp="1"/>
          </p:cNvSpPr>
          <p:nvPr>
            <p:ph sz="half" idx="1"/>
          </p:nvPr>
        </p:nvSpPr>
        <p:spPr>
          <a:xfrm>
            <a:off x="45050" y="1643416"/>
            <a:ext cx="8770479" cy="5663242"/>
          </a:xfrm>
        </p:spPr>
        <p:txBody>
          <a:bodyPr/>
          <a:lstStyle/>
          <a:p>
            <a:pPr marL="284163" indent="-284163">
              <a:tabLst>
                <a:tab pos="690563" algn="l"/>
              </a:tabLst>
            </a:pPr>
            <a:r>
              <a:rPr lang="en-US" sz="2000" u="sng" dirty="0">
                <a:solidFill>
                  <a:schemeClr val="bg1"/>
                </a:solidFill>
                <a:effectLst/>
              </a:rPr>
              <a:t>LAG 1:</a:t>
            </a:r>
            <a:r>
              <a:rPr lang="en-US" sz="2000" dirty="0">
                <a:solidFill>
                  <a:schemeClr val="bg1"/>
                </a:solidFill>
                <a:effectLst/>
              </a:rPr>
              <a:t>  Research the most effective a</a:t>
            </a:r>
            <a:r>
              <a:rPr lang="en-US" sz="2000" b="1" dirty="0">
                <a:solidFill>
                  <a:schemeClr val="bg1"/>
                </a:solidFill>
                <a:effectLst/>
              </a:rPr>
              <a:t>dult &amp; youth education 	programs </a:t>
            </a:r>
            <a:r>
              <a:rPr lang="en-US" sz="2000" dirty="0">
                <a:solidFill>
                  <a:schemeClr val="bg1"/>
                </a:solidFill>
                <a:effectLst/>
              </a:rPr>
              <a:t>within 4 months</a:t>
            </a:r>
          </a:p>
          <a:p>
            <a:pPr marL="284163" indent="-284163">
              <a:tabLst>
                <a:tab pos="690563" algn="l"/>
              </a:tabLst>
            </a:pPr>
            <a:endParaRPr lang="en-US" sz="2000" dirty="0">
              <a:solidFill>
                <a:schemeClr val="bg1"/>
              </a:solidFill>
              <a:effectLst/>
            </a:endParaRPr>
          </a:p>
          <a:p>
            <a:pPr marL="284163" indent="-284163">
              <a:tabLst>
                <a:tab pos="690563" algn="l"/>
              </a:tabLst>
            </a:pPr>
            <a:r>
              <a:rPr lang="en-US" sz="2000" u="sng" dirty="0">
                <a:solidFill>
                  <a:schemeClr val="bg1"/>
                </a:solidFill>
                <a:effectLst/>
              </a:rPr>
              <a:t>LAG 2:</a:t>
            </a:r>
            <a:r>
              <a:rPr lang="en-US" sz="2000" dirty="0">
                <a:solidFill>
                  <a:schemeClr val="bg1"/>
                </a:solidFill>
                <a:effectLst/>
              </a:rPr>
              <a:t> Develop the most effective adult and youth </a:t>
            </a:r>
            <a:r>
              <a:rPr lang="en-US" sz="2000" b="1" dirty="0">
                <a:solidFill>
                  <a:schemeClr val="bg1"/>
                </a:solidFill>
                <a:effectLst/>
                <a:ea typeface="Calibri" panose="020F0502020204030204" pitchFamily="34" charset="0"/>
              </a:rPr>
              <a:t>Orthodox 	“Education </a:t>
            </a:r>
            <a:r>
              <a:rPr lang="en-US" sz="2000" dirty="0">
                <a:solidFill>
                  <a:schemeClr val="bg1"/>
                </a:solidFill>
                <a:effectLst/>
              </a:rPr>
              <a:t>Programs” within 4 months</a:t>
            </a:r>
          </a:p>
          <a:p>
            <a:pPr marL="284163" indent="-284163">
              <a:tabLst>
                <a:tab pos="690563" algn="l"/>
              </a:tabLst>
            </a:pPr>
            <a:endParaRPr lang="en-US" sz="2000" dirty="0">
              <a:solidFill>
                <a:schemeClr val="bg1"/>
              </a:solidFill>
              <a:effectLst/>
            </a:endParaRPr>
          </a:p>
          <a:p>
            <a:pPr marL="233363" indent="-233363">
              <a:tabLst>
                <a:tab pos="690563" algn="l"/>
              </a:tabLst>
            </a:pPr>
            <a:r>
              <a:rPr lang="en-US" sz="2000" u="sng" dirty="0">
                <a:solidFill>
                  <a:schemeClr val="bg1"/>
                </a:solidFill>
                <a:effectLst/>
              </a:rPr>
              <a:t>LAG 3:</a:t>
            </a:r>
            <a:r>
              <a:rPr lang="en-US" sz="2000" dirty="0">
                <a:solidFill>
                  <a:schemeClr val="bg1"/>
                </a:solidFill>
                <a:effectLst/>
              </a:rPr>
              <a:t> Identify delivery modalities and recruit and train the Education Programs “Educators” within 2 months </a:t>
            </a:r>
          </a:p>
          <a:p>
            <a:pPr marL="233363" indent="-233363">
              <a:tabLst>
                <a:tab pos="690563" algn="l"/>
              </a:tabLst>
            </a:pPr>
            <a:endParaRPr lang="en-US" sz="2000" dirty="0">
              <a:solidFill>
                <a:schemeClr val="bg1"/>
              </a:solidFill>
              <a:effectLst/>
            </a:endParaRPr>
          </a:p>
          <a:p>
            <a:pPr marL="233363" indent="-233363">
              <a:tabLst>
                <a:tab pos="690563" algn="l"/>
              </a:tabLst>
            </a:pPr>
            <a:r>
              <a:rPr lang="en-US" sz="2000" u="sng" dirty="0">
                <a:solidFill>
                  <a:schemeClr val="bg1"/>
                </a:solidFill>
                <a:effectLst/>
              </a:rPr>
              <a:t>LAG 4:</a:t>
            </a:r>
            <a:r>
              <a:rPr lang="en-US" sz="2000" dirty="0">
                <a:solidFill>
                  <a:schemeClr val="bg1"/>
                </a:solidFill>
                <a:effectLst/>
              </a:rPr>
              <a:t> Deliver the Education Programs to at least achieve the outlined Education Targets within 12 months</a:t>
            </a:r>
          </a:p>
          <a:p>
            <a:pPr marL="233363" indent="-233363">
              <a:tabLst>
                <a:tab pos="690563" algn="l"/>
              </a:tabLst>
            </a:pPr>
            <a:endParaRPr lang="en-US" sz="2000" dirty="0">
              <a:solidFill>
                <a:schemeClr val="bg1"/>
              </a:solidFill>
              <a:effectLst/>
            </a:endParaRPr>
          </a:p>
          <a:p>
            <a:pPr marL="233363" indent="-233363">
              <a:tabLst>
                <a:tab pos="690563" algn="l"/>
              </a:tabLst>
            </a:pPr>
            <a:r>
              <a:rPr lang="en-US" sz="2000" b="1" u="sng" dirty="0">
                <a:solidFill>
                  <a:schemeClr val="bg1"/>
                </a:solidFill>
                <a:effectLst/>
              </a:rPr>
              <a:t>LAG 5</a:t>
            </a:r>
            <a:r>
              <a:rPr lang="en-US" sz="2000" b="1" dirty="0">
                <a:solidFill>
                  <a:schemeClr val="bg1"/>
                </a:solidFill>
                <a:effectLst/>
              </a:rPr>
              <a:t>:  Compile and assess the results of the </a:t>
            </a:r>
            <a:r>
              <a:rPr lang="en-US" sz="2000" dirty="0">
                <a:solidFill>
                  <a:schemeClr val="bg1"/>
                </a:solidFill>
                <a:effectLst/>
              </a:rPr>
              <a:t>Education Programs  </a:t>
            </a:r>
            <a:r>
              <a:rPr lang="en-US" sz="2000" b="1" dirty="0">
                <a:solidFill>
                  <a:schemeClr val="bg1"/>
                </a:solidFill>
                <a:effectLst/>
              </a:rPr>
              <a:t>and make necessary improvements within 2 months</a:t>
            </a:r>
          </a:p>
          <a:p>
            <a:endParaRPr lang="en-US" sz="2000" dirty="0">
              <a:solidFill>
                <a:schemeClr val="bg1"/>
              </a:solidFill>
              <a:effectLst/>
            </a:endParaRPr>
          </a:p>
          <a:p>
            <a:endParaRPr lang="en-US" sz="2000" dirty="0">
              <a:solidFill>
                <a:schemeClr val="bg1"/>
              </a:solidFill>
              <a:effectLst/>
            </a:endParaRPr>
          </a:p>
          <a:p>
            <a:endParaRPr lang="en-US" sz="1900" dirty="0">
              <a:solidFill>
                <a:schemeClr val="bg1"/>
              </a:solidFill>
              <a:effectLst/>
            </a:endParaRPr>
          </a:p>
        </p:txBody>
      </p:sp>
      <p:sp>
        <p:nvSpPr>
          <p:cNvPr id="3" name="Rectangle 2">
            <a:extLst>
              <a:ext uri="{FF2B5EF4-FFF2-40B4-BE49-F238E27FC236}">
                <a16:creationId xmlns:a16="http://schemas.microsoft.com/office/drawing/2014/main" id="{27EC269A-38F5-4836-90B2-E133FEC9E0CC}"/>
              </a:ext>
            </a:extLst>
          </p:cNvPr>
          <p:cNvSpPr/>
          <p:nvPr/>
        </p:nvSpPr>
        <p:spPr bwMode="auto">
          <a:xfrm>
            <a:off x="45050" y="1340528"/>
            <a:ext cx="8726088" cy="5237826"/>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4200" b="0" i="0" u="none" strike="noStrike" kern="1200" cap="none" spc="0" normalizeH="0" baseline="0" noProof="0" dirty="0">
              <a:ln>
                <a:noFill/>
              </a:ln>
              <a:solidFill>
                <a:srgbClr val="5D0100"/>
              </a:solidFill>
              <a:effectLst/>
              <a:uLnTx/>
              <a:uFillTx/>
              <a:latin typeface="Times"/>
              <a:ea typeface="+mn-ea"/>
              <a:cs typeface="+mn-cs"/>
            </a:endParaRPr>
          </a:p>
        </p:txBody>
      </p:sp>
      <p:sp>
        <p:nvSpPr>
          <p:cNvPr id="8" name="Title 1">
            <a:extLst>
              <a:ext uri="{FF2B5EF4-FFF2-40B4-BE49-F238E27FC236}">
                <a16:creationId xmlns:a16="http://schemas.microsoft.com/office/drawing/2014/main" id="{41A3E2B5-20BB-4948-8581-7661941A6B33}"/>
              </a:ext>
            </a:extLst>
          </p:cNvPr>
          <p:cNvSpPr>
            <a:spLocks noGrp="1"/>
          </p:cNvSpPr>
          <p:nvPr>
            <p:ph type="title"/>
          </p:nvPr>
        </p:nvSpPr>
        <p:spPr>
          <a:xfrm>
            <a:off x="918713" y="-86264"/>
            <a:ext cx="7306574" cy="1143000"/>
          </a:xfrm>
        </p:spPr>
        <p:txBody>
          <a:bodyPr/>
          <a:lstStyle/>
          <a:p>
            <a:r>
              <a:rPr lang="en-US" sz="3600" b="1" u="none" dirty="0">
                <a:effectLst/>
                <a:latin typeface="Georgia" panose="02040502050405020303" pitchFamily="18" charset="0"/>
              </a:rPr>
              <a:t>Adult &amp; Youth </a:t>
            </a:r>
            <a:r>
              <a:rPr lang="en-US" u="none" dirty="0"/>
              <a:t>Education </a:t>
            </a:r>
            <a:br>
              <a:rPr lang="en-US" dirty="0"/>
            </a:br>
            <a:r>
              <a:rPr lang="en-US" dirty="0"/>
              <a:t>Lags – Goal 1</a:t>
            </a:r>
          </a:p>
        </p:txBody>
      </p:sp>
    </p:spTree>
    <p:extLst>
      <p:ext uri="{BB962C8B-B14F-4D97-AF65-F5344CB8AC3E}">
        <p14:creationId xmlns:p14="http://schemas.microsoft.com/office/powerpoint/2010/main" val="833392400"/>
      </p:ext>
    </p:extLst>
  </p:cSld>
  <p:clrMapOvr>
    <a:masterClrMapping/>
  </p:clrMapOvr>
  <p:transition>
    <p:strips dir="rd"/>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C0681B-374B-47F4-97C9-6F2AEE6888FF}"/>
              </a:ext>
            </a:extLst>
          </p:cNvPr>
          <p:cNvSpPr>
            <a:spLocks noGrp="1"/>
          </p:cNvSpPr>
          <p:nvPr>
            <p:ph type="title"/>
          </p:nvPr>
        </p:nvSpPr>
        <p:spPr>
          <a:xfrm>
            <a:off x="918713" y="-86264"/>
            <a:ext cx="7306574" cy="1143000"/>
          </a:xfrm>
        </p:spPr>
        <p:txBody>
          <a:bodyPr/>
          <a:lstStyle/>
          <a:p>
            <a:r>
              <a:rPr lang="en-US" sz="2800" b="1" u="none" dirty="0">
                <a:effectLst/>
                <a:latin typeface="Georgia" panose="02040502050405020303" pitchFamily="18" charset="0"/>
              </a:rPr>
              <a:t>Adult &amp; Youth </a:t>
            </a:r>
            <a:r>
              <a:rPr lang="en-US" sz="2800" u="none" dirty="0"/>
              <a:t>Education </a:t>
            </a:r>
            <a:br>
              <a:rPr lang="en-US" sz="2800" u="none" dirty="0"/>
            </a:br>
            <a:r>
              <a:rPr lang="en-US" sz="2800" dirty="0"/>
              <a:t>Leads – Goal  1</a:t>
            </a:r>
          </a:p>
        </p:txBody>
      </p:sp>
      <p:sp>
        <p:nvSpPr>
          <p:cNvPr id="3" name="Content Placeholder 2">
            <a:extLst>
              <a:ext uri="{FF2B5EF4-FFF2-40B4-BE49-F238E27FC236}">
                <a16:creationId xmlns:a16="http://schemas.microsoft.com/office/drawing/2014/main" id="{1D5BF839-4E6E-45E7-8006-B028F8613E12}"/>
              </a:ext>
            </a:extLst>
          </p:cNvPr>
          <p:cNvSpPr>
            <a:spLocks noGrp="1"/>
          </p:cNvSpPr>
          <p:nvPr>
            <p:ph sz="half" idx="1"/>
          </p:nvPr>
        </p:nvSpPr>
        <p:spPr>
          <a:xfrm>
            <a:off x="0" y="629768"/>
            <a:ext cx="9206144" cy="5864524"/>
          </a:xfrm>
        </p:spPr>
        <p:txBody>
          <a:bodyPr/>
          <a:lstStyle/>
          <a:p>
            <a:pPr marL="233363" indent="-233363"/>
            <a:r>
              <a:rPr lang="en-US" sz="1400" u="sng" dirty="0">
                <a:solidFill>
                  <a:schemeClr val="bg1"/>
                </a:solidFill>
                <a:effectLst/>
              </a:rPr>
              <a:t>LEAD 1:  </a:t>
            </a:r>
          </a:p>
          <a:p>
            <a:pPr marL="457200" lvl="1" indent="0">
              <a:buNone/>
            </a:pPr>
            <a:r>
              <a:rPr lang="en-US" sz="1400" dirty="0">
                <a:solidFill>
                  <a:schemeClr val="bg1"/>
                </a:solidFill>
                <a:effectLst/>
              </a:rPr>
              <a:t>A: recruit team</a:t>
            </a:r>
          </a:p>
          <a:p>
            <a:pPr marL="457200" lvl="1" indent="0">
              <a:buNone/>
              <a:tabLst>
                <a:tab pos="746125" algn="l"/>
              </a:tabLst>
            </a:pPr>
            <a:r>
              <a:rPr lang="en-US" sz="1400" dirty="0">
                <a:solidFill>
                  <a:schemeClr val="bg1"/>
                </a:solidFill>
                <a:effectLst/>
              </a:rPr>
              <a:t>B: research, define and identify metrics to determine effectiveness and what constitutes 	measurable	 improvement success</a:t>
            </a:r>
          </a:p>
          <a:p>
            <a:pPr marL="457200" lvl="1" indent="0">
              <a:buNone/>
              <a:tabLst>
                <a:tab pos="746125" algn="l"/>
              </a:tabLst>
            </a:pPr>
            <a:r>
              <a:rPr lang="en-US" sz="1400" dirty="0">
                <a:solidFill>
                  <a:schemeClr val="bg1"/>
                </a:solidFill>
                <a:effectLst/>
              </a:rPr>
              <a:t>C: identify at least 3 adult and youth education programs to consider and establish current baselines</a:t>
            </a:r>
          </a:p>
          <a:p>
            <a:pPr marL="233363" indent="-233363"/>
            <a:r>
              <a:rPr lang="en-US" sz="1400" u="sng" dirty="0">
                <a:solidFill>
                  <a:schemeClr val="bg1"/>
                </a:solidFill>
                <a:effectLst/>
              </a:rPr>
              <a:t>LEAD 2: </a:t>
            </a:r>
          </a:p>
          <a:p>
            <a:pPr marL="457200" lvl="1" indent="0">
              <a:buNone/>
              <a:tabLst>
                <a:tab pos="746125" algn="l"/>
              </a:tabLst>
            </a:pPr>
            <a:r>
              <a:rPr lang="en-US" sz="1400" dirty="0">
                <a:solidFill>
                  <a:schemeClr val="bg1"/>
                </a:solidFill>
                <a:effectLst/>
              </a:rPr>
              <a:t>A: evaluate researched education programs, and benchmark existing Holy Trinity education  	programs,  for effectiveness against Lead 1B definitions and standards</a:t>
            </a:r>
          </a:p>
          <a:p>
            <a:pPr marL="457200" lvl="1" indent="0">
              <a:buNone/>
              <a:tabLst>
                <a:tab pos="746125" algn="l"/>
              </a:tabLst>
            </a:pPr>
            <a:r>
              <a:rPr lang="en-US" sz="1400" dirty="0">
                <a:solidFill>
                  <a:schemeClr val="bg1"/>
                </a:solidFill>
                <a:effectLst/>
              </a:rPr>
              <a:t>B: modify and/or develop new education programs for utilization and create Holy Trinity 	“Education Programs” to achieve Education Targets</a:t>
            </a:r>
          </a:p>
          <a:p>
            <a:pPr marL="457200" lvl="1" indent="0">
              <a:buNone/>
              <a:tabLst>
                <a:tab pos="746125" algn="l"/>
              </a:tabLst>
            </a:pPr>
            <a:r>
              <a:rPr lang="en-US" sz="1400" dirty="0">
                <a:solidFill>
                  <a:schemeClr val="bg1"/>
                </a:solidFill>
                <a:effectLst/>
              </a:rPr>
              <a:t>C: finalize Holy Trinity Education Programs and effectiveness measurement metrics</a:t>
            </a:r>
          </a:p>
          <a:p>
            <a:pPr marL="233363" indent="-233363"/>
            <a:r>
              <a:rPr lang="en-US" sz="1400" u="sng" dirty="0">
                <a:solidFill>
                  <a:schemeClr val="bg1"/>
                </a:solidFill>
                <a:effectLst/>
              </a:rPr>
              <a:t>LEAD 3:  </a:t>
            </a:r>
          </a:p>
          <a:p>
            <a:pPr marL="457200" lvl="1" indent="0">
              <a:buNone/>
            </a:pPr>
            <a:r>
              <a:rPr lang="en-US" sz="1400" dirty="0">
                <a:solidFill>
                  <a:schemeClr val="bg1"/>
                </a:solidFill>
                <a:effectLst/>
              </a:rPr>
              <a:t>A: identify delivery modalities (technology and “Educators”)</a:t>
            </a:r>
          </a:p>
          <a:p>
            <a:pPr marL="457200" lvl="1" indent="0">
              <a:buNone/>
              <a:tabLst>
                <a:tab pos="746125" algn="l"/>
              </a:tabLst>
            </a:pPr>
            <a:r>
              <a:rPr lang="en-US" sz="1400" dirty="0">
                <a:solidFill>
                  <a:schemeClr val="bg1"/>
                </a:solidFill>
                <a:effectLst/>
              </a:rPr>
              <a:t>B: develop Educator training program, delivery modalities and interim effectiveness assessment process</a:t>
            </a:r>
          </a:p>
          <a:p>
            <a:pPr marL="457200" lvl="1" indent="0">
              <a:buNone/>
            </a:pPr>
            <a:r>
              <a:rPr lang="en-US" sz="1400" dirty="0">
                <a:solidFill>
                  <a:schemeClr val="bg1"/>
                </a:solidFill>
                <a:effectLst/>
              </a:rPr>
              <a:t>C: recruit and train Educators </a:t>
            </a:r>
          </a:p>
          <a:p>
            <a:pPr marL="233363" indent="-233363"/>
            <a:r>
              <a:rPr lang="en-US" sz="1400" u="sng" dirty="0">
                <a:solidFill>
                  <a:schemeClr val="bg1"/>
                </a:solidFill>
                <a:effectLst/>
              </a:rPr>
              <a:t>LEAD 4:</a:t>
            </a:r>
          </a:p>
          <a:p>
            <a:pPr marL="457200" lvl="1" indent="0">
              <a:buNone/>
              <a:tabLst>
                <a:tab pos="746125" algn="l"/>
              </a:tabLst>
            </a:pPr>
            <a:r>
              <a:rPr lang="en-US" sz="1400" dirty="0">
                <a:solidFill>
                  <a:schemeClr val="bg1"/>
                </a:solidFill>
                <a:effectLst/>
              </a:rPr>
              <a:t>A: identify, recruit and educate Parish adults and  youth in the Education Programs to achieve the Education Targets</a:t>
            </a:r>
          </a:p>
          <a:p>
            <a:pPr marL="457200" lvl="1" indent="0">
              <a:buNone/>
              <a:tabLst>
                <a:tab pos="746125" algn="l"/>
              </a:tabLst>
            </a:pPr>
            <a:r>
              <a:rPr lang="en-US" sz="1400" dirty="0">
                <a:solidFill>
                  <a:schemeClr val="bg1"/>
                </a:solidFill>
                <a:effectLst/>
              </a:rPr>
              <a:t>B: assign Educators to respective adults and youth, as necessary</a:t>
            </a:r>
          </a:p>
          <a:p>
            <a:pPr marL="457200" lvl="1" indent="0">
              <a:buNone/>
              <a:tabLst>
                <a:tab pos="746125" algn="l"/>
              </a:tabLst>
            </a:pPr>
            <a:r>
              <a:rPr lang="en-US" sz="1400" dirty="0">
                <a:solidFill>
                  <a:schemeClr val="bg1"/>
                </a:solidFill>
                <a:effectLst/>
              </a:rPr>
              <a:t>C:  schedule and complete a parish implementation of the Education Programs to all Education Target number of adults and youth</a:t>
            </a:r>
          </a:p>
          <a:p>
            <a:pPr marL="233363" indent="-233363">
              <a:tabLst>
                <a:tab pos="746125" algn="l"/>
              </a:tabLst>
            </a:pPr>
            <a:r>
              <a:rPr lang="en-US" sz="1400" u="sng" dirty="0">
                <a:solidFill>
                  <a:schemeClr val="bg1"/>
                </a:solidFill>
                <a:effectLst/>
              </a:rPr>
              <a:t>LEAD 5:  </a:t>
            </a:r>
          </a:p>
          <a:p>
            <a:pPr marL="457200" lvl="1" indent="0">
              <a:buNone/>
              <a:tabLst>
                <a:tab pos="746125" algn="l"/>
              </a:tabLst>
            </a:pPr>
            <a:r>
              <a:rPr lang="en-US" sz="1400" dirty="0">
                <a:solidFill>
                  <a:schemeClr val="bg1"/>
                </a:solidFill>
                <a:effectLst/>
              </a:rPr>
              <a:t>A: obtain qualitative and quantitative data from Education Programs  effectiveness 	</a:t>
            </a:r>
          </a:p>
          <a:p>
            <a:pPr marL="457200" lvl="1" indent="0">
              <a:buNone/>
              <a:tabLst>
                <a:tab pos="746125" algn="l"/>
              </a:tabLst>
            </a:pPr>
            <a:r>
              <a:rPr lang="en-US" sz="1400" dirty="0">
                <a:solidFill>
                  <a:schemeClr val="bg1"/>
                </a:solidFill>
                <a:effectLst/>
              </a:rPr>
              <a:t>B: analyze all data and finalize and deliver Education Program assessment and make all 	necessary improvements to Education Programs</a:t>
            </a:r>
          </a:p>
        </p:txBody>
      </p:sp>
    </p:spTree>
    <p:extLst>
      <p:ext uri="{BB962C8B-B14F-4D97-AF65-F5344CB8AC3E}">
        <p14:creationId xmlns:p14="http://schemas.microsoft.com/office/powerpoint/2010/main" val="116322559"/>
      </p:ext>
    </p:extLst>
  </p:cSld>
  <p:clrMapOvr>
    <a:masterClrMapping/>
  </p:clrMapOvr>
  <p:transition>
    <p:strips dir="rd"/>
  </p:transition>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2" name="Rectangle 321">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24" name="Rectangle 323">
            <a:extLst>
              <a:ext uri="{FF2B5EF4-FFF2-40B4-BE49-F238E27FC236}">
                <a16:creationId xmlns:a16="http://schemas.microsoft.com/office/drawing/2014/main" id="{1199E1B1-A8C0-4FE8-A5A8-1CB41D69F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 y="0"/>
            <a:ext cx="9143999"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26" name="Rectangle 325">
            <a:extLst>
              <a:ext uri="{FF2B5EF4-FFF2-40B4-BE49-F238E27FC236}">
                <a16:creationId xmlns:a16="http://schemas.microsoft.com/office/drawing/2014/main" id="{84A8DE83-DE75-4B41-9DB4-A7EC0B0DEC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96642"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28" name="Rectangle 327">
            <a:extLst>
              <a:ext uri="{FF2B5EF4-FFF2-40B4-BE49-F238E27FC236}">
                <a16:creationId xmlns:a16="http://schemas.microsoft.com/office/drawing/2014/main" id="{A7009A0A-BEF5-4EAC-AF15-E4F9F002E2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1"/>
            <a:ext cx="9144001"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 name="Title 1">
            <a:extLst>
              <a:ext uri="{FF2B5EF4-FFF2-40B4-BE49-F238E27FC236}">
                <a16:creationId xmlns:a16="http://schemas.microsoft.com/office/drawing/2014/main" id="{AAFF7035-334D-3655-D371-581FF7D94AB9}"/>
              </a:ext>
            </a:extLst>
          </p:cNvPr>
          <p:cNvSpPr txBox="1">
            <a:spLocks/>
          </p:cNvSpPr>
          <p:nvPr/>
        </p:nvSpPr>
        <p:spPr bwMode="auto">
          <a:xfrm>
            <a:off x="0" y="-291739"/>
            <a:ext cx="9144000" cy="11592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ctr" anchorCtr="0" compatLnSpc="1">
            <a:prstTxWarp prst="textNoShape">
              <a:avLst/>
            </a:prstTxWarp>
            <a:normAutofit/>
          </a:bodyPr>
          <a:lstStyle>
            <a:lvl1pPr algn="ctr" rtl="0" fontAlgn="base">
              <a:lnSpc>
                <a:spcPct val="70000"/>
              </a:lnSpc>
              <a:spcBef>
                <a:spcPct val="0"/>
              </a:spcBef>
              <a:spcAft>
                <a:spcPct val="0"/>
              </a:spcAft>
              <a:defRPr sz="3600" b="1" u="sng">
                <a:solidFill>
                  <a:srgbClr val="760002"/>
                </a:solidFill>
                <a:effectLst/>
                <a:latin typeface="Georgia" panose="02040502050405020303" pitchFamily="18" charset="0"/>
                <a:ea typeface="+mj-ea"/>
                <a:cs typeface="Arial" panose="020B0604020202020204" pitchFamily="34" charset="0"/>
              </a:defRPr>
            </a:lvl1pPr>
            <a:lvl2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2pPr>
            <a:lvl3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3pPr>
            <a:lvl4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4pPr>
            <a:lvl5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5pPr>
            <a:lvl6pPr marL="4572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6pPr>
            <a:lvl7pPr marL="9144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7pPr>
            <a:lvl8pPr marL="13716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8pPr>
            <a:lvl9pPr marL="18288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9pPr>
          </a:lstStyle>
          <a:p>
            <a:pPr marL="0" marR="0" lvl="0" indent="0" algn="ctr" defTabSz="914400" rtl="0" eaLnBrk="1" fontAlgn="base" latinLnBrk="0" hangingPunct="1">
              <a:lnSpc>
                <a:spcPct val="90000"/>
              </a:lnSpc>
              <a:spcBef>
                <a:spcPct val="0"/>
              </a:spcBef>
              <a:spcAft>
                <a:spcPts val="600"/>
              </a:spcAft>
              <a:buClrTx/>
              <a:buSzTx/>
              <a:buFontTx/>
              <a:buNone/>
              <a:tabLst/>
              <a:defRPr/>
            </a:pPr>
            <a:r>
              <a:rPr kumimoji="0" lang="en-US" sz="3500" b="0" i="0" u="sng"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rPr>
              <a:t>Religious  Education  Action  Plan</a:t>
            </a:r>
          </a:p>
        </p:txBody>
      </p:sp>
      <p:graphicFrame>
        <p:nvGraphicFramePr>
          <p:cNvPr id="317" name="Content Placeholder 3"/>
          <p:cNvGraphicFramePr/>
          <p:nvPr>
            <p:extLst>
              <p:ext uri="{D42A27DB-BD31-4B8C-83A1-F6EECF244321}">
                <p14:modId xmlns:p14="http://schemas.microsoft.com/office/powerpoint/2010/main" val="2596487144"/>
              </p:ext>
            </p:extLst>
          </p:nvPr>
        </p:nvGraphicFramePr>
        <p:xfrm>
          <a:off x="2" y="582968"/>
          <a:ext cx="9143998" cy="6590115"/>
        </p:xfrm>
        <a:graphic>
          <a:graphicData uri="http://schemas.openxmlformats.org/drawingml/2006/table">
            <a:tbl>
              <a:tblPr firstRow="1" bandRow="1">
                <a:noFill/>
              </a:tblPr>
              <a:tblGrid>
                <a:gridCol w="4092605">
                  <a:extLst>
                    <a:ext uri="{9D8B030D-6E8A-4147-A177-3AD203B41FA5}">
                      <a16:colId xmlns:a16="http://schemas.microsoft.com/office/drawing/2014/main" val="20000"/>
                    </a:ext>
                  </a:extLst>
                </a:gridCol>
                <a:gridCol w="1535837">
                  <a:extLst>
                    <a:ext uri="{9D8B030D-6E8A-4147-A177-3AD203B41FA5}">
                      <a16:colId xmlns:a16="http://schemas.microsoft.com/office/drawing/2014/main" val="31893473"/>
                    </a:ext>
                  </a:extLst>
                </a:gridCol>
                <a:gridCol w="1367161">
                  <a:extLst>
                    <a:ext uri="{9D8B030D-6E8A-4147-A177-3AD203B41FA5}">
                      <a16:colId xmlns:a16="http://schemas.microsoft.com/office/drawing/2014/main" val="4007870849"/>
                    </a:ext>
                  </a:extLst>
                </a:gridCol>
                <a:gridCol w="2148395">
                  <a:extLst>
                    <a:ext uri="{9D8B030D-6E8A-4147-A177-3AD203B41FA5}">
                      <a16:colId xmlns:a16="http://schemas.microsoft.com/office/drawing/2014/main" val="1482141623"/>
                    </a:ext>
                  </a:extLst>
                </a:gridCol>
              </a:tblGrid>
              <a:tr h="417250">
                <a:tc>
                  <a:txBody>
                    <a:bodyPr/>
                    <a:lstStyle/>
                    <a:p>
                      <a:pPr algn="ctr">
                        <a:defRPr sz="1400">
                          <a:solidFill>
                            <a:srgbClr val="800000"/>
                          </a:solidFill>
                          <a:latin typeface="Georgia"/>
                          <a:ea typeface="Georgia"/>
                          <a:cs typeface="Georgia"/>
                          <a:sym typeface="Georgia"/>
                        </a:defRPr>
                      </a:pPr>
                      <a:r>
                        <a:rPr sz="1400" b="1" u="sng" dirty="0">
                          <a:solidFill>
                            <a:schemeClr val="tx1">
                              <a:lumMod val="75000"/>
                              <a:lumOff val="25000"/>
                            </a:schemeClr>
                          </a:solidFill>
                          <a:latin typeface="Arial" panose="020B0604020202020204" pitchFamily="34" charset="0"/>
                          <a:cs typeface="Arial" panose="020B0604020202020204" pitchFamily="34" charset="0"/>
                        </a:rPr>
                        <a:t>Actions  </a:t>
                      </a:r>
                      <a:r>
                        <a:rPr lang="en-US" sz="1400" b="1" u="sng" dirty="0">
                          <a:solidFill>
                            <a:schemeClr val="tx1">
                              <a:lumMod val="75000"/>
                              <a:lumOff val="25000"/>
                            </a:schemeClr>
                          </a:solidFill>
                          <a:latin typeface="Arial" panose="020B0604020202020204" pitchFamily="34" charset="0"/>
                          <a:cs typeface="Arial" panose="020B0604020202020204" pitchFamily="34" charset="0"/>
                        </a:rPr>
                        <a:t>Steps</a:t>
                      </a:r>
                      <a:endParaRPr sz="1400" b="1" u="sng"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defRPr sz="1400">
                          <a:solidFill>
                            <a:srgbClr val="800000"/>
                          </a:solidFill>
                          <a:latin typeface="Georgia"/>
                          <a:ea typeface="Georgia"/>
                          <a:cs typeface="Georgia"/>
                          <a:sym typeface="Georgia"/>
                        </a:defRPr>
                      </a:pPr>
                      <a:r>
                        <a:rPr lang="en-US" sz="1400" b="1" u="none" dirty="0">
                          <a:solidFill>
                            <a:schemeClr val="tx1">
                              <a:lumMod val="75000"/>
                              <a:lumOff val="25000"/>
                            </a:schemeClr>
                          </a:solidFill>
                          <a:latin typeface="Arial" panose="020B0604020202020204" pitchFamily="34" charset="0"/>
                          <a:cs typeface="Arial" panose="020B0604020202020204" pitchFamily="34" charset="0"/>
                        </a:rPr>
                        <a:t>    </a:t>
                      </a:r>
                      <a:r>
                        <a:rPr lang="en-US" sz="1400" b="1" u="sng" dirty="0">
                          <a:solidFill>
                            <a:schemeClr val="tx1">
                              <a:lumMod val="75000"/>
                              <a:lumOff val="25000"/>
                            </a:schemeClr>
                          </a:solidFill>
                          <a:latin typeface="Arial" panose="020B0604020202020204" pitchFamily="34" charset="0"/>
                          <a:cs typeface="Arial" panose="020B0604020202020204" pitchFamily="34" charset="0"/>
                        </a:rPr>
                        <a:t>Responsible Party</a:t>
                      </a:r>
                      <a:endParaRPr sz="1400" b="1" u="sng"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defRPr sz="1400">
                          <a:solidFill>
                            <a:srgbClr val="800000"/>
                          </a:solidFill>
                          <a:latin typeface="Georgia"/>
                          <a:ea typeface="Georgia"/>
                          <a:cs typeface="Georgia"/>
                          <a:sym typeface="Georgia"/>
                        </a:defRPr>
                      </a:pPr>
                      <a:r>
                        <a:rPr lang="en-US" sz="1400" b="1" u="sng" dirty="0">
                          <a:solidFill>
                            <a:schemeClr val="tx1">
                              <a:lumMod val="75000"/>
                              <a:lumOff val="25000"/>
                            </a:schemeClr>
                          </a:solidFill>
                          <a:latin typeface="Arial" panose="020B0604020202020204" pitchFamily="34" charset="0"/>
                          <a:cs typeface="Arial" panose="020B0604020202020204" pitchFamily="34" charset="0"/>
                        </a:rPr>
                        <a:t>Deadline</a:t>
                      </a:r>
                      <a:endParaRPr sz="1400" b="1" u="sng"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defRPr sz="1400">
                          <a:solidFill>
                            <a:srgbClr val="800000"/>
                          </a:solidFill>
                          <a:latin typeface="Georgia"/>
                          <a:ea typeface="Georgia"/>
                          <a:cs typeface="Georgia"/>
                          <a:sym typeface="Georgia"/>
                        </a:defRPr>
                      </a:pPr>
                      <a:r>
                        <a:rPr lang="en-US" sz="1400" b="1" dirty="0">
                          <a:solidFill>
                            <a:schemeClr val="tx1">
                              <a:lumMod val="75000"/>
                              <a:lumOff val="25000"/>
                            </a:schemeClr>
                          </a:solidFill>
                          <a:latin typeface="Arial" panose="020B0604020202020204" pitchFamily="34" charset="0"/>
                          <a:cs typeface="Arial" panose="020B0604020202020204" pitchFamily="34" charset="0"/>
                        </a:rPr>
                        <a:t> Completion </a:t>
                      </a:r>
                    </a:p>
                    <a:p>
                      <a:pPr algn="ctr">
                        <a:defRPr sz="1400" u="sng">
                          <a:solidFill>
                            <a:srgbClr val="800000"/>
                          </a:solidFill>
                          <a:latin typeface="Georgia"/>
                          <a:ea typeface="Georgia"/>
                          <a:cs typeface="Georgia"/>
                          <a:sym typeface="Georgia"/>
                        </a:defRPr>
                      </a:pPr>
                      <a:r>
                        <a:rPr lang="en-US" sz="1400" b="1" dirty="0">
                          <a:solidFill>
                            <a:schemeClr val="tx1">
                              <a:lumMod val="75000"/>
                              <a:lumOff val="25000"/>
                            </a:schemeClr>
                          </a:solidFill>
                          <a:latin typeface="Arial" panose="020B0604020202020204" pitchFamily="34" charset="0"/>
                          <a:cs typeface="Arial" panose="020B0604020202020204" pitchFamily="34" charset="0"/>
                        </a:rPr>
                        <a:t>Test</a:t>
                      </a:r>
                      <a:endParaRPr sz="1400" b="1" u="sng"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10000"/>
                  </a:ext>
                </a:extLst>
              </a:tr>
              <a:tr h="360312">
                <a:tc gridSpan="4">
                  <a:txBody>
                    <a:bodyPr/>
                    <a:lstStyle/>
                    <a:p>
                      <a:pPr algn="l">
                        <a:lnSpc>
                          <a:spcPct val="107000"/>
                        </a:lnSpc>
                        <a:defRPr sz="1800"/>
                      </a:pPr>
                      <a:r>
                        <a:rPr lang="en-US" sz="1200" b="1" u="sng"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Interim Goal </a:t>
                      </a:r>
                      <a:r>
                        <a:rPr sz="1200" b="1" u="sng"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1: Research the most effective </a:t>
                      </a:r>
                      <a:r>
                        <a:rPr lang="en-US" sz="1200" b="1" u="sng"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religious education p</a:t>
                      </a:r>
                      <a:r>
                        <a:rPr sz="1200" b="1" u="sng"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rogram</a:t>
                      </a:r>
                      <a:r>
                        <a:rPr lang="en-US" sz="1200" b="1" u="sng"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s </a:t>
                      </a:r>
                      <a:r>
                        <a:rPr sz="1200" b="1" u="sng"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within </a:t>
                      </a:r>
                      <a:r>
                        <a:rPr lang="en-US" sz="1200" b="1" u="sng"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4</a:t>
                      </a:r>
                      <a:r>
                        <a:rPr sz="1200" b="1" u="sng"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 months</a:t>
                      </a: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726883">
                <a:tc>
                  <a:txBody>
                    <a:bodyPr/>
                    <a:lstStyle/>
                    <a:p>
                      <a:pPr marL="0" marR="0" lvl="0" indent="0" algn="l" defTabSz="914400" rtl="0" eaLnBrk="1" fontAlgn="auto" latinLnBrk="0" hangingPunct="1">
                        <a:lnSpc>
                          <a:spcPct val="107000"/>
                        </a:lnSpc>
                        <a:spcBef>
                          <a:spcPts val="0"/>
                        </a:spcBef>
                        <a:spcAft>
                          <a:spcPts val="0"/>
                        </a:spcAft>
                        <a:buClrTx/>
                        <a:buSzTx/>
                        <a:buFontTx/>
                        <a:buNone/>
                        <a:tabLst/>
                        <a:defRPr sz="1800"/>
                      </a:pPr>
                      <a:r>
                        <a:rPr sz="1400" b="1"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1. Form </a:t>
                      </a:r>
                      <a:r>
                        <a:rPr lang="en-US" sz="1400" b="1"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Religious Education </a:t>
                      </a:r>
                      <a:r>
                        <a:rPr sz="1400" b="1"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Team </a:t>
                      </a:r>
                      <a:r>
                        <a:rPr lang="en-US" sz="1400" b="1"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(RET</a:t>
                      </a:r>
                      <a:r>
                        <a:rPr sz="1400" b="1"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a:t>
                      </a:r>
                      <a:r>
                        <a:rPr lang="en-US" sz="1400" b="1"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 to develop and implement the </a:t>
                      </a:r>
                      <a:r>
                        <a:rPr lang="en-US" sz="1400" b="1" u="none" kern="1200" dirty="0">
                          <a:solidFill>
                            <a:schemeClr val="tx1"/>
                          </a:solidFill>
                          <a:effectLst/>
                          <a:latin typeface="Arial" panose="020B0604020202020204" pitchFamily="34" charset="0"/>
                          <a:ea typeface="+mn-ea"/>
                          <a:cs typeface="Arial" panose="020B0604020202020204" pitchFamily="34" charset="0"/>
                        </a:rPr>
                        <a:t>“Religious Education Programs” consisting of </a:t>
                      </a:r>
                      <a:r>
                        <a:rPr lang="en-US" sz="1400" b="1" kern="1200" dirty="0">
                          <a:solidFill>
                            <a:schemeClr val="tx1"/>
                          </a:solidFill>
                          <a:effectLst/>
                          <a:latin typeface="Arial" panose="020B0604020202020204" pitchFamily="34" charset="0"/>
                          <a:ea typeface="+mn-ea"/>
                          <a:cs typeface="Arial" panose="020B0604020202020204" pitchFamily="34" charset="0"/>
                        </a:rPr>
                        <a:t>the Online Program, Youth Sunday School Program, Adult Sunday School Program, and Parish Life Education Program.</a:t>
                      </a:r>
                      <a:endParaRPr lang="en-US" sz="1400" kern="1200" dirty="0">
                        <a:solidFill>
                          <a:schemeClr val="tx1"/>
                        </a:solidFill>
                        <a:effectLst/>
                        <a:latin typeface="Arial" panose="020B0604020202020204" pitchFamily="34" charset="0"/>
                        <a:ea typeface="+mn-ea"/>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0325" indent="0" algn="l">
                        <a:lnSpc>
                          <a:spcPct val="107000"/>
                        </a:lnSpc>
                        <a:defRPr sz="1800"/>
                      </a:pPr>
                      <a:r>
                        <a:rPr lang="en-US" sz="1300" b="0"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SPT and RET  Co-Captains</a:t>
                      </a:r>
                      <a:endParaRPr sz="1300" b="0" dirty="0">
                        <a:solidFill>
                          <a:schemeClr val="tx1">
                            <a:lumMod val="75000"/>
                            <a:lumOff val="25000"/>
                          </a:schemeClr>
                        </a:solidFill>
                        <a:latin typeface="Arial" panose="020B0604020202020204" pitchFamily="34" charset="0"/>
                        <a:ea typeface="Georgia"/>
                        <a:cs typeface="Arial" panose="020B0604020202020204" pitchFamily="34" charset="0"/>
                        <a:sym typeface="Georgia"/>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0325" indent="0" algn="l">
                        <a:lnSpc>
                          <a:spcPct val="107000"/>
                        </a:lnSpc>
                        <a:defRPr sz="1800"/>
                      </a:pPr>
                      <a:r>
                        <a:rPr lang="en-US" sz="1300" b="0"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1 month  after Start Date</a:t>
                      </a:r>
                      <a:endParaRPr sz="1300" b="0" dirty="0">
                        <a:solidFill>
                          <a:schemeClr val="tx1">
                            <a:lumMod val="75000"/>
                            <a:lumOff val="25000"/>
                          </a:schemeClr>
                        </a:solidFill>
                        <a:latin typeface="Arial" panose="020B0604020202020204" pitchFamily="34" charset="0"/>
                        <a:ea typeface="Georgia"/>
                        <a:cs typeface="Arial" panose="020B0604020202020204" pitchFamily="34" charset="0"/>
                        <a:sym typeface="Georgia"/>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0325" indent="0" algn="l">
                        <a:lnSpc>
                          <a:spcPct val="107000"/>
                        </a:lnSpc>
                        <a:defRPr sz="1800"/>
                      </a:pPr>
                      <a:r>
                        <a:rPr lang="en-US" sz="1300" b="0"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RET members agree to serve  </a:t>
                      </a:r>
                      <a:endParaRPr sz="1300" b="0" dirty="0">
                        <a:solidFill>
                          <a:schemeClr val="tx1">
                            <a:lumMod val="75000"/>
                            <a:lumOff val="25000"/>
                          </a:schemeClr>
                        </a:solidFill>
                        <a:latin typeface="Arial" panose="020B0604020202020204" pitchFamily="34" charset="0"/>
                        <a:ea typeface="Georgia"/>
                        <a:cs typeface="Arial" panose="020B0604020202020204" pitchFamily="34" charset="0"/>
                        <a:sym typeface="Georgia"/>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C7C6C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726883">
                <a:tc>
                  <a:txBody>
                    <a:bodyPr/>
                    <a:lstStyle/>
                    <a:p>
                      <a:pPr marL="0" lvl="1" indent="0" algn="l">
                        <a:defRPr sz="1400" b="1">
                          <a:solidFill>
                            <a:srgbClr val="5D0100"/>
                          </a:solidFill>
                          <a:latin typeface="Georgia"/>
                          <a:ea typeface="Georgia"/>
                          <a:cs typeface="Georgia"/>
                          <a:sym typeface="Georgia"/>
                        </a:defRPr>
                      </a:pPr>
                      <a:r>
                        <a:rPr sz="1400" dirty="0">
                          <a:solidFill>
                            <a:schemeClr val="tx1">
                              <a:lumMod val="75000"/>
                              <a:lumOff val="25000"/>
                            </a:schemeClr>
                          </a:solidFill>
                          <a:latin typeface="Arial" panose="020B0604020202020204" pitchFamily="34" charset="0"/>
                          <a:cs typeface="Arial" panose="020B0604020202020204" pitchFamily="34" charset="0"/>
                        </a:rPr>
                        <a:t>2. Determine </a:t>
                      </a:r>
                      <a:r>
                        <a:rPr lang="en-US" sz="1400" dirty="0">
                          <a:solidFill>
                            <a:schemeClr val="tx1">
                              <a:lumMod val="75000"/>
                              <a:lumOff val="25000"/>
                            </a:schemeClr>
                          </a:solidFill>
                          <a:latin typeface="Arial" panose="020B0604020202020204" pitchFamily="34" charset="0"/>
                          <a:cs typeface="Arial" panose="020B0604020202020204" pitchFamily="34" charset="0"/>
                        </a:rPr>
                        <a:t>religious education </a:t>
                      </a:r>
                      <a:r>
                        <a:rPr sz="1400" dirty="0">
                          <a:solidFill>
                            <a:schemeClr val="tx1">
                              <a:lumMod val="75000"/>
                              <a:lumOff val="25000"/>
                            </a:schemeClr>
                          </a:solidFill>
                          <a:latin typeface="Arial" panose="020B0604020202020204" pitchFamily="34" charset="0"/>
                          <a:cs typeface="Arial" panose="020B0604020202020204" pitchFamily="34" charset="0"/>
                        </a:rPr>
                        <a:t>key definitions and effectiveness metrics</a:t>
                      </a:r>
                      <a:r>
                        <a:rPr lang="en-US" sz="1400" dirty="0">
                          <a:solidFill>
                            <a:schemeClr val="tx1">
                              <a:lumMod val="75000"/>
                              <a:lumOff val="25000"/>
                            </a:schemeClr>
                          </a:solidFill>
                          <a:latin typeface="Arial" panose="020B0604020202020204" pitchFamily="34" charset="0"/>
                          <a:cs typeface="Arial" panose="020B0604020202020204" pitchFamily="34" charset="0"/>
                        </a:rPr>
                        <a:t> (to include </a:t>
                      </a:r>
                      <a:r>
                        <a:rPr lang="en-US" sz="1400" dirty="0">
                          <a:solidFill>
                            <a:schemeClr val="tx1"/>
                          </a:solidFill>
                          <a:latin typeface="Arial" panose="020B0604020202020204" pitchFamily="34" charset="0"/>
                          <a:cs typeface="Arial" panose="020B0604020202020204" pitchFamily="34" charset="0"/>
                        </a:rPr>
                        <a:t>specific deliver/open, view/read, completion/engagement metrics) that grow  </a:t>
                      </a:r>
                      <a:r>
                        <a:rPr lang="en-US" sz="1400" dirty="0">
                          <a:solidFill>
                            <a:schemeClr val="tx1">
                              <a:lumMod val="75000"/>
                              <a:lumOff val="25000"/>
                            </a:schemeClr>
                          </a:solidFill>
                          <a:latin typeface="Arial" panose="020B0604020202020204" pitchFamily="34" charset="0"/>
                          <a:cs typeface="Arial" panose="020B0604020202020204" pitchFamily="34" charset="0"/>
                        </a:rPr>
                        <a:t>for adults and youth for each of the four </a:t>
                      </a:r>
                      <a:r>
                        <a:rPr lang="en-US" sz="1400" b="1" u="none" kern="1200" dirty="0">
                          <a:solidFill>
                            <a:schemeClr val="tx1"/>
                          </a:solidFill>
                          <a:effectLst/>
                          <a:latin typeface="Arial" panose="020B0604020202020204" pitchFamily="34" charset="0"/>
                          <a:ea typeface="+mn-ea"/>
                          <a:cs typeface="Arial" panose="020B0604020202020204" pitchFamily="34" charset="0"/>
                        </a:rPr>
                        <a:t>Religious Education Programs</a:t>
                      </a:r>
                      <a:r>
                        <a:rPr sz="1400" dirty="0">
                          <a:solidFill>
                            <a:schemeClr val="tx1">
                              <a:lumMod val="75000"/>
                              <a:lumOff val="25000"/>
                            </a:schemeClr>
                          </a:solidFill>
                          <a:latin typeface="Arial" panose="020B0604020202020204" pitchFamily="34" charset="0"/>
                          <a:cs typeface="Arial" panose="020B0604020202020204" pitchFamily="34" charset="0"/>
                        </a:rPr>
                        <a:t>.</a:t>
                      </a: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0325" indent="0" algn="l">
                        <a:lnSpc>
                          <a:spcPct val="107000"/>
                        </a:lnSpc>
                        <a:defRPr b="1">
                          <a:solidFill>
                            <a:srgbClr val="5D0100"/>
                          </a:solidFill>
                          <a:latin typeface="Georgia"/>
                          <a:ea typeface="Georgia"/>
                          <a:cs typeface="Georgia"/>
                          <a:sym typeface="Georgia"/>
                        </a:defRPr>
                      </a:pPr>
                      <a:r>
                        <a:rPr kumimoji="0" lang="en-US" sz="13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Georgia"/>
                          <a:cs typeface="Arial" panose="020B0604020202020204" pitchFamily="34" charset="0"/>
                          <a:sym typeface="Georgia"/>
                        </a:rPr>
                        <a:t>RET </a:t>
                      </a:r>
                      <a:endParaRPr sz="1300" b="0"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0325" indent="0" algn="l">
                        <a:lnSpc>
                          <a:spcPct val="107000"/>
                        </a:lnSpc>
                        <a:defRPr b="1">
                          <a:solidFill>
                            <a:srgbClr val="5D0100"/>
                          </a:solidFill>
                          <a:latin typeface="Georgia"/>
                          <a:ea typeface="Georgia"/>
                          <a:cs typeface="Georgia"/>
                          <a:sym typeface="Georgia"/>
                        </a:defRPr>
                      </a:pPr>
                      <a:r>
                        <a:rPr lang="en-US" sz="1300" b="0" dirty="0">
                          <a:solidFill>
                            <a:schemeClr val="tx1">
                              <a:lumMod val="75000"/>
                              <a:lumOff val="25000"/>
                            </a:schemeClr>
                          </a:solidFill>
                          <a:latin typeface="Arial" panose="020B0604020202020204" pitchFamily="34" charset="0"/>
                          <a:cs typeface="Arial" panose="020B0604020202020204" pitchFamily="34" charset="0"/>
                        </a:rPr>
                        <a:t>2 months after step 1</a:t>
                      </a:r>
                      <a:endParaRPr sz="1300" b="0"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0325" indent="0" algn="l">
                        <a:lnSpc>
                          <a:spcPct val="107000"/>
                        </a:lnSpc>
                        <a:defRPr b="1">
                          <a:solidFill>
                            <a:srgbClr val="5D0100"/>
                          </a:solidFill>
                          <a:latin typeface="Georgia"/>
                          <a:ea typeface="Georgia"/>
                          <a:cs typeface="Georgia"/>
                          <a:sym typeface="Georgia"/>
                        </a:defRPr>
                      </a:pPr>
                      <a:r>
                        <a:rPr lang="en-US" sz="1300" b="0" dirty="0">
                          <a:solidFill>
                            <a:schemeClr val="tx1">
                              <a:lumMod val="75000"/>
                              <a:lumOff val="25000"/>
                            </a:schemeClr>
                          </a:solidFill>
                          <a:latin typeface="Arial" panose="020B0604020202020204" pitchFamily="34" charset="0"/>
                          <a:cs typeface="Arial" panose="020B0604020202020204" pitchFamily="34" charset="0"/>
                        </a:rPr>
                        <a:t>Religious Education Programs key </a:t>
                      </a:r>
                      <a:r>
                        <a:rPr lang="en-US" sz="1300" b="0"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Definitions and metrics determined </a:t>
                      </a:r>
                      <a:endParaRPr sz="1300" b="0"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276739">
                <a:tc>
                  <a:txBody>
                    <a:bodyPr/>
                    <a:lstStyle/>
                    <a:p>
                      <a:pPr algn="l">
                        <a:lnSpc>
                          <a:spcPct val="107000"/>
                        </a:lnSpc>
                        <a:defRPr sz="1800"/>
                      </a:pPr>
                      <a:r>
                        <a:rPr sz="1400" b="1"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3. Analyze the parish baseline on those key </a:t>
                      </a:r>
                      <a:r>
                        <a:rPr lang="en-US" sz="1400" b="1"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religious education </a:t>
                      </a:r>
                      <a:r>
                        <a:rPr sz="1400" b="1"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effectiveness metrics and survey parish</a:t>
                      </a:r>
                      <a:r>
                        <a:rPr lang="en-US" sz="1400" b="1"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ioners to determine what religious education content they need and what delivery modalities they will use regularly.</a:t>
                      </a:r>
                      <a:endParaRPr sz="1400" b="1" dirty="0">
                        <a:solidFill>
                          <a:schemeClr val="tx1">
                            <a:lumMod val="75000"/>
                            <a:lumOff val="25000"/>
                          </a:schemeClr>
                        </a:solidFill>
                        <a:latin typeface="Arial" panose="020B0604020202020204" pitchFamily="34" charset="0"/>
                        <a:ea typeface="Georgia"/>
                        <a:cs typeface="Arial" panose="020B0604020202020204" pitchFamily="34" charset="0"/>
                        <a:sym typeface="Georgia"/>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0325" indent="0" algn="l">
                        <a:lnSpc>
                          <a:spcPct val="107000"/>
                        </a:lnSpc>
                        <a:defRPr b="1">
                          <a:solidFill>
                            <a:srgbClr val="5D0100"/>
                          </a:solidFill>
                          <a:latin typeface="Georgia"/>
                          <a:ea typeface="Georgia"/>
                          <a:cs typeface="Georgia"/>
                          <a:sym typeface="Georgia"/>
                        </a:defRPr>
                      </a:pPr>
                      <a:r>
                        <a:rPr kumimoji="0" lang="en-US" sz="13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Georgia"/>
                          <a:cs typeface="Arial" panose="020B0604020202020204" pitchFamily="34" charset="0"/>
                          <a:sym typeface="Georgia"/>
                        </a:rPr>
                        <a:t>RET </a:t>
                      </a:r>
                      <a:endParaRPr sz="1300" b="0"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0325" indent="0" algn="l">
                        <a:lnSpc>
                          <a:spcPct val="107000"/>
                        </a:lnSpc>
                        <a:defRPr b="1">
                          <a:solidFill>
                            <a:srgbClr val="5D0100"/>
                          </a:solidFill>
                          <a:latin typeface="Georgia"/>
                          <a:ea typeface="Georgia"/>
                          <a:cs typeface="Georgia"/>
                          <a:sym typeface="Georgia"/>
                        </a:defRPr>
                      </a:pPr>
                      <a:r>
                        <a:rPr lang="en-US" sz="1300" b="0" dirty="0">
                          <a:solidFill>
                            <a:schemeClr val="tx1">
                              <a:lumMod val="75000"/>
                              <a:lumOff val="25000"/>
                            </a:schemeClr>
                          </a:solidFill>
                          <a:latin typeface="Arial" panose="020B0604020202020204" pitchFamily="34" charset="0"/>
                          <a:cs typeface="Arial" panose="020B0604020202020204" pitchFamily="34" charset="0"/>
                        </a:rPr>
                        <a:t>1 month after step 2</a:t>
                      </a:r>
                      <a:endParaRPr sz="1300" b="0"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0325" indent="0" algn="l">
                        <a:lnSpc>
                          <a:spcPct val="107000"/>
                        </a:lnSpc>
                        <a:defRPr b="1">
                          <a:solidFill>
                            <a:srgbClr val="5D0100"/>
                          </a:solidFill>
                          <a:latin typeface="Georgia"/>
                          <a:ea typeface="Georgia"/>
                          <a:cs typeface="Georgia"/>
                          <a:sym typeface="Georgia"/>
                        </a:defRPr>
                      </a:pPr>
                      <a:r>
                        <a:rPr lang="en-US" sz="1300" b="0"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Parish baselines, and  content delivery vehicle and frequency of religious education content is finalized</a:t>
                      </a:r>
                      <a:endParaRPr sz="1300" b="0"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1093454">
                <a:tc>
                  <a:txBody>
                    <a:bodyPr/>
                    <a:lstStyle/>
                    <a:p>
                      <a:pPr algn="l">
                        <a:lnSpc>
                          <a:spcPct val="107000"/>
                        </a:lnSpc>
                        <a:defRPr sz="1800"/>
                      </a:pPr>
                      <a:r>
                        <a:rPr sz="1400" b="1"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4. Identify </a:t>
                      </a:r>
                      <a:r>
                        <a:rPr lang="en-US" sz="1400" b="1"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several </a:t>
                      </a:r>
                      <a:r>
                        <a:rPr lang="en-US" sz="1400" b="1" kern="1200" dirty="0">
                          <a:solidFill>
                            <a:schemeClr val="tx1"/>
                          </a:solidFill>
                          <a:effectLst/>
                          <a:latin typeface="Arial" panose="020B0604020202020204" pitchFamily="34" charset="0"/>
                          <a:ea typeface="+mn-ea"/>
                          <a:cs typeface="Arial" panose="020B0604020202020204" pitchFamily="34" charset="0"/>
                        </a:rPr>
                        <a:t>Online Programs, Youth Sunday School Programs, Adult Sunday School Programs, and Parish Life Education Programs</a:t>
                      </a:r>
                      <a:r>
                        <a:rPr sz="1400" b="1"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 to consider from both inside and outside the Orthodox ecosystem.</a:t>
                      </a: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0325" indent="0" algn="l">
                        <a:lnSpc>
                          <a:spcPct val="107000"/>
                        </a:lnSpc>
                        <a:defRPr sz="1800"/>
                      </a:pPr>
                      <a:r>
                        <a:rPr kumimoji="0" lang="en-US" sz="13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Georgia"/>
                          <a:cs typeface="Arial" panose="020B0604020202020204" pitchFamily="34" charset="0"/>
                          <a:sym typeface="Georgia"/>
                        </a:rPr>
                        <a:t>RET </a:t>
                      </a:r>
                      <a:endParaRPr sz="1300" b="0" dirty="0">
                        <a:solidFill>
                          <a:schemeClr val="tx1">
                            <a:lumMod val="75000"/>
                            <a:lumOff val="25000"/>
                          </a:schemeClr>
                        </a:solidFill>
                        <a:latin typeface="Arial" panose="020B0604020202020204" pitchFamily="34" charset="0"/>
                        <a:ea typeface="Georgia"/>
                        <a:cs typeface="Arial" panose="020B0604020202020204" pitchFamily="34" charset="0"/>
                        <a:sym typeface="Georgia"/>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0325" indent="0" algn="l">
                        <a:lnSpc>
                          <a:spcPct val="107000"/>
                        </a:lnSpc>
                        <a:defRPr sz="1800"/>
                      </a:pPr>
                      <a:r>
                        <a:rPr lang="en-US" sz="1300" b="0"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Simultaneous with steps 2 &amp; 3</a:t>
                      </a:r>
                      <a:endParaRPr sz="1300" b="0" dirty="0">
                        <a:solidFill>
                          <a:schemeClr val="tx1">
                            <a:lumMod val="75000"/>
                            <a:lumOff val="25000"/>
                          </a:schemeClr>
                        </a:solidFill>
                        <a:latin typeface="Arial" panose="020B0604020202020204" pitchFamily="34" charset="0"/>
                        <a:ea typeface="Georgia"/>
                        <a:cs typeface="Arial" panose="020B0604020202020204" pitchFamily="34" charset="0"/>
                        <a:sym typeface="Georgia"/>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0325" indent="0" algn="l">
                        <a:lnSpc>
                          <a:spcPct val="107000"/>
                        </a:lnSpc>
                        <a:defRPr sz="1800"/>
                      </a:pPr>
                      <a:r>
                        <a:rPr lang="en-US" sz="1300" b="0" u="none"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Multiple </a:t>
                      </a:r>
                      <a:r>
                        <a:rPr lang="en-US" sz="1300" b="0" u="none" kern="1200" dirty="0">
                          <a:solidFill>
                            <a:schemeClr val="tx1"/>
                          </a:solidFill>
                          <a:effectLst/>
                          <a:latin typeface="Arial" panose="020B0604020202020204" pitchFamily="34" charset="0"/>
                          <a:ea typeface="+mn-ea"/>
                          <a:cs typeface="Arial" panose="020B0604020202020204" pitchFamily="34" charset="0"/>
                        </a:rPr>
                        <a:t>Religious Education Programs  </a:t>
                      </a:r>
                      <a:r>
                        <a:rPr lang="en-US" sz="1300" b="0" u="none"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are </a:t>
                      </a:r>
                      <a:r>
                        <a:rPr lang="en-US" sz="1300" b="0" dirty="0">
                          <a:solidFill>
                            <a:schemeClr val="tx1">
                              <a:lumMod val="75000"/>
                              <a:lumOff val="25000"/>
                            </a:schemeClr>
                          </a:solidFill>
                          <a:latin typeface="Arial" panose="020B0604020202020204" pitchFamily="34" charset="0"/>
                          <a:ea typeface="Georgia"/>
                          <a:cs typeface="Arial" panose="020B0604020202020204" pitchFamily="34" charset="0"/>
                          <a:sym typeface="Georgia"/>
                        </a:rPr>
                        <a:t>researched and examined</a:t>
                      </a:r>
                      <a:endParaRPr sz="1300" b="0" dirty="0">
                        <a:solidFill>
                          <a:schemeClr val="tx1">
                            <a:lumMod val="75000"/>
                            <a:lumOff val="25000"/>
                          </a:schemeClr>
                        </a:solidFill>
                        <a:latin typeface="Arial" panose="020B0604020202020204" pitchFamily="34" charset="0"/>
                        <a:ea typeface="Georgia"/>
                        <a:cs typeface="Arial" panose="020B0604020202020204" pitchFamily="34" charset="0"/>
                        <a:sym typeface="Georgia"/>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4294967295"/>
          </p:nvPr>
        </p:nvGraphicFramePr>
        <p:xfrm>
          <a:off x="73240" y="1088636"/>
          <a:ext cx="8997519" cy="4680727"/>
        </p:xfrm>
        <a:graphic>
          <a:graphicData uri="http://schemas.openxmlformats.org/drawingml/2006/table">
            <a:tbl>
              <a:tblPr firstRow="1" bandRow="1">
                <a:tableStyleId>{7DF18680-E054-41AD-8BC1-D1AEF772440D}</a:tableStyleId>
              </a:tblPr>
              <a:tblGrid>
                <a:gridCol w="3663714">
                  <a:extLst>
                    <a:ext uri="{9D8B030D-6E8A-4147-A177-3AD203B41FA5}">
                      <a16:colId xmlns:a16="http://schemas.microsoft.com/office/drawing/2014/main" val="20000"/>
                    </a:ext>
                  </a:extLst>
                </a:gridCol>
                <a:gridCol w="1635121">
                  <a:extLst>
                    <a:ext uri="{9D8B030D-6E8A-4147-A177-3AD203B41FA5}">
                      <a16:colId xmlns:a16="http://schemas.microsoft.com/office/drawing/2014/main" val="20001"/>
                    </a:ext>
                  </a:extLst>
                </a:gridCol>
                <a:gridCol w="1828092">
                  <a:extLst>
                    <a:ext uri="{9D8B030D-6E8A-4147-A177-3AD203B41FA5}">
                      <a16:colId xmlns:a16="http://schemas.microsoft.com/office/drawing/2014/main" val="20002"/>
                    </a:ext>
                  </a:extLst>
                </a:gridCol>
                <a:gridCol w="1870592">
                  <a:extLst>
                    <a:ext uri="{9D8B030D-6E8A-4147-A177-3AD203B41FA5}">
                      <a16:colId xmlns:a16="http://schemas.microsoft.com/office/drawing/2014/main" val="20003"/>
                    </a:ext>
                  </a:extLst>
                </a:gridCol>
              </a:tblGrid>
              <a:tr h="437639">
                <a:tc>
                  <a:txBody>
                    <a:bodyPr/>
                    <a:lstStyle/>
                    <a:p>
                      <a:pPr algn="ctr"/>
                      <a:r>
                        <a:rPr lang="en-US" sz="1200" b="1" kern="1200" dirty="0">
                          <a:solidFill>
                            <a:schemeClr val="bg1"/>
                          </a:solidFill>
                          <a:effectLst/>
                          <a:latin typeface="Georgia" panose="02040502050405020303" pitchFamily="18" charset="0"/>
                          <a:ea typeface="+mn-ea"/>
                          <a:cs typeface="+mn-cs"/>
                        </a:rPr>
                        <a:t>Key  Actions  Necessary  </a:t>
                      </a:r>
                      <a:r>
                        <a:rPr lang="en-US" sz="1200" b="1" u="none" kern="1200" dirty="0">
                          <a:solidFill>
                            <a:schemeClr val="bg1"/>
                          </a:solidFill>
                          <a:effectLst/>
                          <a:latin typeface="Georgia" panose="02040502050405020303" pitchFamily="18" charset="0"/>
                          <a:ea typeface="+mn-ea"/>
                          <a:cs typeface="+mn-cs"/>
                        </a:rPr>
                        <a:t>To  Achieve  </a:t>
                      </a:r>
                    </a:p>
                    <a:p>
                      <a:pPr algn="ctr"/>
                      <a:r>
                        <a:rPr lang="en-US" sz="1200" b="1" u="sng" kern="1200" dirty="0">
                          <a:solidFill>
                            <a:schemeClr val="bg1"/>
                          </a:solidFill>
                          <a:effectLst/>
                          <a:latin typeface="Georgia" panose="02040502050405020303" pitchFamily="18" charset="0"/>
                          <a:ea typeface="+mn-ea"/>
                          <a:cs typeface="+mn-cs"/>
                        </a:rPr>
                        <a:t>Strategic  Goal 1</a:t>
                      </a:r>
                      <a:endParaRPr lang="en-US" sz="1200" b="1" dirty="0">
                        <a:solidFill>
                          <a:schemeClr val="bg1"/>
                        </a:solidFill>
                        <a:latin typeface="Georgia" panose="02040502050405020303" pitchFamily="18" charset="0"/>
                      </a:endParaRPr>
                    </a:p>
                  </a:txBody>
                  <a:tcPr/>
                </a:tc>
                <a:tc>
                  <a:txBody>
                    <a:bodyPr/>
                    <a:lstStyle/>
                    <a:p>
                      <a:pPr algn="ctr"/>
                      <a:r>
                        <a:rPr lang="en-US" sz="1200" b="1" u="none" dirty="0">
                          <a:solidFill>
                            <a:schemeClr val="bg1"/>
                          </a:solidFill>
                          <a:latin typeface="Georgia" panose="02040502050405020303" pitchFamily="18" charset="0"/>
                        </a:rPr>
                        <a:t>Responsible </a:t>
                      </a:r>
                      <a:r>
                        <a:rPr lang="en-US" sz="1200" b="1" u="sng" dirty="0">
                          <a:solidFill>
                            <a:schemeClr val="bg1"/>
                          </a:solidFill>
                          <a:latin typeface="Georgia" panose="02040502050405020303" pitchFamily="18" charset="0"/>
                        </a:rPr>
                        <a:t>Party</a:t>
                      </a:r>
                    </a:p>
                  </a:txBody>
                  <a:tcPr/>
                </a:tc>
                <a:tc>
                  <a:txBody>
                    <a:bodyPr/>
                    <a:lstStyle/>
                    <a:p>
                      <a:pPr algn="ctr"/>
                      <a:r>
                        <a:rPr lang="en-US" sz="1200" b="1" u="none" dirty="0">
                          <a:solidFill>
                            <a:schemeClr val="bg1"/>
                          </a:solidFill>
                          <a:latin typeface="Georgia" panose="02040502050405020303" pitchFamily="18" charset="0"/>
                        </a:rPr>
                        <a:t>Deadline </a:t>
                      </a:r>
                      <a:r>
                        <a:rPr lang="en-US" sz="1200" b="1" u="sng" dirty="0">
                          <a:solidFill>
                            <a:schemeClr val="bg1"/>
                          </a:solidFill>
                          <a:latin typeface="Georgia" panose="02040502050405020303" pitchFamily="18" charset="0"/>
                        </a:rPr>
                        <a:t>Timetable</a:t>
                      </a:r>
                    </a:p>
                  </a:txBody>
                  <a:tcPr/>
                </a:tc>
                <a:tc>
                  <a:txBody>
                    <a:bodyPr/>
                    <a:lstStyle/>
                    <a:p>
                      <a:pPr algn="ctr"/>
                      <a:r>
                        <a:rPr lang="en-US" sz="1200" b="1" u="none" dirty="0">
                          <a:solidFill>
                            <a:schemeClr val="bg1"/>
                          </a:solidFill>
                          <a:latin typeface="Georgia" panose="02040502050405020303" pitchFamily="18" charset="0"/>
                        </a:rPr>
                        <a:t>Completion </a:t>
                      </a:r>
                    </a:p>
                    <a:p>
                      <a:pPr algn="ctr"/>
                      <a:r>
                        <a:rPr lang="en-US" sz="1200" b="1" u="sng" dirty="0">
                          <a:solidFill>
                            <a:schemeClr val="bg1"/>
                          </a:solidFill>
                          <a:latin typeface="Georgia" panose="02040502050405020303" pitchFamily="18" charset="0"/>
                        </a:rPr>
                        <a:t>Confirmation Test</a:t>
                      </a:r>
                    </a:p>
                  </a:txBody>
                  <a:tcPr/>
                </a:tc>
                <a:extLst>
                  <a:ext uri="{0D108BD9-81ED-4DB2-BD59-A6C34878D82A}">
                    <a16:rowId xmlns:a16="http://schemas.microsoft.com/office/drawing/2014/main" val="10000"/>
                  </a:ext>
                </a:extLst>
              </a:tr>
              <a:tr h="291105">
                <a:tc gridSpan="4">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200" b="1" u="sng" dirty="0">
                          <a:solidFill>
                            <a:srgbClr val="FF0000"/>
                          </a:solidFill>
                          <a:effectLst/>
                          <a:latin typeface="Georgia" panose="02040502050405020303" pitchFamily="18" charset="0"/>
                        </a:rPr>
                        <a:t>LAG 1: Research the most effective Education Programs within 4 months</a:t>
                      </a:r>
                      <a:endParaRPr lang="en-US" sz="1200" b="1" u="sng" dirty="0">
                        <a:solidFill>
                          <a:srgbClr val="FF0000"/>
                        </a:solidFill>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algn="ctr">
                        <a:lnSpc>
                          <a:spcPct val="107000"/>
                        </a:lnSpc>
                        <a:spcBef>
                          <a:spcPts val="0"/>
                        </a:spcBef>
                        <a:spcAft>
                          <a:spcPts val="0"/>
                        </a:spcAft>
                      </a:pP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algn="ctr">
                        <a:lnSpc>
                          <a:spcPct val="107000"/>
                        </a:lnSpc>
                        <a:spcBef>
                          <a:spcPts val="0"/>
                        </a:spcBef>
                        <a:spcAft>
                          <a:spcPts val="0"/>
                        </a:spcAft>
                      </a:pP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mpd="sng">
                      <a:noFill/>
                    </a:lnR>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algn="ctr">
                        <a:lnSpc>
                          <a:spcPct val="107000"/>
                        </a:lnSpc>
                        <a:spcBef>
                          <a:spcPts val="0"/>
                        </a:spcBef>
                        <a:spcAft>
                          <a:spcPts val="0"/>
                        </a:spcAft>
                      </a:pP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16944058"/>
                  </a:ext>
                </a:extLst>
              </a:tr>
              <a:tr h="471057">
                <a:tc>
                  <a:txBody>
                    <a:bodyPr/>
                    <a:lstStyle/>
                    <a:p>
                      <a:pPr marL="11113" marR="0" lvl="0" indent="0" algn="just">
                        <a:lnSpc>
                          <a:spcPct val="107000"/>
                        </a:lnSpc>
                        <a:spcBef>
                          <a:spcPts val="0"/>
                        </a:spcBef>
                        <a:spcAft>
                          <a:spcPts val="0"/>
                        </a:spcAft>
                        <a:buFont typeface="Arial" panose="020B0604020202020204" pitchFamily="34" charset="0"/>
                        <a:buNone/>
                        <a:tabLst/>
                      </a:pPr>
                      <a:r>
                        <a:rPr lang="en-US" sz="1400" b="1" dirty="0">
                          <a:effectLst/>
                          <a:latin typeface="Georgia" panose="02040502050405020303" pitchFamily="18" charset="0"/>
                          <a:ea typeface="Calibri" panose="020F0502020204030204" pitchFamily="34" charset="0"/>
                          <a:cs typeface="Times New Roman" panose="02020603050405020304" pitchFamily="18" charset="0"/>
                        </a:rPr>
                        <a:t>1. Form Parish Youth and Adult SMART Goal Team 1 (“Education Ministry Team 1”). </a:t>
                      </a: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200" b="1" dirty="0">
                          <a:effectLst/>
                          <a:latin typeface="Georgia" panose="02040502050405020303" pitchFamily="18" charset="0"/>
                          <a:ea typeface="Calibri" panose="020F0502020204030204" pitchFamily="34" charset="0"/>
                          <a:cs typeface="Times New Roman" panose="02020603050405020304" pitchFamily="18" charset="0"/>
                        </a:rPr>
                        <a:t>Strategic Planning Team and Goal co-Captains</a:t>
                      </a:r>
                      <a:endParaRPr lang="en-US" sz="1100" b="1"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2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1 month after start date</a:t>
                      </a:r>
                    </a:p>
                    <a:p>
                      <a:pPr marL="0" marR="0">
                        <a:lnSpc>
                          <a:spcPct val="107000"/>
                        </a:lnSpc>
                        <a:spcBef>
                          <a:spcPts val="0"/>
                        </a:spcBef>
                        <a:spcAft>
                          <a:spcPts val="0"/>
                        </a:spcAft>
                      </a:pPr>
                      <a:endParaRPr lang="en-US" sz="1100"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nSpc>
                          <a:spcPct val="107000"/>
                        </a:lnSpc>
                        <a:spcBef>
                          <a:spcPts val="0"/>
                        </a:spcBef>
                        <a:spcAft>
                          <a:spcPts val="0"/>
                        </a:spcAft>
                        <a:buFont typeface="Symbol" pitchFamily="2" charset="2"/>
                        <a:buNone/>
                      </a:pPr>
                      <a:r>
                        <a:rPr lang="en-US" sz="1200" b="1" dirty="0">
                          <a:effectLst/>
                          <a:latin typeface="Georgia" panose="02040502050405020303" pitchFamily="18" charset="0"/>
                          <a:ea typeface="Calibri" panose="020F0502020204030204" pitchFamily="34" charset="0"/>
                          <a:cs typeface="Times New Roman" panose="02020603050405020304" pitchFamily="18" charset="0"/>
                        </a:rPr>
                        <a:t>Education Ministry Team 1 members agree to serve </a:t>
                      </a:r>
                      <a:r>
                        <a:rPr lang="en-US" sz="1200" dirty="0">
                          <a:effectLst/>
                          <a:latin typeface="Georgia" panose="02040502050405020303" pitchFamily="18" charset="0"/>
                          <a:ea typeface="Calibri" panose="020F0502020204030204" pitchFamily="34" charset="0"/>
                          <a:cs typeface="Times New Roman" panose="02020603050405020304" pitchFamily="18" charset="0"/>
                        </a:rPr>
                        <a:t> </a:t>
                      </a:r>
                      <a:endParaRPr lang="en-US" sz="1100"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60737851"/>
                  </a:ext>
                </a:extLst>
              </a:tr>
              <a:tr h="606954">
                <a:tc>
                  <a:txBody>
                    <a:bodyPr/>
                    <a:lstStyle/>
                    <a:p>
                      <a:pPr marL="0" lvl="1" indent="0">
                        <a:buNone/>
                      </a:pPr>
                      <a:r>
                        <a:rPr lang="en-US" sz="1400" b="1" dirty="0">
                          <a:effectLst/>
                          <a:latin typeface="Georgia" panose="02040502050405020303" pitchFamily="18" charset="0"/>
                        </a:rPr>
                        <a:t>2. Research, define and identify metrics to determine effectiveness and what constitutes “measurable improvement” success for each targeted demographic of youth and adults and the different Orthodoxy 101, 201, 301, and quarterly, adult educational programs. Survey parishioners’ religious education needs and identify dynamic presenters.</a:t>
                      </a:r>
                      <a:endParaRPr lang="en-US" sz="1400" b="1" dirty="0">
                        <a:solidFill>
                          <a:srgbClr val="FF0000"/>
                        </a:solidFill>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noFill/>
                  </a:tcPr>
                </a:tc>
                <a:tc>
                  <a:txBody>
                    <a:bodyPr/>
                    <a:lstStyle/>
                    <a:p>
                      <a:pPr marL="0" marR="0">
                        <a:lnSpc>
                          <a:spcPct val="107000"/>
                        </a:lnSpc>
                        <a:spcBef>
                          <a:spcPts val="0"/>
                        </a:spcBef>
                        <a:spcAft>
                          <a:spcPts val="0"/>
                        </a:spcAft>
                      </a:pPr>
                      <a:r>
                        <a:rPr lang="en-US" sz="1200" b="1" dirty="0">
                          <a:effectLst/>
                          <a:latin typeface="Georgia" panose="02040502050405020303" pitchFamily="18" charset="0"/>
                          <a:ea typeface="Calibri" panose="020F0502020204030204" pitchFamily="34" charset="0"/>
                          <a:cs typeface="Times New Roman" panose="02020603050405020304" pitchFamily="18" charset="0"/>
                        </a:rPr>
                        <a:t>Education </a:t>
                      </a:r>
                      <a:r>
                        <a:rPr lang="en-US" sz="12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Ministry Team 1</a:t>
                      </a:r>
                    </a:p>
                  </a:txBody>
                  <a:tcPr marL="68580" marR="68580" marT="0" marB="0">
                    <a:lnT w="12700" cap="flat" cmpd="sng" algn="ctr">
                      <a:solidFill>
                        <a:schemeClr val="tx1"/>
                      </a:solidFill>
                      <a:prstDash val="solid"/>
                      <a:round/>
                      <a:headEnd type="none" w="med" len="med"/>
                      <a:tailEnd type="none" w="med" len="med"/>
                    </a:lnT>
                    <a:noFill/>
                  </a:tcPr>
                </a:tc>
                <a:tc>
                  <a:txBody>
                    <a:bodyPr/>
                    <a:lstStyle/>
                    <a:p>
                      <a:pPr marL="0" marR="0">
                        <a:lnSpc>
                          <a:spcPct val="107000"/>
                        </a:lnSpc>
                        <a:spcBef>
                          <a:spcPts val="0"/>
                        </a:spcBef>
                        <a:spcAft>
                          <a:spcPts val="0"/>
                        </a:spcAft>
                      </a:pPr>
                      <a:r>
                        <a:rPr lang="en-US" sz="12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3 months after step 1</a:t>
                      </a:r>
                    </a:p>
                  </a:txBody>
                  <a:tcPr marL="68580" marR="68580" marT="0" marB="0">
                    <a:lnT w="12700" cap="flat" cmpd="sng" algn="ctr">
                      <a:solidFill>
                        <a:schemeClr val="tx1"/>
                      </a:solidFill>
                      <a:prstDash val="solid"/>
                      <a:round/>
                      <a:headEnd type="none" w="med" len="med"/>
                      <a:tailEnd type="none" w="med" len="med"/>
                    </a:lnT>
                    <a:noFill/>
                  </a:tcPr>
                </a:tc>
                <a:tc>
                  <a:txBody>
                    <a:bodyPr/>
                    <a:lstStyle/>
                    <a:p>
                      <a:pPr marL="0" marR="0" lvl="0" indent="0">
                        <a:lnSpc>
                          <a:spcPct val="107000"/>
                        </a:lnSpc>
                        <a:spcBef>
                          <a:spcPts val="0"/>
                        </a:spcBef>
                        <a:spcAft>
                          <a:spcPts val="0"/>
                        </a:spcAft>
                        <a:buFont typeface="Symbol" pitchFamily="2" charset="2"/>
                        <a:buNone/>
                      </a:pPr>
                      <a:r>
                        <a:rPr lang="en-US" sz="12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Success and effectiveness metrics are finalized</a:t>
                      </a:r>
                    </a:p>
                  </a:txBody>
                  <a:tcPr marL="68580" marR="68580" marT="0" marB="0">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10002"/>
                  </a:ext>
                </a:extLst>
              </a:tr>
              <a:tr h="916489">
                <a:tc>
                  <a:txBody>
                    <a:bodyPr/>
                    <a:lstStyle/>
                    <a:p>
                      <a:pPr marL="0" marR="0" lvl="0" indent="0" algn="just">
                        <a:lnSpc>
                          <a:spcPct val="107000"/>
                        </a:lnSpc>
                        <a:spcBef>
                          <a:spcPts val="0"/>
                        </a:spcBef>
                        <a:spcAft>
                          <a:spcPts val="0"/>
                        </a:spcAft>
                        <a:buFontTx/>
                        <a:buNone/>
                      </a:pPr>
                      <a:r>
                        <a:rPr lang="en-US" sz="1400" b="1" dirty="0">
                          <a:effectLst/>
                          <a:latin typeface="Georgia" panose="02040502050405020303" pitchFamily="18" charset="0"/>
                          <a:ea typeface="Calibri" panose="020F0502020204030204" pitchFamily="34" charset="0"/>
                          <a:cs typeface="Times New Roman" panose="02020603050405020304" pitchFamily="18" charset="0"/>
                        </a:rPr>
                        <a:t>3. </a:t>
                      </a:r>
                      <a:r>
                        <a:rPr lang="en-US" sz="1400" b="1" dirty="0">
                          <a:effectLst/>
                          <a:latin typeface="Georgia" panose="02040502050405020303" pitchFamily="18" charset="0"/>
                        </a:rPr>
                        <a:t>Identify at least 3 Adult and 3 Youth Education </a:t>
                      </a:r>
                      <a:r>
                        <a:rPr lang="en-US" sz="1400" b="1" dirty="0">
                          <a:solidFill>
                            <a:srgbClr val="5D0100"/>
                          </a:solidFill>
                          <a:latin typeface="Georgia" panose="02040502050405020303" pitchFamily="18" charset="0"/>
                        </a:rPr>
                        <a:t>programs </a:t>
                      </a:r>
                      <a:r>
                        <a:rPr lang="en-US" sz="1400" b="1" dirty="0">
                          <a:effectLst/>
                          <a:latin typeface="Georgia" panose="02040502050405020303" pitchFamily="18" charset="0"/>
                        </a:rPr>
                        <a:t>from both inside and outside the Orthodox ecosystem to evaluate and consider.</a:t>
                      </a:r>
                      <a:endParaRPr lang="en-US" sz="1400" b="1"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b="1" dirty="0">
                          <a:effectLst/>
                          <a:latin typeface="Georgia" panose="02040502050405020303" pitchFamily="18" charset="0"/>
                          <a:ea typeface="Calibri" panose="020F0502020204030204" pitchFamily="34" charset="0"/>
                          <a:cs typeface="Times New Roman" panose="02020603050405020304" pitchFamily="18" charset="0"/>
                        </a:rPr>
                        <a:t>Education Ministry Team 1</a:t>
                      </a:r>
                    </a:p>
                  </a:txBody>
                  <a:tcPr marL="68580" marR="68580" marT="0" marB="0"/>
                </a:tc>
                <a:tc>
                  <a:txBody>
                    <a:bodyPr/>
                    <a:lstStyle/>
                    <a:p>
                      <a:pPr marL="0" marR="0">
                        <a:lnSpc>
                          <a:spcPct val="107000"/>
                        </a:lnSpc>
                        <a:spcBef>
                          <a:spcPts val="0"/>
                        </a:spcBef>
                        <a:spcAft>
                          <a:spcPts val="0"/>
                        </a:spcAft>
                      </a:pPr>
                      <a:r>
                        <a:rPr lang="en-US" sz="12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Concurrent with step 2</a:t>
                      </a:r>
                      <a:endParaRPr lang="en-US" sz="1200" b="1"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lvl="0" indent="0">
                        <a:lnSpc>
                          <a:spcPct val="107000"/>
                        </a:lnSpc>
                        <a:spcBef>
                          <a:spcPts val="0"/>
                        </a:spcBef>
                        <a:spcAft>
                          <a:spcPts val="0"/>
                        </a:spcAft>
                        <a:buFontTx/>
                        <a:buNone/>
                      </a:pPr>
                      <a:r>
                        <a:rPr lang="en-US" sz="1200" b="1" dirty="0">
                          <a:effectLst/>
                          <a:latin typeface="Georgia" panose="02040502050405020303" pitchFamily="18" charset="0"/>
                          <a:ea typeface="Calibri" panose="020F0502020204030204" pitchFamily="34" charset="0"/>
                          <a:cs typeface="Times New Roman" panose="02020603050405020304" pitchFamily="18" charset="0"/>
                        </a:rPr>
                        <a:t>At least 3 education </a:t>
                      </a:r>
                      <a:r>
                        <a:rPr lang="en-US" sz="1200" b="1" dirty="0">
                          <a:effectLst/>
                          <a:latin typeface="Georgia" panose="02040502050405020303" pitchFamily="18" charset="0"/>
                        </a:rPr>
                        <a:t>training p</a:t>
                      </a:r>
                      <a:r>
                        <a:rPr lang="en-US" sz="1200" b="1" dirty="0">
                          <a:solidFill>
                            <a:srgbClr val="5D0100"/>
                          </a:solidFill>
                          <a:latin typeface="Georgia" panose="02040502050405020303" pitchFamily="18" charset="0"/>
                        </a:rPr>
                        <a:t>rograms</a:t>
                      </a:r>
                      <a:r>
                        <a:rPr lang="en-US" sz="1200" b="1" dirty="0">
                          <a:effectLst/>
                          <a:latin typeface="Georgia" panose="02040502050405020303" pitchFamily="18" charset="0"/>
                          <a:ea typeface="Calibri" panose="020F0502020204030204" pitchFamily="34" charset="0"/>
                          <a:cs typeface="Times New Roman" panose="02020603050405020304" pitchFamily="18" charset="0"/>
                        </a:rPr>
                        <a:t> are identified for study</a:t>
                      </a:r>
                    </a:p>
                  </a:txBody>
                  <a:tcPr marL="68580" marR="68580" marT="0" marB="0"/>
                </a:tc>
                <a:extLst>
                  <a:ext uri="{0D108BD9-81ED-4DB2-BD59-A6C34878D82A}">
                    <a16:rowId xmlns:a16="http://schemas.microsoft.com/office/drawing/2014/main" val="1085481770"/>
                  </a:ext>
                </a:extLst>
              </a:tr>
            </a:tbl>
          </a:graphicData>
        </a:graphic>
      </p:graphicFrame>
      <p:sp>
        <p:nvSpPr>
          <p:cNvPr id="6" name="Title 1">
            <a:extLst>
              <a:ext uri="{FF2B5EF4-FFF2-40B4-BE49-F238E27FC236}">
                <a16:creationId xmlns:a16="http://schemas.microsoft.com/office/drawing/2014/main" id="{B1E44BC4-6B6A-FECB-3EC6-FA5FCCDB3EE4}"/>
              </a:ext>
            </a:extLst>
          </p:cNvPr>
          <p:cNvSpPr txBox="1">
            <a:spLocks/>
          </p:cNvSpPr>
          <p:nvPr/>
        </p:nvSpPr>
        <p:spPr bwMode="auto">
          <a:xfrm>
            <a:off x="229893" y="-163469"/>
            <a:ext cx="8993080" cy="11430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0" fontAlgn="base" hangingPunct="0">
              <a:lnSpc>
                <a:spcPct val="70000"/>
              </a:lnSpc>
              <a:spcBef>
                <a:spcPct val="0"/>
              </a:spcBef>
              <a:spcAft>
                <a:spcPct val="0"/>
              </a:spcAft>
              <a:defRPr sz="4400">
                <a:solidFill>
                  <a:srgbClr val="760002"/>
                </a:solidFill>
                <a:effectLst>
                  <a:outerShdw blurRad="38100" dist="38100" dir="2700000" algn="tl">
                    <a:srgbClr val="C0C0C0"/>
                  </a:outerShdw>
                </a:effectLst>
                <a:latin typeface="+mj-lt"/>
                <a:ea typeface="+mj-ea"/>
                <a:cs typeface="+mj-cs"/>
              </a:defRPr>
            </a:lvl1pPr>
            <a:lvl2pPr algn="ctr" rtl="0" eaLnBrk="0" fontAlgn="base" hangingPunct="0">
              <a:lnSpc>
                <a:spcPct val="70000"/>
              </a:lnSpc>
              <a:spcBef>
                <a:spcPct val="0"/>
              </a:spcBef>
              <a:spcAft>
                <a:spcPct val="0"/>
              </a:spcAft>
              <a:defRPr sz="4400">
                <a:solidFill>
                  <a:srgbClr val="760002"/>
                </a:solidFill>
                <a:effectLst>
                  <a:outerShdw blurRad="38100" dist="38100" dir="2700000" algn="tl">
                    <a:srgbClr val="C0C0C0"/>
                  </a:outerShdw>
                </a:effectLst>
                <a:latin typeface="Georgia" pitchFamily="18" charset="0"/>
              </a:defRPr>
            </a:lvl2pPr>
            <a:lvl3pPr algn="ctr" rtl="0" eaLnBrk="0" fontAlgn="base" hangingPunct="0">
              <a:lnSpc>
                <a:spcPct val="70000"/>
              </a:lnSpc>
              <a:spcBef>
                <a:spcPct val="0"/>
              </a:spcBef>
              <a:spcAft>
                <a:spcPct val="0"/>
              </a:spcAft>
              <a:defRPr sz="4400">
                <a:solidFill>
                  <a:srgbClr val="760002"/>
                </a:solidFill>
                <a:effectLst>
                  <a:outerShdw blurRad="38100" dist="38100" dir="2700000" algn="tl">
                    <a:srgbClr val="C0C0C0"/>
                  </a:outerShdw>
                </a:effectLst>
                <a:latin typeface="Georgia" pitchFamily="18" charset="0"/>
              </a:defRPr>
            </a:lvl3pPr>
            <a:lvl4pPr algn="ctr" rtl="0" eaLnBrk="0" fontAlgn="base" hangingPunct="0">
              <a:lnSpc>
                <a:spcPct val="70000"/>
              </a:lnSpc>
              <a:spcBef>
                <a:spcPct val="0"/>
              </a:spcBef>
              <a:spcAft>
                <a:spcPct val="0"/>
              </a:spcAft>
              <a:defRPr sz="4400">
                <a:solidFill>
                  <a:srgbClr val="760002"/>
                </a:solidFill>
                <a:effectLst>
                  <a:outerShdw blurRad="38100" dist="38100" dir="2700000" algn="tl">
                    <a:srgbClr val="C0C0C0"/>
                  </a:outerShdw>
                </a:effectLst>
                <a:latin typeface="Georgia" pitchFamily="18" charset="0"/>
              </a:defRPr>
            </a:lvl4pPr>
            <a:lvl5pPr algn="ctr" rtl="0" eaLnBrk="0" fontAlgn="base" hangingPunct="0">
              <a:lnSpc>
                <a:spcPct val="70000"/>
              </a:lnSpc>
              <a:spcBef>
                <a:spcPct val="0"/>
              </a:spcBef>
              <a:spcAft>
                <a:spcPct val="0"/>
              </a:spcAft>
              <a:defRPr sz="4400">
                <a:solidFill>
                  <a:srgbClr val="760002"/>
                </a:solidFill>
                <a:effectLst>
                  <a:outerShdw blurRad="38100" dist="38100" dir="2700000" algn="tl">
                    <a:srgbClr val="C0C0C0"/>
                  </a:outerShdw>
                </a:effectLst>
                <a:latin typeface="Georgia" pitchFamily="18" charset="0"/>
              </a:defRPr>
            </a:lvl5pPr>
            <a:lvl6pPr marL="457200" algn="ctr" rtl="0" fontAlgn="base">
              <a:lnSpc>
                <a:spcPct val="70000"/>
              </a:lnSpc>
              <a:spcBef>
                <a:spcPct val="0"/>
              </a:spcBef>
              <a:spcAft>
                <a:spcPct val="0"/>
              </a:spcAft>
              <a:defRPr sz="4400">
                <a:solidFill>
                  <a:srgbClr val="760002"/>
                </a:solidFill>
                <a:effectLst>
                  <a:outerShdw blurRad="38100" dist="38100" dir="2700000" algn="tl">
                    <a:srgbClr val="C0C0C0"/>
                  </a:outerShdw>
                </a:effectLst>
                <a:latin typeface="Georgia" pitchFamily="18" charset="0"/>
              </a:defRPr>
            </a:lvl6pPr>
            <a:lvl7pPr marL="914400" algn="ctr" rtl="0" fontAlgn="base">
              <a:lnSpc>
                <a:spcPct val="70000"/>
              </a:lnSpc>
              <a:spcBef>
                <a:spcPct val="0"/>
              </a:spcBef>
              <a:spcAft>
                <a:spcPct val="0"/>
              </a:spcAft>
              <a:defRPr sz="4400">
                <a:solidFill>
                  <a:srgbClr val="760002"/>
                </a:solidFill>
                <a:effectLst>
                  <a:outerShdw blurRad="38100" dist="38100" dir="2700000" algn="tl">
                    <a:srgbClr val="C0C0C0"/>
                  </a:outerShdw>
                </a:effectLst>
                <a:latin typeface="Georgia" pitchFamily="18" charset="0"/>
              </a:defRPr>
            </a:lvl7pPr>
            <a:lvl8pPr marL="1371600" algn="ctr" rtl="0" fontAlgn="base">
              <a:lnSpc>
                <a:spcPct val="70000"/>
              </a:lnSpc>
              <a:spcBef>
                <a:spcPct val="0"/>
              </a:spcBef>
              <a:spcAft>
                <a:spcPct val="0"/>
              </a:spcAft>
              <a:defRPr sz="4400">
                <a:solidFill>
                  <a:srgbClr val="760002"/>
                </a:solidFill>
                <a:effectLst>
                  <a:outerShdw blurRad="38100" dist="38100" dir="2700000" algn="tl">
                    <a:srgbClr val="C0C0C0"/>
                  </a:outerShdw>
                </a:effectLst>
                <a:latin typeface="Georgia" pitchFamily="18" charset="0"/>
              </a:defRPr>
            </a:lvl8pPr>
            <a:lvl9pPr marL="1828800" algn="ctr" rtl="0" fontAlgn="base">
              <a:lnSpc>
                <a:spcPct val="70000"/>
              </a:lnSpc>
              <a:spcBef>
                <a:spcPct val="0"/>
              </a:spcBef>
              <a:spcAft>
                <a:spcPct val="0"/>
              </a:spcAft>
              <a:defRPr sz="4400">
                <a:solidFill>
                  <a:srgbClr val="760002"/>
                </a:solidFill>
                <a:effectLst>
                  <a:outerShdw blurRad="38100" dist="38100" dir="2700000" algn="tl">
                    <a:srgbClr val="C0C0C0"/>
                  </a:outerShdw>
                </a:effectLst>
                <a:latin typeface="Georgia" pitchFamily="18" charset="0"/>
              </a:defRPr>
            </a:lvl9pPr>
          </a:lstStyle>
          <a:p>
            <a:pPr marL="0" marR="0" lvl="0" indent="0" algn="ctr" defTabSz="914400" rtl="0" eaLnBrk="0" fontAlgn="base" latinLnBrk="0" hangingPunct="0">
              <a:lnSpc>
                <a:spcPct val="70000"/>
              </a:lnSpc>
              <a:spcBef>
                <a:spcPct val="0"/>
              </a:spcBef>
              <a:spcAft>
                <a:spcPct val="0"/>
              </a:spcAft>
              <a:buClrTx/>
              <a:buSzTx/>
              <a:buFontTx/>
              <a:buNone/>
              <a:tabLst/>
              <a:defRPr/>
            </a:pPr>
            <a:r>
              <a:rPr kumimoji="0" lang="en-US" sz="2200" b="1" i="0" u="none" strike="noStrike" kern="0" cap="none" spc="0" normalizeH="0" baseline="0" noProof="0" dirty="0">
                <a:ln>
                  <a:noFill/>
                </a:ln>
                <a:solidFill>
                  <a:srgbClr val="760002"/>
                </a:solidFill>
                <a:effectLst/>
                <a:uLnTx/>
                <a:uFillTx/>
                <a:latin typeface="Georgia" panose="02040502050405020303" pitchFamily="18" charset="0"/>
                <a:ea typeface="+mj-ea"/>
                <a:cs typeface="+mj-cs"/>
              </a:rPr>
              <a:t>Adult &amp; </a:t>
            </a:r>
            <a:r>
              <a:rPr kumimoji="0" lang="en-US" sz="2200" b="1" i="0" u="none" strike="noStrike" kern="0" cap="none" spc="0" normalizeH="0" baseline="0" noProof="0" dirty="0">
                <a:ln>
                  <a:noFill/>
                </a:ln>
                <a:solidFill>
                  <a:srgbClr val="760002"/>
                </a:solidFill>
                <a:effectLst>
                  <a:outerShdw blurRad="38100" dist="38100" dir="2700000" algn="tl">
                    <a:srgbClr val="C0C0C0"/>
                  </a:outerShdw>
                </a:effectLst>
                <a:uLnTx/>
                <a:uFillTx/>
                <a:latin typeface="Georgia"/>
                <a:ea typeface="+mj-ea"/>
                <a:cs typeface="+mj-cs"/>
              </a:rPr>
              <a:t>Youth Education</a:t>
            </a:r>
            <a:br>
              <a:rPr kumimoji="0" lang="en-US" sz="2200" b="1" i="0" u="none" strike="noStrike" kern="0" cap="none" spc="0" normalizeH="0" baseline="0" noProof="0" dirty="0">
                <a:ln>
                  <a:noFill/>
                </a:ln>
                <a:solidFill>
                  <a:srgbClr val="760002"/>
                </a:solidFill>
                <a:effectLst/>
                <a:uLnTx/>
                <a:uFillTx/>
                <a:latin typeface="Georgia" panose="02040502050405020303" pitchFamily="18" charset="0"/>
                <a:ea typeface="+mj-ea"/>
                <a:cs typeface="+mj-cs"/>
              </a:rPr>
            </a:br>
            <a:r>
              <a:rPr kumimoji="0" lang="en-US" sz="2000" b="1" i="0" u="sng" strike="noStrike" kern="1200" cap="none" spc="0" normalizeH="0" baseline="0" noProof="0" dirty="0">
                <a:ln>
                  <a:noFill/>
                </a:ln>
                <a:solidFill>
                  <a:srgbClr val="760002"/>
                </a:solidFill>
                <a:effectLst/>
                <a:uLnTx/>
                <a:uFillTx/>
                <a:latin typeface="Georgia" panose="02040502050405020303" pitchFamily="18" charset="0"/>
                <a:ea typeface="+mj-ea"/>
                <a:cs typeface="+mj-cs"/>
              </a:rPr>
              <a:t>S.M.A.R.T. Goal 1</a:t>
            </a:r>
            <a:r>
              <a:rPr kumimoji="0" lang="en-US" sz="2200" b="1" i="0" u="sng" strike="noStrike" kern="0" cap="none" spc="0" normalizeH="0" baseline="0" noProof="0" dirty="0">
                <a:ln>
                  <a:noFill/>
                </a:ln>
                <a:solidFill>
                  <a:srgbClr val="760002"/>
                </a:solidFill>
                <a:effectLst/>
                <a:uLnTx/>
                <a:uFillTx/>
                <a:latin typeface="Georgia" panose="02040502050405020303" pitchFamily="18" charset="0"/>
                <a:ea typeface="+mj-ea"/>
                <a:cs typeface="+mj-cs"/>
              </a:rPr>
              <a:t> Action Plan</a:t>
            </a:r>
            <a:endParaRPr kumimoji="0" lang="en-US" sz="2200" b="1" i="0" u="sng" strike="noStrike" kern="0" cap="none" spc="0" normalizeH="0" baseline="0" noProof="0" dirty="0">
              <a:ln>
                <a:noFill/>
              </a:ln>
              <a:solidFill>
                <a:srgbClr val="760002"/>
              </a:solidFill>
              <a:effectLst>
                <a:outerShdw blurRad="38100" dist="38100" dir="2700000" algn="tl">
                  <a:srgbClr val="C0C0C0"/>
                </a:outerShdw>
              </a:effectLst>
              <a:uLnTx/>
              <a:uFillTx/>
              <a:latin typeface="Georgia" panose="02040502050405020303" pitchFamily="18" charset="0"/>
              <a:ea typeface="+mj-ea"/>
              <a:cs typeface="+mj-cs"/>
            </a:endParaRPr>
          </a:p>
        </p:txBody>
      </p:sp>
    </p:spTree>
    <p:extLst>
      <p:ext uri="{BB962C8B-B14F-4D97-AF65-F5344CB8AC3E}">
        <p14:creationId xmlns:p14="http://schemas.microsoft.com/office/powerpoint/2010/main" val="3046407486"/>
      </p:ext>
    </p:extLst>
  </p:cSld>
  <p:clrMapOvr>
    <a:masterClrMapping/>
  </p:clrMapOvr>
  <p:transition>
    <p:strips dir="rd"/>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4294967295"/>
          </p:nvPr>
        </p:nvGraphicFramePr>
        <p:xfrm>
          <a:off x="150922" y="1176349"/>
          <a:ext cx="8827616" cy="4746177"/>
        </p:xfrm>
        <a:graphic>
          <a:graphicData uri="http://schemas.openxmlformats.org/drawingml/2006/table">
            <a:tbl>
              <a:tblPr firstRow="1" bandRow="1">
                <a:tableStyleId>{7DF18680-E054-41AD-8BC1-D1AEF772440D}</a:tableStyleId>
              </a:tblPr>
              <a:tblGrid>
                <a:gridCol w="3594531">
                  <a:extLst>
                    <a:ext uri="{9D8B030D-6E8A-4147-A177-3AD203B41FA5}">
                      <a16:colId xmlns:a16="http://schemas.microsoft.com/office/drawing/2014/main" val="20000"/>
                    </a:ext>
                  </a:extLst>
                </a:gridCol>
                <a:gridCol w="1604244">
                  <a:extLst>
                    <a:ext uri="{9D8B030D-6E8A-4147-A177-3AD203B41FA5}">
                      <a16:colId xmlns:a16="http://schemas.microsoft.com/office/drawing/2014/main" val="20001"/>
                    </a:ext>
                  </a:extLst>
                </a:gridCol>
                <a:gridCol w="1793572">
                  <a:extLst>
                    <a:ext uri="{9D8B030D-6E8A-4147-A177-3AD203B41FA5}">
                      <a16:colId xmlns:a16="http://schemas.microsoft.com/office/drawing/2014/main" val="20002"/>
                    </a:ext>
                  </a:extLst>
                </a:gridCol>
                <a:gridCol w="1835269">
                  <a:extLst>
                    <a:ext uri="{9D8B030D-6E8A-4147-A177-3AD203B41FA5}">
                      <a16:colId xmlns:a16="http://schemas.microsoft.com/office/drawing/2014/main" val="20003"/>
                    </a:ext>
                  </a:extLst>
                </a:gridCol>
              </a:tblGrid>
              <a:tr h="437639">
                <a:tc>
                  <a:txBody>
                    <a:bodyPr/>
                    <a:lstStyle/>
                    <a:p>
                      <a:pPr algn="ctr"/>
                      <a:r>
                        <a:rPr lang="en-US" sz="1200" b="1" kern="1200" dirty="0">
                          <a:solidFill>
                            <a:schemeClr val="bg1"/>
                          </a:solidFill>
                          <a:effectLst/>
                          <a:latin typeface="Georgia" panose="02040502050405020303" pitchFamily="18" charset="0"/>
                          <a:ea typeface="+mn-ea"/>
                          <a:cs typeface="+mn-cs"/>
                        </a:rPr>
                        <a:t>Key  Actions  Necessary  </a:t>
                      </a:r>
                      <a:r>
                        <a:rPr lang="en-US" sz="1200" b="1" u="none" kern="1200" dirty="0">
                          <a:solidFill>
                            <a:schemeClr val="bg1"/>
                          </a:solidFill>
                          <a:effectLst/>
                          <a:latin typeface="Georgia" panose="02040502050405020303" pitchFamily="18" charset="0"/>
                          <a:ea typeface="+mn-ea"/>
                          <a:cs typeface="+mn-cs"/>
                        </a:rPr>
                        <a:t>To  Achieve  </a:t>
                      </a:r>
                    </a:p>
                    <a:p>
                      <a:pPr algn="ctr"/>
                      <a:r>
                        <a:rPr lang="en-US" sz="1200" b="1" u="sng" kern="1200" dirty="0">
                          <a:solidFill>
                            <a:schemeClr val="bg1"/>
                          </a:solidFill>
                          <a:effectLst/>
                          <a:latin typeface="Georgia" panose="02040502050405020303" pitchFamily="18" charset="0"/>
                          <a:ea typeface="+mn-ea"/>
                          <a:cs typeface="+mn-cs"/>
                        </a:rPr>
                        <a:t>Strategic  Goal 1</a:t>
                      </a:r>
                      <a:endParaRPr lang="en-US" sz="1200" b="1" dirty="0">
                        <a:solidFill>
                          <a:schemeClr val="bg1"/>
                        </a:solidFill>
                        <a:latin typeface="Georgia" panose="02040502050405020303" pitchFamily="18" charset="0"/>
                      </a:endParaRPr>
                    </a:p>
                  </a:txBody>
                  <a:tcPr/>
                </a:tc>
                <a:tc>
                  <a:txBody>
                    <a:bodyPr/>
                    <a:lstStyle/>
                    <a:p>
                      <a:pPr algn="ctr"/>
                      <a:r>
                        <a:rPr lang="en-US" sz="1200" b="1" u="none" dirty="0">
                          <a:solidFill>
                            <a:schemeClr val="bg1"/>
                          </a:solidFill>
                          <a:latin typeface="Georgia" panose="02040502050405020303" pitchFamily="18" charset="0"/>
                        </a:rPr>
                        <a:t>Responsible </a:t>
                      </a:r>
                      <a:r>
                        <a:rPr lang="en-US" sz="1200" b="1" u="sng" dirty="0">
                          <a:solidFill>
                            <a:schemeClr val="bg1"/>
                          </a:solidFill>
                          <a:latin typeface="Georgia" panose="02040502050405020303" pitchFamily="18" charset="0"/>
                        </a:rPr>
                        <a:t>Party</a:t>
                      </a:r>
                    </a:p>
                  </a:txBody>
                  <a:tcPr/>
                </a:tc>
                <a:tc>
                  <a:txBody>
                    <a:bodyPr/>
                    <a:lstStyle/>
                    <a:p>
                      <a:pPr algn="ctr"/>
                      <a:r>
                        <a:rPr lang="en-US" sz="1200" b="1" u="none" dirty="0">
                          <a:solidFill>
                            <a:schemeClr val="bg1"/>
                          </a:solidFill>
                          <a:latin typeface="Georgia" panose="02040502050405020303" pitchFamily="18" charset="0"/>
                        </a:rPr>
                        <a:t>Deadline </a:t>
                      </a:r>
                      <a:r>
                        <a:rPr lang="en-US" sz="1200" b="1" u="sng" dirty="0">
                          <a:solidFill>
                            <a:schemeClr val="bg1"/>
                          </a:solidFill>
                          <a:latin typeface="Georgia" panose="02040502050405020303" pitchFamily="18" charset="0"/>
                        </a:rPr>
                        <a:t>Timetable</a:t>
                      </a:r>
                    </a:p>
                  </a:txBody>
                  <a:tcPr/>
                </a:tc>
                <a:tc>
                  <a:txBody>
                    <a:bodyPr/>
                    <a:lstStyle/>
                    <a:p>
                      <a:pPr algn="ctr"/>
                      <a:r>
                        <a:rPr lang="en-US" sz="1200" b="1" u="none" dirty="0">
                          <a:solidFill>
                            <a:schemeClr val="bg1"/>
                          </a:solidFill>
                          <a:latin typeface="Georgia" panose="02040502050405020303" pitchFamily="18" charset="0"/>
                        </a:rPr>
                        <a:t>Completion </a:t>
                      </a:r>
                    </a:p>
                    <a:p>
                      <a:pPr algn="ctr"/>
                      <a:r>
                        <a:rPr lang="en-US" sz="1200" b="1" u="sng" dirty="0">
                          <a:solidFill>
                            <a:schemeClr val="bg1"/>
                          </a:solidFill>
                          <a:latin typeface="Georgia" panose="02040502050405020303" pitchFamily="18" charset="0"/>
                        </a:rPr>
                        <a:t>Confirmation Test</a:t>
                      </a:r>
                    </a:p>
                  </a:txBody>
                  <a:tcPr/>
                </a:tc>
                <a:extLst>
                  <a:ext uri="{0D108BD9-81ED-4DB2-BD59-A6C34878D82A}">
                    <a16:rowId xmlns:a16="http://schemas.microsoft.com/office/drawing/2014/main" val="10000"/>
                  </a:ext>
                </a:extLst>
              </a:tr>
              <a:tr h="235137">
                <a:tc gridSpan="4">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1200" b="1" i="0" u="sng" strike="noStrike" kern="1200" cap="none" spc="0" normalizeH="0" baseline="0" noProof="0" dirty="0">
                          <a:ln>
                            <a:noFill/>
                          </a:ln>
                          <a:solidFill>
                            <a:srgbClr val="FF0000"/>
                          </a:solidFill>
                          <a:effectLst/>
                          <a:uLnTx/>
                          <a:uFillTx/>
                          <a:latin typeface="Georgia" panose="02040502050405020303" pitchFamily="18" charset="0"/>
                          <a:ea typeface="Calibri" panose="020F0502020204030204" pitchFamily="34" charset="0"/>
                          <a:cs typeface="Times New Roman" panose="02020603050405020304" pitchFamily="18" charset="0"/>
                        </a:rPr>
                        <a:t>LAG 2: Develop the most effective </a:t>
                      </a:r>
                      <a:r>
                        <a:rPr lang="en-US" sz="1200" b="1" u="sng" dirty="0">
                          <a:solidFill>
                            <a:srgbClr val="FF0000"/>
                          </a:solidFill>
                          <a:effectLst/>
                          <a:latin typeface="Georgia" panose="02040502050405020303" pitchFamily="18" charset="0"/>
                        </a:rPr>
                        <a:t>Education Programs </a:t>
                      </a:r>
                      <a:r>
                        <a:rPr kumimoji="0" lang="en-US" sz="1200" b="1" i="0" u="sng" strike="noStrike" kern="1200" cap="none" spc="0" normalizeH="0" baseline="0" noProof="0" dirty="0">
                          <a:ln>
                            <a:noFill/>
                          </a:ln>
                          <a:solidFill>
                            <a:srgbClr val="FF0000"/>
                          </a:solidFill>
                          <a:effectLst/>
                          <a:uLnTx/>
                          <a:uFillTx/>
                          <a:latin typeface="Georgia" panose="02040502050405020303" pitchFamily="18" charset="0"/>
                          <a:ea typeface="Calibri" panose="020F0502020204030204" pitchFamily="34" charset="0"/>
                          <a:cs typeface="Times New Roman" panose="02020603050405020304" pitchFamily="18" charset="0"/>
                        </a:rPr>
                        <a:t>within 4 months</a:t>
                      </a:r>
                      <a:endParaRPr lang="en-US" sz="1200" b="1"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tc>
                <a:tc hMerge="1">
                  <a:txBody>
                    <a:bodyPr/>
                    <a:lstStyle/>
                    <a:p>
                      <a:pPr marL="0" marR="0">
                        <a:lnSpc>
                          <a:spcPct val="107000"/>
                        </a:lnSpc>
                        <a:spcBef>
                          <a:spcPts val="0"/>
                        </a:spcBef>
                        <a:spcAft>
                          <a:spcPts val="0"/>
                        </a:spcAft>
                      </a:pPr>
                      <a:endParaRPr lang="en-US" sz="1200" b="1" dirty="0">
                        <a:effectLst/>
                        <a:latin typeface="+mn-lt"/>
                        <a:ea typeface="Calibri" panose="020F0502020204030204" pitchFamily="34" charset="0"/>
                        <a:cs typeface="Times New Roman" panose="02020603050405020304" pitchFamily="18" charset="0"/>
                      </a:endParaRPr>
                    </a:p>
                  </a:txBody>
                  <a:tcPr marL="68580" marR="68580" marT="0" marB="0"/>
                </a:tc>
                <a:tc hMerge="1">
                  <a:txBody>
                    <a:bodyPr/>
                    <a:lstStyle/>
                    <a:p>
                      <a:pPr marL="0" marR="0">
                        <a:lnSpc>
                          <a:spcPct val="107000"/>
                        </a:lnSpc>
                        <a:spcBef>
                          <a:spcPts val="0"/>
                        </a:spcBef>
                        <a:spcAft>
                          <a:spcPts val="0"/>
                        </a:spcAft>
                      </a:pPr>
                      <a:endParaRPr lang="en-US" sz="1200" b="1" dirty="0">
                        <a:effectLst/>
                        <a:latin typeface="+mn-lt"/>
                        <a:ea typeface="Calibri" panose="020F0502020204030204" pitchFamily="34" charset="0"/>
                        <a:cs typeface="Times New Roman" panose="02020603050405020304" pitchFamily="18" charset="0"/>
                      </a:endParaRPr>
                    </a:p>
                  </a:txBody>
                  <a:tcPr marL="68580" marR="68580" marT="0" marB="0"/>
                </a:tc>
                <a:tc hMerge="1">
                  <a:txBody>
                    <a:bodyPr/>
                    <a:lstStyle/>
                    <a:p>
                      <a:pPr marL="0" marR="0" lvl="0" indent="0">
                        <a:lnSpc>
                          <a:spcPct val="107000"/>
                        </a:lnSpc>
                        <a:spcBef>
                          <a:spcPts val="0"/>
                        </a:spcBef>
                        <a:spcAft>
                          <a:spcPts val="0"/>
                        </a:spcAft>
                        <a:buFontTx/>
                        <a:buNone/>
                      </a:pPr>
                      <a:endParaRPr lang="en-US" sz="1200" b="1"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12140628"/>
                  </a:ext>
                </a:extLst>
              </a:tr>
              <a:tr h="1038031">
                <a:tc>
                  <a:txBody>
                    <a:bodyPr/>
                    <a:lstStyle/>
                    <a:p>
                      <a:pPr marL="0" lvl="1" indent="0">
                        <a:buNone/>
                      </a:pPr>
                      <a:r>
                        <a:rPr lang="en-US" sz="1400" b="1" dirty="0">
                          <a:effectLst/>
                          <a:latin typeface="Georgia" panose="02040502050405020303" pitchFamily="18" charset="0"/>
                        </a:rPr>
                        <a:t>4. Using the step 2 criteria of effectiveness and measurable improvement success: (a) evaluate and study the education programs identified in step 3: (b) baseline the effectiveness of the existing Holy Trinity adult and youth education programs; (c) assess parishioner program desires; and (d) develop communications plan regarding all Education Program(s). </a:t>
                      </a:r>
                    </a:p>
                  </a:txBody>
                  <a:tcPr marL="68580" marR="68580"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en-US" sz="1200" b="1"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b="1" dirty="0">
                          <a:solidFill>
                            <a:schemeClr val="bg1"/>
                          </a:solidFill>
                          <a:effectLst/>
                          <a:latin typeface="Georgia" panose="02040502050405020303" pitchFamily="18" charset="0"/>
                          <a:ea typeface="Calibri" panose="020F0502020204030204" pitchFamily="34" charset="0"/>
                          <a:cs typeface="Times New Roman" panose="02020603050405020304" pitchFamily="18" charset="0"/>
                        </a:rPr>
                        <a:t>4 months after step 3</a:t>
                      </a:r>
                    </a:p>
                  </a:txBody>
                  <a:tcPr marL="68580" marR="68580" marT="0" marB="0"/>
                </a:tc>
                <a:tc>
                  <a:txBody>
                    <a:bodyPr/>
                    <a:lstStyle/>
                    <a:p>
                      <a:pPr marL="0" marR="0">
                        <a:lnSpc>
                          <a:spcPct val="107000"/>
                        </a:lnSpc>
                        <a:spcBef>
                          <a:spcPts val="0"/>
                        </a:spcBef>
                        <a:spcAft>
                          <a:spcPts val="0"/>
                        </a:spcAft>
                      </a:pPr>
                      <a:r>
                        <a:rPr lang="en-US" sz="12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Evaluation of alternative education program</a:t>
                      </a:r>
                      <a:r>
                        <a:rPr lang="en-US" sz="1200" b="1" dirty="0">
                          <a:effectLst/>
                          <a:latin typeface="Georgia" panose="02040502050405020303" pitchFamily="18" charset="0"/>
                        </a:rPr>
                        <a:t>s and Holy Trinity existing programs are</a:t>
                      </a:r>
                      <a:r>
                        <a:rPr lang="en-US" sz="12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 completed </a:t>
                      </a:r>
                    </a:p>
                  </a:txBody>
                  <a:tcPr marL="68580" marR="68580" marT="0" marB="0"/>
                </a:tc>
                <a:extLst>
                  <a:ext uri="{0D108BD9-81ED-4DB2-BD59-A6C34878D82A}">
                    <a16:rowId xmlns:a16="http://schemas.microsoft.com/office/drawing/2014/main" val="1314675711"/>
                  </a:ext>
                </a:extLst>
              </a:tr>
              <a:tr h="1038031">
                <a:tc>
                  <a:txBody>
                    <a:bodyPr/>
                    <a:lstStyle/>
                    <a:p>
                      <a:pPr marL="0" lvl="1" indent="0">
                        <a:buNone/>
                      </a:pPr>
                      <a:r>
                        <a:rPr lang="en-US" sz="1400" b="1" dirty="0">
                          <a:effectLst/>
                          <a:latin typeface="Georgia" panose="02040502050405020303" pitchFamily="18" charset="0"/>
                        </a:rPr>
                        <a:t>5. Modify researched or existing programs, or develop new curriculum, as necessary, to finalize the creation of official Holy Trinity Adult and Youth “Education Programs” for use.  Identify potential “Educators” who can teach the Education Programs.</a:t>
                      </a:r>
                    </a:p>
                  </a:txBody>
                  <a:tcPr marL="68580" marR="68580"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200" b="1" dirty="0">
                          <a:effectLst/>
                          <a:latin typeface="Georgia" panose="02040502050405020303" pitchFamily="18" charset="0"/>
                          <a:ea typeface="Calibri" panose="020F0502020204030204" pitchFamily="34" charset="0"/>
                          <a:cs typeface="Times New Roman" panose="02020603050405020304" pitchFamily="18" charset="0"/>
                        </a:rPr>
                        <a:t>Education Ministry Team 1</a:t>
                      </a:r>
                      <a:endParaRPr lang="en-US" sz="12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Concurrent with step 4</a:t>
                      </a:r>
                    </a:p>
                  </a:txBody>
                  <a:tcPr marL="68580" marR="68580" marT="0" marB="0"/>
                </a:tc>
                <a:tc>
                  <a:txBody>
                    <a:bodyPr/>
                    <a:lstStyle/>
                    <a:p>
                      <a:pPr marL="0" marR="0">
                        <a:lnSpc>
                          <a:spcPct val="107000"/>
                        </a:lnSpc>
                        <a:spcBef>
                          <a:spcPts val="0"/>
                        </a:spcBef>
                        <a:spcAft>
                          <a:spcPts val="0"/>
                        </a:spcAft>
                      </a:pPr>
                      <a:r>
                        <a:rPr lang="en-US" sz="1200" b="1" dirty="0">
                          <a:effectLst/>
                          <a:latin typeface="Georgia" panose="02040502050405020303" pitchFamily="18" charset="0"/>
                        </a:rPr>
                        <a:t>Adult and Youth Education Programs are finalized, and Educators are identified</a:t>
                      </a:r>
                      <a:endParaRPr lang="en-US" sz="12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25743313"/>
                  </a:ext>
                </a:extLst>
              </a:tr>
            </a:tbl>
          </a:graphicData>
        </a:graphic>
      </p:graphicFrame>
      <p:sp>
        <p:nvSpPr>
          <p:cNvPr id="5" name="Title 1">
            <a:extLst>
              <a:ext uri="{FF2B5EF4-FFF2-40B4-BE49-F238E27FC236}">
                <a16:creationId xmlns:a16="http://schemas.microsoft.com/office/drawing/2014/main" id="{E0E453AC-57B1-C854-BB1A-4A7342D38832}"/>
              </a:ext>
            </a:extLst>
          </p:cNvPr>
          <p:cNvSpPr txBox="1">
            <a:spLocks/>
          </p:cNvSpPr>
          <p:nvPr/>
        </p:nvSpPr>
        <p:spPr bwMode="auto">
          <a:xfrm>
            <a:off x="229893" y="-163469"/>
            <a:ext cx="8993080" cy="11430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0" fontAlgn="base" hangingPunct="0">
              <a:lnSpc>
                <a:spcPct val="70000"/>
              </a:lnSpc>
              <a:spcBef>
                <a:spcPct val="0"/>
              </a:spcBef>
              <a:spcAft>
                <a:spcPct val="0"/>
              </a:spcAft>
              <a:defRPr sz="4400">
                <a:solidFill>
                  <a:srgbClr val="760002"/>
                </a:solidFill>
                <a:effectLst>
                  <a:outerShdw blurRad="38100" dist="38100" dir="2700000" algn="tl">
                    <a:srgbClr val="C0C0C0"/>
                  </a:outerShdw>
                </a:effectLst>
                <a:latin typeface="+mj-lt"/>
                <a:ea typeface="+mj-ea"/>
                <a:cs typeface="+mj-cs"/>
              </a:defRPr>
            </a:lvl1pPr>
            <a:lvl2pPr algn="ctr" rtl="0" eaLnBrk="0" fontAlgn="base" hangingPunct="0">
              <a:lnSpc>
                <a:spcPct val="70000"/>
              </a:lnSpc>
              <a:spcBef>
                <a:spcPct val="0"/>
              </a:spcBef>
              <a:spcAft>
                <a:spcPct val="0"/>
              </a:spcAft>
              <a:defRPr sz="4400">
                <a:solidFill>
                  <a:srgbClr val="760002"/>
                </a:solidFill>
                <a:effectLst>
                  <a:outerShdw blurRad="38100" dist="38100" dir="2700000" algn="tl">
                    <a:srgbClr val="C0C0C0"/>
                  </a:outerShdw>
                </a:effectLst>
                <a:latin typeface="Georgia" pitchFamily="18" charset="0"/>
              </a:defRPr>
            </a:lvl2pPr>
            <a:lvl3pPr algn="ctr" rtl="0" eaLnBrk="0" fontAlgn="base" hangingPunct="0">
              <a:lnSpc>
                <a:spcPct val="70000"/>
              </a:lnSpc>
              <a:spcBef>
                <a:spcPct val="0"/>
              </a:spcBef>
              <a:spcAft>
                <a:spcPct val="0"/>
              </a:spcAft>
              <a:defRPr sz="4400">
                <a:solidFill>
                  <a:srgbClr val="760002"/>
                </a:solidFill>
                <a:effectLst>
                  <a:outerShdw blurRad="38100" dist="38100" dir="2700000" algn="tl">
                    <a:srgbClr val="C0C0C0"/>
                  </a:outerShdw>
                </a:effectLst>
                <a:latin typeface="Georgia" pitchFamily="18" charset="0"/>
              </a:defRPr>
            </a:lvl3pPr>
            <a:lvl4pPr algn="ctr" rtl="0" eaLnBrk="0" fontAlgn="base" hangingPunct="0">
              <a:lnSpc>
                <a:spcPct val="70000"/>
              </a:lnSpc>
              <a:spcBef>
                <a:spcPct val="0"/>
              </a:spcBef>
              <a:spcAft>
                <a:spcPct val="0"/>
              </a:spcAft>
              <a:defRPr sz="4400">
                <a:solidFill>
                  <a:srgbClr val="760002"/>
                </a:solidFill>
                <a:effectLst>
                  <a:outerShdw blurRad="38100" dist="38100" dir="2700000" algn="tl">
                    <a:srgbClr val="C0C0C0"/>
                  </a:outerShdw>
                </a:effectLst>
                <a:latin typeface="Georgia" pitchFamily="18" charset="0"/>
              </a:defRPr>
            </a:lvl4pPr>
            <a:lvl5pPr algn="ctr" rtl="0" eaLnBrk="0" fontAlgn="base" hangingPunct="0">
              <a:lnSpc>
                <a:spcPct val="70000"/>
              </a:lnSpc>
              <a:spcBef>
                <a:spcPct val="0"/>
              </a:spcBef>
              <a:spcAft>
                <a:spcPct val="0"/>
              </a:spcAft>
              <a:defRPr sz="4400">
                <a:solidFill>
                  <a:srgbClr val="760002"/>
                </a:solidFill>
                <a:effectLst>
                  <a:outerShdw blurRad="38100" dist="38100" dir="2700000" algn="tl">
                    <a:srgbClr val="C0C0C0"/>
                  </a:outerShdw>
                </a:effectLst>
                <a:latin typeface="Georgia" pitchFamily="18" charset="0"/>
              </a:defRPr>
            </a:lvl5pPr>
            <a:lvl6pPr marL="457200" algn="ctr" rtl="0" fontAlgn="base">
              <a:lnSpc>
                <a:spcPct val="70000"/>
              </a:lnSpc>
              <a:spcBef>
                <a:spcPct val="0"/>
              </a:spcBef>
              <a:spcAft>
                <a:spcPct val="0"/>
              </a:spcAft>
              <a:defRPr sz="4400">
                <a:solidFill>
                  <a:srgbClr val="760002"/>
                </a:solidFill>
                <a:effectLst>
                  <a:outerShdw blurRad="38100" dist="38100" dir="2700000" algn="tl">
                    <a:srgbClr val="C0C0C0"/>
                  </a:outerShdw>
                </a:effectLst>
                <a:latin typeface="Georgia" pitchFamily="18" charset="0"/>
              </a:defRPr>
            </a:lvl6pPr>
            <a:lvl7pPr marL="914400" algn="ctr" rtl="0" fontAlgn="base">
              <a:lnSpc>
                <a:spcPct val="70000"/>
              </a:lnSpc>
              <a:spcBef>
                <a:spcPct val="0"/>
              </a:spcBef>
              <a:spcAft>
                <a:spcPct val="0"/>
              </a:spcAft>
              <a:defRPr sz="4400">
                <a:solidFill>
                  <a:srgbClr val="760002"/>
                </a:solidFill>
                <a:effectLst>
                  <a:outerShdw blurRad="38100" dist="38100" dir="2700000" algn="tl">
                    <a:srgbClr val="C0C0C0"/>
                  </a:outerShdw>
                </a:effectLst>
                <a:latin typeface="Georgia" pitchFamily="18" charset="0"/>
              </a:defRPr>
            </a:lvl7pPr>
            <a:lvl8pPr marL="1371600" algn="ctr" rtl="0" fontAlgn="base">
              <a:lnSpc>
                <a:spcPct val="70000"/>
              </a:lnSpc>
              <a:spcBef>
                <a:spcPct val="0"/>
              </a:spcBef>
              <a:spcAft>
                <a:spcPct val="0"/>
              </a:spcAft>
              <a:defRPr sz="4400">
                <a:solidFill>
                  <a:srgbClr val="760002"/>
                </a:solidFill>
                <a:effectLst>
                  <a:outerShdw blurRad="38100" dist="38100" dir="2700000" algn="tl">
                    <a:srgbClr val="C0C0C0"/>
                  </a:outerShdw>
                </a:effectLst>
                <a:latin typeface="Georgia" pitchFamily="18" charset="0"/>
              </a:defRPr>
            </a:lvl8pPr>
            <a:lvl9pPr marL="1828800" algn="ctr" rtl="0" fontAlgn="base">
              <a:lnSpc>
                <a:spcPct val="70000"/>
              </a:lnSpc>
              <a:spcBef>
                <a:spcPct val="0"/>
              </a:spcBef>
              <a:spcAft>
                <a:spcPct val="0"/>
              </a:spcAft>
              <a:defRPr sz="4400">
                <a:solidFill>
                  <a:srgbClr val="760002"/>
                </a:solidFill>
                <a:effectLst>
                  <a:outerShdw blurRad="38100" dist="38100" dir="2700000" algn="tl">
                    <a:srgbClr val="C0C0C0"/>
                  </a:outerShdw>
                </a:effectLst>
                <a:latin typeface="Georgia" pitchFamily="18" charset="0"/>
              </a:defRPr>
            </a:lvl9pPr>
          </a:lstStyle>
          <a:p>
            <a:pPr marL="0" marR="0" lvl="0" indent="0" algn="ctr" defTabSz="914400" rtl="0" eaLnBrk="0" fontAlgn="base" latinLnBrk="0" hangingPunct="0">
              <a:lnSpc>
                <a:spcPct val="70000"/>
              </a:lnSpc>
              <a:spcBef>
                <a:spcPct val="0"/>
              </a:spcBef>
              <a:spcAft>
                <a:spcPct val="0"/>
              </a:spcAft>
              <a:buClrTx/>
              <a:buSzTx/>
              <a:buFontTx/>
              <a:buNone/>
              <a:tabLst/>
              <a:defRPr/>
            </a:pPr>
            <a:r>
              <a:rPr kumimoji="0" lang="en-US" sz="2200" b="1" i="0" u="none" strike="noStrike" kern="0" cap="none" spc="0" normalizeH="0" baseline="0" noProof="0" dirty="0">
                <a:ln>
                  <a:noFill/>
                </a:ln>
                <a:solidFill>
                  <a:srgbClr val="760002"/>
                </a:solidFill>
                <a:effectLst/>
                <a:uLnTx/>
                <a:uFillTx/>
                <a:latin typeface="Georgia" panose="02040502050405020303" pitchFamily="18" charset="0"/>
                <a:ea typeface="+mj-ea"/>
                <a:cs typeface="+mj-cs"/>
              </a:rPr>
              <a:t>Adult &amp; </a:t>
            </a:r>
            <a:r>
              <a:rPr kumimoji="0" lang="en-US" sz="2200" b="1" i="0" u="none" strike="noStrike" kern="0" cap="none" spc="0" normalizeH="0" baseline="0" noProof="0" dirty="0">
                <a:ln>
                  <a:noFill/>
                </a:ln>
                <a:solidFill>
                  <a:srgbClr val="760002"/>
                </a:solidFill>
                <a:effectLst>
                  <a:outerShdw blurRad="38100" dist="38100" dir="2700000" algn="tl">
                    <a:srgbClr val="C0C0C0"/>
                  </a:outerShdw>
                </a:effectLst>
                <a:uLnTx/>
                <a:uFillTx/>
                <a:latin typeface="Georgia"/>
                <a:ea typeface="+mj-ea"/>
                <a:cs typeface="+mj-cs"/>
              </a:rPr>
              <a:t>Youth Education</a:t>
            </a:r>
            <a:br>
              <a:rPr kumimoji="0" lang="en-US" sz="2200" b="1" i="0" u="none" strike="noStrike" kern="0" cap="none" spc="0" normalizeH="0" baseline="0" noProof="0" dirty="0">
                <a:ln>
                  <a:noFill/>
                </a:ln>
                <a:solidFill>
                  <a:srgbClr val="760002"/>
                </a:solidFill>
                <a:effectLst/>
                <a:uLnTx/>
                <a:uFillTx/>
                <a:latin typeface="Georgia" panose="02040502050405020303" pitchFamily="18" charset="0"/>
                <a:ea typeface="+mj-ea"/>
                <a:cs typeface="+mj-cs"/>
              </a:rPr>
            </a:br>
            <a:r>
              <a:rPr kumimoji="0" lang="en-US" sz="2000" b="1" i="0" u="sng" strike="noStrike" kern="1200" cap="none" spc="0" normalizeH="0" baseline="0" noProof="0" dirty="0">
                <a:ln>
                  <a:noFill/>
                </a:ln>
                <a:solidFill>
                  <a:srgbClr val="760002"/>
                </a:solidFill>
                <a:effectLst/>
                <a:uLnTx/>
                <a:uFillTx/>
                <a:latin typeface="Georgia" panose="02040502050405020303" pitchFamily="18" charset="0"/>
                <a:ea typeface="+mj-ea"/>
                <a:cs typeface="+mj-cs"/>
              </a:rPr>
              <a:t>S.M.A.R.T. Goal 1</a:t>
            </a:r>
            <a:r>
              <a:rPr kumimoji="0" lang="en-US" sz="2200" b="1" i="0" u="sng" strike="noStrike" kern="0" cap="none" spc="0" normalizeH="0" baseline="0" noProof="0" dirty="0">
                <a:ln>
                  <a:noFill/>
                </a:ln>
                <a:solidFill>
                  <a:srgbClr val="760002"/>
                </a:solidFill>
                <a:effectLst/>
                <a:uLnTx/>
                <a:uFillTx/>
                <a:latin typeface="Georgia" panose="02040502050405020303" pitchFamily="18" charset="0"/>
                <a:ea typeface="+mj-ea"/>
                <a:cs typeface="+mj-cs"/>
              </a:rPr>
              <a:t> Action Plan</a:t>
            </a:r>
            <a:endParaRPr kumimoji="0" lang="en-US" sz="2200" b="1" i="0" u="sng" strike="noStrike" kern="0" cap="none" spc="0" normalizeH="0" baseline="0" noProof="0" dirty="0">
              <a:ln>
                <a:noFill/>
              </a:ln>
              <a:solidFill>
                <a:srgbClr val="760002"/>
              </a:solidFill>
              <a:effectLst>
                <a:outerShdw blurRad="38100" dist="38100" dir="2700000" algn="tl">
                  <a:srgbClr val="C0C0C0"/>
                </a:outerShdw>
              </a:effectLst>
              <a:uLnTx/>
              <a:uFillTx/>
              <a:latin typeface="Georgia" panose="02040502050405020303" pitchFamily="18" charset="0"/>
              <a:ea typeface="+mj-ea"/>
              <a:cs typeface="+mj-cs"/>
            </a:endParaRPr>
          </a:p>
        </p:txBody>
      </p:sp>
    </p:spTree>
    <p:extLst>
      <p:ext uri="{BB962C8B-B14F-4D97-AF65-F5344CB8AC3E}">
        <p14:creationId xmlns:p14="http://schemas.microsoft.com/office/powerpoint/2010/main" val="3804968519"/>
      </p:ext>
    </p:extLst>
  </p:cSld>
  <p:clrMapOvr>
    <a:masterClrMapping/>
  </p:clrMapOvr>
  <p:transition>
    <p:strips dir="rd"/>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4294967295"/>
          </p:nvPr>
        </p:nvGraphicFramePr>
        <p:xfrm>
          <a:off x="138776" y="1077493"/>
          <a:ext cx="8866447" cy="5575396"/>
        </p:xfrm>
        <a:graphic>
          <a:graphicData uri="http://schemas.openxmlformats.org/drawingml/2006/table">
            <a:tbl>
              <a:tblPr firstRow="1" bandRow="1">
                <a:tableStyleId>{7DF18680-E054-41AD-8BC1-D1AEF772440D}</a:tableStyleId>
              </a:tblPr>
              <a:tblGrid>
                <a:gridCol w="3826564">
                  <a:extLst>
                    <a:ext uri="{9D8B030D-6E8A-4147-A177-3AD203B41FA5}">
                      <a16:colId xmlns:a16="http://schemas.microsoft.com/office/drawing/2014/main" val="20000"/>
                    </a:ext>
                  </a:extLst>
                </a:gridCol>
                <a:gridCol w="1494047">
                  <a:extLst>
                    <a:ext uri="{9D8B030D-6E8A-4147-A177-3AD203B41FA5}">
                      <a16:colId xmlns:a16="http://schemas.microsoft.com/office/drawing/2014/main" val="20001"/>
                    </a:ext>
                  </a:extLst>
                </a:gridCol>
                <a:gridCol w="1611794">
                  <a:extLst>
                    <a:ext uri="{9D8B030D-6E8A-4147-A177-3AD203B41FA5}">
                      <a16:colId xmlns:a16="http://schemas.microsoft.com/office/drawing/2014/main" val="20002"/>
                    </a:ext>
                  </a:extLst>
                </a:gridCol>
                <a:gridCol w="1934042">
                  <a:extLst>
                    <a:ext uri="{9D8B030D-6E8A-4147-A177-3AD203B41FA5}">
                      <a16:colId xmlns:a16="http://schemas.microsoft.com/office/drawing/2014/main" val="20003"/>
                    </a:ext>
                  </a:extLst>
                </a:gridCol>
              </a:tblGrid>
              <a:tr h="343718">
                <a:tc>
                  <a:txBody>
                    <a:bodyPr/>
                    <a:lstStyle/>
                    <a:p>
                      <a:pPr algn="ctr"/>
                      <a:r>
                        <a:rPr lang="en-US" sz="1000" b="1" kern="1200" dirty="0">
                          <a:solidFill>
                            <a:schemeClr val="bg1"/>
                          </a:solidFill>
                          <a:effectLst/>
                          <a:latin typeface="Georgia" panose="02040502050405020303" pitchFamily="18" charset="0"/>
                          <a:ea typeface="+mn-ea"/>
                          <a:cs typeface="+mn-cs"/>
                        </a:rPr>
                        <a:t>Key  Actions  Necessary  </a:t>
                      </a:r>
                      <a:r>
                        <a:rPr lang="en-US" sz="1000" b="1" u="none" kern="1200" dirty="0">
                          <a:solidFill>
                            <a:schemeClr val="bg1"/>
                          </a:solidFill>
                          <a:effectLst/>
                          <a:latin typeface="Georgia" panose="02040502050405020303" pitchFamily="18" charset="0"/>
                          <a:ea typeface="+mn-ea"/>
                          <a:cs typeface="+mn-cs"/>
                        </a:rPr>
                        <a:t>To  Achieve  </a:t>
                      </a:r>
                    </a:p>
                    <a:p>
                      <a:pPr algn="ctr"/>
                      <a:r>
                        <a:rPr lang="en-US" sz="1000" b="1" u="sng" kern="1200" dirty="0">
                          <a:solidFill>
                            <a:schemeClr val="bg1"/>
                          </a:solidFill>
                          <a:effectLst/>
                          <a:latin typeface="Georgia" panose="02040502050405020303" pitchFamily="18" charset="0"/>
                          <a:ea typeface="+mn-ea"/>
                          <a:cs typeface="+mn-cs"/>
                        </a:rPr>
                        <a:t>Strategic  Goal 1</a:t>
                      </a:r>
                      <a:endParaRPr lang="en-US" sz="1000" b="1" dirty="0">
                        <a:solidFill>
                          <a:schemeClr val="bg1"/>
                        </a:solidFill>
                        <a:latin typeface="Georgia" panose="02040502050405020303" pitchFamily="18" charset="0"/>
                      </a:endParaRPr>
                    </a:p>
                  </a:txBody>
                  <a:tcPr/>
                </a:tc>
                <a:tc>
                  <a:txBody>
                    <a:bodyPr/>
                    <a:lstStyle/>
                    <a:p>
                      <a:pPr algn="ctr"/>
                      <a:r>
                        <a:rPr lang="en-US" sz="1000" b="1" u="none" dirty="0">
                          <a:solidFill>
                            <a:schemeClr val="bg1"/>
                          </a:solidFill>
                          <a:latin typeface="Georgia" panose="02040502050405020303" pitchFamily="18" charset="0"/>
                        </a:rPr>
                        <a:t>Responsible </a:t>
                      </a:r>
                      <a:r>
                        <a:rPr lang="en-US" sz="1000" b="1" u="sng" dirty="0">
                          <a:solidFill>
                            <a:schemeClr val="bg1"/>
                          </a:solidFill>
                          <a:latin typeface="Georgia" panose="02040502050405020303" pitchFamily="18" charset="0"/>
                        </a:rPr>
                        <a:t>Party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u="none" dirty="0">
                          <a:solidFill>
                            <a:schemeClr val="bg1"/>
                          </a:solidFill>
                          <a:latin typeface="Georgia" panose="02040502050405020303" pitchFamily="18" charset="0"/>
                        </a:rPr>
                        <a:t>Deadline</a:t>
                      </a:r>
                      <a:r>
                        <a:rPr lang="en-US" sz="1000" b="1" u="sng" dirty="0">
                          <a:solidFill>
                            <a:schemeClr val="bg1"/>
                          </a:solidFill>
                          <a:latin typeface="Georgia" panose="02040502050405020303" pitchFamily="18" charset="0"/>
                        </a:rPr>
                        <a:t> Timetable</a:t>
                      </a:r>
                    </a:p>
                  </a:txBody>
                  <a:tcPr/>
                </a:tc>
                <a:tc>
                  <a:txBody>
                    <a:bodyPr/>
                    <a:lstStyle/>
                    <a:p>
                      <a:pPr algn="ctr"/>
                      <a:r>
                        <a:rPr lang="en-US" sz="1000" b="1" u="none" dirty="0">
                          <a:solidFill>
                            <a:schemeClr val="bg1"/>
                          </a:solidFill>
                          <a:latin typeface="Georgia" panose="02040502050405020303" pitchFamily="18" charset="0"/>
                        </a:rPr>
                        <a:t>Completion </a:t>
                      </a:r>
                    </a:p>
                    <a:p>
                      <a:pPr algn="ctr"/>
                      <a:r>
                        <a:rPr lang="en-US" sz="1000" b="1" u="sng" dirty="0">
                          <a:solidFill>
                            <a:schemeClr val="bg1"/>
                          </a:solidFill>
                          <a:latin typeface="Georgia" panose="02040502050405020303" pitchFamily="18" charset="0"/>
                        </a:rPr>
                        <a:t>Confirmation Test</a:t>
                      </a:r>
                    </a:p>
                  </a:txBody>
                  <a:tcPr/>
                </a:tc>
                <a:extLst>
                  <a:ext uri="{0D108BD9-81ED-4DB2-BD59-A6C34878D82A}">
                    <a16:rowId xmlns:a16="http://schemas.microsoft.com/office/drawing/2014/main" val="10000"/>
                  </a:ext>
                </a:extLst>
              </a:tr>
              <a:tr h="191044">
                <a:tc gridSpan="4">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1200" b="1" i="0" u="sng" strike="noStrike" kern="1200" cap="none" spc="0" normalizeH="0" baseline="0" noProof="0" dirty="0">
                          <a:ln>
                            <a:noFill/>
                          </a:ln>
                          <a:solidFill>
                            <a:srgbClr val="FF0000"/>
                          </a:solidFill>
                          <a:effectLst/>
                          <a:uLnTx/>
                          <a:uFillTx/>
                          <a:latin typeface="Georgia" panose="02040502050405020303" pitchFamily="18" charset="0"/>
                          <a:ea typeface="Calibri" panose="020F0502020204030204" pitchFamily="34" charset="0"/>
                          <a:cs typeface="Times New Roman" panose="02020603050405020304" pitchFamily="18" charset="0"/>
                        </a:rPr>
                        <a:t>LAG 3: Identify delivery modalities and recruit and train the  Education Programs Educators  within 2 months</a:t>
                      </a:r>
                      <a:endParaRPr lang="en-US" sz="1200" b="1" u="sng"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lnB w="12700" cap="flat" cmpd="sng" algn="ctr">
                      <a:solidFill>
                        <a:schemeClr val="tx1"/>
                      </a:solidFill>
                      <a:prstDash val="solid"/>
                      <a:round/>
                      <a:headEnd type="none" w="med" len="med"/>
                      <a:tailEnd type="none" w="med" len="med"/>
                    </a:lnB>
                    <a:noFill/>
                  </a:tcPr>
                </a:tc>
                <a:tc hMerge="1">
                  <a:txBody>
                    <a:bodyPr/>
                    <a:lstStyle/>
                    <a:p>
                      <a:pPr marL="0" marR="0">
                        <a:lnSpc>
                          <a:spcPct val="107000"/>
                        </a:lnSpc>
                        <a:spcBef>
                          <a:spcPts val="0"/>
                        </a:spcBef>
                        <a:spcAft>
                          <a:spcPts val="0"/>
                        </a:spcAft>
                      </a:pP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lnB w="12700" cap="flat" cmpd="sng" algn="ctr">
                      <a:solidFill>
                        <a:schemeClr val="tx1"/>
                      </a:solidFill>
                      <a:prstDash val="solid"/>
                      <a:round/>
                      <a:headEnd type="none" w="med" len="med"/>
                      <a:tailEnd type="none" w="med" len="med"/>
                    </a:lnB>
                    <a:noFill/>
                  </a:tcPr>
                </a:tc>
                <a:tc hMerge="1">
                  <a:txBody>
                    <a:bodyPr/>
                    <a:lstStyle/>
                    <a:p>
                      <a:pPr marL="0" marR="0">
                        <a:lnSpc>
                          <a:spcPct val="107000"/>
                        </a:lnSpc>
                        <a:spcBef>
                          <a:spcPts val="0"/>
                        </a:spcBef>
                        <a:spcAft>
                          <a:spcPts val="0"/>
                        </a:spcAft>
                      </a:pP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lnB w="12700" cap="flat" cmpd="sng" algn="ctr">
                      <a:solidFill>
                        <a:schemeClr val="tx1"/>
                      </a:solidFill>
                      <a:prstDash val="solid"/>
                      <a:round/>
                      <a:headEnd type="none" w="med" len="med"/>
                      <a:tailEnd type="none" w="med" len="med"/>
                    </a:lnB>
                    <a:noFill/>
                  </a:tcPr>
                </a:tc>
                <a:tc hMerge="1">
                  <a:txBody>
                    <a:bodyPr/>
                    <a:lstStyle/>
                    <a:p>
                      <a:pPr marL="0" marR="0" lvl="0" indent="0">
                        <a:lnSpc>
                          <a:spcPct val="107000"/>
                        </a:lnSpc>
                        <a:spcBef>
                          <a:spcPts val="0"/>
                        </a:spcBef>
                        <a:spcAft>
                          <a:spcPts val="0"/>
                        </a:spcAft>
                        <a:buFont typeface="Symbol" pitchFamily="2" charset="2"/>
                        <a:buNone/>
                      </a:pP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814760">
                <a:tc>
                  <a:txBody>
                    <a:bodyPr/>
                    <a:lstStyle/>
                    <a:p>
                      <a:pPr marL="0" lvl="1" indent="0">
                        <a:buNone/>
                      </a:pPr>
                      <a:r>
                        <a:rPr lang="en-US" sz="1400" b="1" dirty="0">
                          <a:effectLst/>
                          <a:latin typeface="Georgia" panose="02040502050405020303" pitchFamily="18" charset="0"/>
                        </a:rPr>
                        <a:t>6. (a) identify the best ways to deliver the Adult Education Programs; (b) identify delivery modalities and materials (technology, live education, etc.); (c) recruit potential Educators; and (d) schedule training for Educators; (e) begin communications about the launch of the specific Adult Education Programs.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200" b="1" dirty="0">
                          <a:effectLst/>
                          <a:latin typeface="Georgia" panose="02040502050405020303" pitchFamily="18" charset="0"/>
                          <a:ea typeface="Calibri" panose="020F0502020204030204" pitchFamily="34" charset="0"/>
                          <a:cs typeface="Times New Roman" panose="02020603050405020304" pitchFamily="18" charset="0"/>
                        </a:rPr>
                        <a:t>Education Ministry Team 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r>
                        <a:rPr lang="en-US" sz="12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1  month after step 5</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r>
                        <a:rPr lang="en-US" sz="12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Education Programs delivery modalities determined, and Educators  are recruited and  trained</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4574136"/>
                  </a:ext>
                </a:extLst>
              </a:tr>
              <a:tr h="625969">
                <a:tc>
                  <a:txBody>
                    <a:bodyPr/>
                    <a:lstStyle/>
                    <a:p>
                      <a:pPr marL="0" lvl="1" indent="0">
                        <a:buNone/>
                      </a:pPr>
                      <a:r>
                        <a:rPr lang="en-US" sz="1400" b="1" dirty="0">
                          <a:effectLst/>
                          <a:latin typeface="Georgia" panose="02040502050405020303" pitchFamily="18" charset="0"/>
                        </a:rPr>
                        <a:t>7. (a) Develop training program for Educators; (b) determine interim quarterly effectiveness assessment measurement process to ultimately achieve Education Targets; (c) train the Educators selected in step 6; and (d) implement and establish all delivery modalities and materials.</a:t>
                      </a:r>
                    </a:p>
                  </a:txBody>
                  <a:tcPr marL="68580" marR="6858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200" b="1" dirty="0">
                          <a:effectLst/>
                          <a:latin typeface="Georgia" panose="02040502050405020303" pitchFamily="18" charset="0"/>
                          <a:ea typeface="Calibri" panose="020F0502020204030204" pitchFamily="34" charset="0"/>
                          <a:cs typeface="Times New Roman" panose="02020603050405020304" pitchFamily="18" charset="0"/>
                        </a:rPr>
                        <a:t>Education Ministry Team 1</a:t>
                      </a: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2  months after step 5 (concurrent with step 6)</a:t>
                      </a: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Educators are trained in Education Programs, interim assessment process determined, and all delivery modalities are set up</a:t>
                      </a: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42611891"/>
                  </a:ext>
                </a:extLst>
              </a:tr>
              <a:tr h="200339">
                <a:tc gridSpan="4">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200" b="1" u="sng" dirty="0">
                          <a:solidFill>
                            <a:srgbClr val="FF0000"/>
                          </a:solidFill>
                          <a:effectLst/>
                          <a:latin typeface="Georgia" panose="02040502050405020303" pitchFamily="18" charset="0"/>
                        </a:rPr>
                        <a:t>LAG 4: Deliver the Education Programs to at least Education Targets of adults and youth over 12 months</a:t>
                      </a:r>
                    </a:p>
                  </a:txBody>
                  <a:tcPr marL="68580" marR="6858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en-US" sz="1200" b="1" dirty="0">
                        <a:effectLst/>
                        <a:latin typeface="+mn-lt"/>
                        <a:ea typeface="Calibri" panose="020F0502020204030204" pitchFamily="34"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nSpc>
                          <a:spcPct val="107000"/>
                        </a:lnSpc>
                        <a:spcBef>
                          <a:spcPts val="0"/>
                        </a:spcBef>
                        <a:spcAft>
                          <a:spcPts val="0"/>
                        </a:spcAft>
                      </a:pP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nSpc>
                          <a:spcPct val="107000"/>
                        </a:lnSpc>
                        <a:spcBef>
                          <a:spcPts val="0"/>
                        </a:spcBef>
                        <a:spcAft>
                          <a:spcPts val="0"/>
                        </a:spcAft>
                      </a:pP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49569203"/>
                  </a:ext>
                </a:extLst>
              </a:tr>
              <a:tr h="999156">
                <a:tc>
                  <a:txBody>
                    <a:bodyPr/>
                    <a:lstStyle/>
                    <a:p>
                      <a:pPr marL="0" lvl="1" indent="0">
                        <a:buNone/>
                      </a:pPr>
                      <a:r>
                        <a:rPr lang="en-US" sz="1400" b="1" dirty="0">
                          <a:effectLst/>
                          <a:latin typeface="Georgia" panose="02040502050405020303" pitchFamily="18" charset="0"/>
                        </a:rPr>
                        <a:t>8. Identify, recruit, and educate “Education Target” numbers of Parish adult and youth parishioners to participate in each of the Adult Education Programs. </a:t>
                      </a:r>
                    </a:p>
                  </a:txBody>
                  <a:tcPr marL="68580" marR="6858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200" b="1" dirty="0">
                          <a:effectLst/>
                          <a:latin typeface="Georgia" panose="02040502050405020303" pitchFamily="18" charset="0"/>
                          <a:ea typeface="Calibri" panose="020F0502020204030204" pitchFamily="34" charset="0"/>
                          <a:cs typeface="Times New Roman" panose="02020603050405020304" pitchFamily="18" charset="0"/>
                        </a:rPr>
                        <a:t>Educators  and Education Ministry Team 1</a:t>
                      </a: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Concurrent with step 7</a:t>
                      </a: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b="1" dirty="0">
                          <a:solidFill>
                            <a:schemeClr val="bg1"/>
                          </a:solidFill>
                          <a:effectLst/>
                          <a:latin typeface="Georgia" panose="02040502050405020303" pitchFamily="18" charset="0"/>
                          <a:ea typeface="Calibri" panose="020F0502020204030204" pitchFamily="34" charset="0"/>
                          <a:cs typeface="Times New Roman" panose="02020603050405020304" pitchFamily="18" charset="0"/>
                        </a:rPr>
                        <a:t>At least the Education Target  numbers of Adult and Youth Parishioners  participate in the Education Programs </a:t>
                      </a: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44857395"/>
                  </a:ext>
                </a:extLst>
              </a:tr>
            </a:tbl>
          </a:graphicData>
        </a:graphic>
      </p:graphicFrame>
      <p:sp>
        <p:nvSpPr>
          <p:cNvPr id="5" name="Title 1">
            <a:extLst>
              <a:ext uri="{FF2B5EF4-FFF2-40B4-BE49-F238E27FC236}">
                <a16:creationId xmlns:a16="http://schemas.microsoft.com/office/drawing/2014/main" id="{81AE38BD-7479-5E90-7CD4-50D888E17586}"/>
              </a:ext>
            </a:extLst>
          </p:cNvPr>
          <p:cNvSpPr txBox="1">
            <a:spLocks/>
          </p:cNvSpPr>
          <p:nvPr/>
        </p:nvSpPr>
        <p:spPr bwMode="auto">
          <a:xfrm>
            <a:off x="229893" y="-163469"/>
            <a:ext cx="8993080" cy="11430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0" fontAlgn="base" hangingPunct="0">
              <a:lnSpc>
                <a:spcPct val="70000"/>
              </a:lnSpc>
              <a:spcBef>
                <a:spcPct val="0"/>
              </a:spcBef>
              <a:spcAft>
                <a:spcPct val="0"/>
              </a:spcAft>
              <a:defRPr sz="4400">
                <a:solidFill>
                  <a:srgbClr val="760002"/>
                </a:solidFill>
                <a:effectLst>
                  <a:outerShdw blurRad="38100" dist="38100" dir="2700000" algn="tl">
                    <a:srgbClr val="C0C0C0"/>
                  </a:outerShdw>
                </a:effectLst>
                <a:latin typeface="+mj-lt"/>
                <a:ea typeface="+mj-ea"/>
                <a:cs typeface="+mj-cs"/>
              </a:defRPr>
            </a:lvl1pPr>
            <a:lvl2pPr algn="ctr" rtl="0" eaLnBrk="0" fontAlgn="base" hangingPunct="0">
              <a:lnSpc>
                <a:spcPct val="70000"/>
              </a:lnSpc>
              <a:spcBef>
                <a:spcPct val="0"/>
              </a:spcBef>
              <a:spcAft>
                <a:spcPct val="0"/>
              </a:spcAft>
              <a:defRPr sz="4400">
                <a:solidFill>
                  <a:srgbClr val="760002"/>
                </a:solidFill>
                <a:effectLst>
                  <a:outerShdw blurRad="38100" dist="38100" dir="2700000" algn="tl">
                    <a:srgbClr val="C0C0C0"/>
                  </a:outerShdw>
                </a:effectLst>
                <a:latin typeface="Georgia" pitchFamily="18" charset="0"/>
              </a:defRPr>
            </a:lvl2pPr>
            <a:lvl3pPr algn="ctr" rtl="0" eaLnBrk="0" fontAlgn="base" hangingPunct="0">
              <a:lnSpc>
                <a:spcPct val="70000"/>
              </a:lnSpc>
              <a:spcBef>
                <a:spcPct val="0"/>
              </a:spcBef>
              <a:spcAft>
                <a:spcPct val="0"/>
              </a:spcAft>
              <a:defRPr sz="4400">
                <a:solidFill>
                  <a:srgbClr val="760002"/>
                </a:solidFill>
                <a:effectLst>
                  <a:outerShdw blurRad="38100" dist="38100" dir="2700000" algn="tl">
                    <a:srgbClr val="C0C0C0"/>
                  </a:outerShdw>
                </a:effectLst>
                <a:latin typeface="Georgia" pitchFamily="18" charset="0"/>
              </a:defRPr>
            </a:lvl3pPr>
            <a:lvl4pPr algn="ctr" rtl="0" eaLnBrk="0" fontAlgn="base" hangingPunct="0">
              <a:lnSpc>
                <a:spcPct val="70000"/>
              </a:lnSpc>
              <a:spcBef>
                <a:spcPct val="0"/>
              </a:spcBef>
              <a:spcAft>
                <a:spcPct val="0"/>
              </a:spcAft>
              <a:defRPr sz="4400">
                <a:solidFill>
                  <a:srgbClr val="760002"/>
                </a:solidFill>
                <a:effectLst>
                  <a:outerShdw blurRad="38100" dist="38100" dir="2700000" algn="tl">
                    <a:srgbClr val="C0C0C0"/>
                  </a:outerShdw>
                </a:effectLst>
                <a:latin typeface="Georgia" pitchFamily="18" charset="0"/>
              </a:defRPr>
            </a:lvl4pPr>
            <a:lvl5pPr algn="ctr" rtl="0" eaLnBrk="0" fontAlgn="base" hangingPunct="0">
              <a:lnSpc>
                <a:spcPct val="70000"/>
              </a:lnSpc>
              <a:spcBef>
                <a:spcPct val="0"/>
              </a:spcBef>
              <a:spcAft>
                <a:spcPct val="0"/>
              </a:spcAft>
              <a:defRPr sz="4400">
                <a:solidFill>
                  <a:srgbClr val="760002"/>
                </a:solidFill>
                <a:effectLst>
                  <a:outerShdw blurRad="38100" dist="38100" dir="2700000" algn="tl">
                    <a:srgbClr val="C0C0C0"/>
                  </a:outerShdw>
                </a:effectLst>
                <a:latin typeface="Georgia" pitchFamily="18" charset="0"/>
              </a:defRPr>
            </a:lvl5pPr>
            <a:lvl6pPr marL="457200" algn="ctr" rtl="0" fontAlgn="base">
              <a:lnSpc>
                <a:spcPct val="70000"/>
              </a:lnSpc>
              <a:spcBef>
                <a:spcPct val="0"/>
              </a:spcBef>
              <a:spcAft>
                <a:spcPct val="0"/>
              </a:spcAft>
              <a:defRPr sz="4400">
                <a:solidFill>
                  <a:srgbClr val="760002"/>
                </a:solidFill>
                <a:effectLst>
                  <a:outerShdw blurRad="38100" dist="38100" dir="2700000" algn="tl">
                    <a:srgbClr val="C0C0C0"/>
                  </a:outerShdw>
                </a:effectLst>
                <a:latin typeface="Georgia" pitchFamily="18" charset="0"/>
              </a:defRPr>
            </a:lvl6pPr>
            <a:lvl7pPr marL="914400" algn="ctr" rtl="0" fontAlgn="base">
              <a:lnSpc>
                <a:spcPct val="70000"/>
              </a:lnSpc>
              <a:spcBef>
                <a:spcPct val="0"/>
              </a:spcBef>
              <a:spcAft>
                <a:spcPct val="0"/>
              </a:spcAft>
              <a:defRPr sz="4400">
                <a:solidFill>
                  <a:srgbClr val="760002"/>
                </a:solidFill>
                <a:effectLst>
                  <a:outerShdw blurRad="38100" dist="38100" dir="2700000" algn="tl">
                    <a:srgbClr val="C0C0C0"/>
                  </a:outerShdw>
                </a:effectLst>
                <a:latin typeface="Georgia" pitchFamily="18" charset="0"/>
              </a:defRPr>
            </a:lvl7pPr>
            <a:lvl8pPr marL="1371600" algn="ctr" rtl="0" fontAlgn="base">
              <a:lnSpc>
                <a:spcPct val="70000"/>
              </a:lnSpc>
              <a:spcBef>
                <a:spcPct val="0"/>
              </a:spcBef>
              <a:spcAft>
                <a:spcPct val="0"/>
              </a:spcAft>
              <a:defRPr sz="4400">
                <a:solidFill>
                  <a:srgbClr val="760002"/>
                </a:solidFill>
                <a:effectLst>
                  <a:outerShdw blurRad="38100" dist="38100" dir="2700000" algn="tl">
                    <a:srgbClr val="C0C0C0"/>
                  </a:outerShdw>
                </a:effectLst>
                <a:latin typeface="Georgia" pitchFamily="18" charset="0"/>
              </a:defRPr>
            </a:lvl8pPr>
            <a:lvl9pPr marL="1828800" algn="ctr" rtl="0" fontAlgn="base">
              <a:lnSpc>
                <a:spcPct val="70000"/>
              </a:lnSpc>
              <a:spcBef>
                <a:spcPct val="0"/>
              </a:spcBef>
              <a:spcAft>
                <a:spcPct val="0"/>
              </a:spcAft>
              <a:defRPr sz="4400">
                <a:solidFill>
                  <a:srgbClr val="760002"/>
                </a:solidFill>
                <a:effectLst>
                  <a:outerShdw blurRad="38100" dist="38100" dir="2700000" algn="tl">
                    <a:srgbClr val="C0C0C0"/>
                  </a:outerShdw>
                </a:effectLst>
                <a:latin typeface="Georgia" pitchFamily="18" charset="0"/>
              </a:defRPr>
            </a:lvl9pPr>
          </a:lstStyle>
          <a:p>
            <a:pPr marL="0" marR="0" lvl="0" indent="0" algn="ctr" defTabSz="914400" rtl="0" eaLnBrk="0" fontAlgn="base" latinLnBrk="0" hangingPunct="0">
              <a:lnSpc>
                <a:spcPct val="70000"/>
              </a:lnSpc>
              <a:spcBef>
                <a:spcPct val="0"/>
              </a:spcBef>
              <a:spcAft>
                <a:spcPct val="0"/>
              </a:spcAft>
              <a:buClrTx/>
              <a:buSzTx/>
              <a:buFontTx/>
              <a:buNone/>
              <a:tabLst/>
              <a:defRPr/>
            </a:pPr>
            <a:r>
              <a:rPr kumimoji="0" lang="en-US" sz="2200" b="1" i="0" u="none" strike="noStrike" kern="0" cap="none" spc="0" normalizeH="0" baseline="0" noProof="0" dirty="0">
                <a:ln>
                  <a:noFill/>
                </a:ln>
                <a:solidFill>
                  <a:srgbClr val="760002"/>
                </a:solidFill>
                <a:effectLst/>
                <a:uLnTx/>
                <a:uFillTx/>
                <a:latin typeface="Georgia" panose="02040502050405020303" pitchFamily="18" charset="0"/>
                <a:ea typeface="+mj-ea"/>
                <a:cs typeface="+mj-cs"/>
              </a:rPr>
              <a:t>Adult &amp; </a:t>
            </a:r>
            <a:r>
              <a:rPr kumimoji="0" lang="en-US" sz="2200" b="1" i="0" u="none" strike="noStrike" kern="0" cap="none" spc="0" normalizeH="0" baseline="0" noProof="0" dirty="0">
                <a:ln>
                  <a:noFill/>
                </a:ln>
                <a:solidFill>
                  <a:srgbClr val="760002"/>
                </a:solidFill>
                <a:effectLst>
                  <a:outerShdw blurRad="38100" dist="38100" dir="2700000" algn="tl">
                    <a:srgbClr val="C0C0C0"/>
                  </a:outerShdw>
                </a:effectLst>
                <a:uLnTx/>
                <a:uFillTx/>
                <a:latin typeface="Georgia"/>
                <a:ea typeface="+mj-ea"/>
                <a:cs typeface="+mj-cs"/>
              </a:rPr>
              <a:t>Youth Education</a:t>
            </a:r>
            <a:br>
              <a:rPr kumimoji="0" lang="en-US" sz="2200" b="1" i="0" u="none" strike="noStrike" kern="0" cap="none" spc="0" normalizeH="0" baseline="0" noProof="0" dirty="0">
                <a:ln>
                  <a:noFill/>
                </a:ln>
                <a:solidFill>
                  <a:srgbClr val="760002"/>
                </a:solidFill>
                <a:effectLst/>
                <a:uLnTx/>
                <a:uFillTx/>
                <a:latin typeface="Georgia" panose="02040502050405020303" pitchFamily="18" charset="0"/>
                <a:ea typeface="+mj-ea"/>
                <a:cs typeface="+mj-cs"/>
              </a:rPr>
            </a:br>
            <a:r>
              <a:rPr kumimoji="0" lang="en-US" sz="2000" b="1" i="0" u="sng" strike="noStrike" kern="1200" cap="none" spc="0" normalizeH="0" baseline="0" noProof="0" dirty="0">
                <a:ln>
                  <a:noFill/>
                </a:ln>
                <a:solidFill>
                  <a:srgbClr val="760002"/>
                </a:solidFill>
                <a:effectLst/>
                <a:uLnTx/>
                <a:uFillTx/>
                <a:latin typeface="Georgia" panose="02040502050405020303" pitchFamily="18" charset="0"/>
                <a:ea typeface="+mj-ea"/>
                <a:cs typeface="+mj-cs"/>
              </a:rPr>
              <a:t>S.M.A.R.T. Goal 1</a:t>
            </a:r>
            <a:r>
              <a:rPr kumimoji="0" lang="en-US" sz="2200" b="1" i="0" u="sng" strike="noStrike" kern="0" cap="none" spc="0" normalizeH="0" baseline="0" noProof="0" dirty="0">
                <a:ln>
                  <a:noFill/>
                </a:ln>
                <a:solidFill>
                  <a:srgbClr val="760002"/>
                </a:solidFill>
                <a:effectLst/>
                <a:uLnTx/>
                <a:uFillTx/>
                <a:latin typeface="Georgia" panose="02040502050405020303" pitchFamily="18" charset="0"/>
                <a:ea typeface="+mj-ea"/>
                <a:cs typeface="+mj-cs"/>
              </a:rPr>
              <a:t> Action Plan</a:t>
            </a:r>
            <a:endParaRPr kumimoji="0" lang="en-US" sz="2200" b="1" i="0" u="sng" strike="noStrike" kern="0" cap="none" spc="0" normalizeH="0" baseline="0" noProof="0" dirty="0">
              <a:ln>
                <a:noFill/>
              </a:ln>
              <a:solidFill>
                <a:srgbClr val="760002"/>
              </a:solidFill>
              <a:effectLst>
                <a:outerShdw blurRad="38100" dist="38100" dir="2700000" algn="tl">
                  <a:srgbClr val="C0C0C0"/>
                </a:outerShdw>
              </a:effectLst>
              <a:uLnTx/>
              <a:uFillTx/>
              <a:latin typeface="Georgia" panose="02040502050405020303" pitchFamily="18" charset="0"/>
              <a:ea typeface="+mj-ea"/>
              <a:cs typeface="+mj-cs"/>
            </a:endParaRPr>
          </a:p>
        </p:txBody>
      </p:sp>
    </p:spTree>
    <p:extLst>
      <p:ext uri="{BB962C8B-B14F-4D97-AF65-F5344CB8AC3E}">
        <p14:creationId xmlns:p14="http://schemas.microsoft.com/office/powerpoint/2010/main" val="1814558908"/>
      </p:ext>
    </p:extLst>
  </p:cSld>
  <p:clrMapOvr>
    <a:masterClrMapping/>
  </p:clrMapOvr>
  <p:transition>
    <p:strips dir="rd"/>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4294967295"/>
          </p:nvPr>
        </p:nvGraphicFramePr>
        <p:xfrm>
          <a:off x="118449" y="649744"/>
          <a:ext cx="8795658" cy="5781536"/>
        </p:xfrm>
        <a:graphic>
          <a:graphicData uri="http://schemas.openxmlformats.org/drawingml/2006/table">
            <a:tbl>
              <a:tblPr firstRow="1" bandRow="1">
                <a:tableStyleId>{7DF18680-E054-41AD-8BC1-D1AEF772440D}</a:tableStyleId>
              </a:tblPr>
              <a:tblGrid>
                <a:gridCol w="3649064">
                  <a:extLst>
                    <a:ext uri="{9D8B030D-6E8A-4147-A177-3AD203B41FA5}">
                      <a16:colId xmlns:a16="http://schemas.microsoft.com/office/drawing/2014/main" val="20000"/>
                    </a:ext>
                  </a:extLst>
                </a:gridCol>
                <a:gridCol w="1525681">
                  <a:extLst>
                    <a:ext uri="{9D8B030D-6E8A-4147-A177-3AD203B41FA5}">
                      <a16:colId xmlns:a16="http://schemas.microsoft.com/office/drawing/2014/main" val="20001"/>
                    </a:ext>
                  </a:extLst>
                </a:gridCol>
                <a:gridCol w="1645920">
                  <a:extLst>
                    <a:ext uri="{9D8B030D-6E8A-4147-A177-3AD203B41FA5}">
                      <a16:colId xmlns:a16="http://schemas.microsoft.com/office/drawing/2014/main" val="20002"/>
                    </a:ext>
                  </a:extLst>
                </a:gridCol>
                <a:gridCol w="1974993">
                  <a:extLst>
                    <a:ext uri="{9D8B030D-6E8A-4147-A177-3AD203B41FA5}">
                      <a16:colId xmlns:a16="http://schemas.microsoft.com/office/drawing/2014/main" val="20003"/>
                    </a:ext>
                  </a:extLst>
                </a:gridCol>
              </a:tblGrid>
              <a:tr h="309427">
                <a:tc>
                  <a:txBody>
                    <a:bodyPr/>
                    <a:lstStyle/>
                    <a:p>
                      <a:pPr algn="ctr"/>
                      <a:r>
                        <a:rPr lang="en-US" sz="1400" b="1" kern="1200" dirty="0">
                          <a:solidFill>
                            <a:schemeClr val="bg1"/>
                          </a:solidFill>
                          <a:effectLst/>
                          <a:latin typeface="Georgia" panose="02040502050405020303" pitchFamily="18" charset="0"/>
                          <a:ea typeface="+mn-ea"/>
                          <a:cs typeface="+mn-cs"/>
                        </a:rPr>
                        <a:t>Key  Actions  Necessary  </a:t>
                      </a:r>
                      <a:r>
                        <a:rPr lang="en-US" sz="1400" b="1" u="none" kern="1200" dirty="0">
                          <a:solidFill>
                            <a:schemeClr val="bg1"/>
                          </a:solidFill>
                          <a:effectLst/>
                          <a:latin typeface="Georgia" panose="02040502050405020303" pitchFamily="18" charset="0"/>
                          <a:ea typeface="+mn-ea"/>
                          <a:cs typeface="+mn-cs"/>
                        </a:rPr>
                        <a:t>To  Achieve  </a:t>
                      </a:r>
                    </a:p>
                    <a:p>
                      <a:pPr algn="ctr"/>
                      <a:r>
                        <a:rPr lang="en-US" sz="1400" b="1" u="sng" kern="1200" dirty="0">
                          <a:solidFill>
                            <a:schemeClr val="bg1"/>
                          </a:solidFill>
                          <a:effectLst/>
                          <a:latin typeface="Georgia" panose="02040502050405020303" pitchFamily="18" charset="0"/>
                          <a:ea typeface="+mn-ea"/>
                          <a:cs typeface="+mn-cs"/>
                        </a:rPr>
                        <a:t>Strategic  Goal 1</a:t>
                      </a:r>
                      <a:endParaRPr lang="en-US" sz="1400" b="1" dirty="0">
                        <a:solidFill>
                          <a:schemeClr val="bg1"/>
                        </a:solidFill>
                        <a:latin typeface="Georgia" panose="02040502050405020303" pitchFamily="18" charset="0"/>
                      </a:endParaRPr>
                    </a:p>
                  </a:txBody>
                  <a:tcPr/>
                </a:tc>
                <a:tc>
                  <a:txBody>
                    <a:bodyPr/>
                    <a:lstStyle/>
                    <a:p>
                      <a:pPr algn="ctr"/>
                      <a:r>
                        <a:rPr lang="en-US" sz="1400" b="1" u="none" dirty="0">
                          <a:solidFill>
                            <a:schemeClr val="bg1"/>
                          </a:solidFill>
                          <a:latin typeface="Georgia" panose="02040502050405020303" pitchFamily="18" charset="0"/>
                        </a:rPr>
                        <a:t>Responsible </a:t>
                      </a:r>
                      <a:r>
                        <a:rPr lang="en-US" sz="1400" b="1" u="sng" dirty="0">
                          <a:solidFill>
                            <a:schemeClr val="bg1"/>
                          </a:solidFill>
                          <a:latin typeface="Georgia" panose="02040502050405020303" pitchFamily="18" charset="0"/>
                        </a:rPr>
                        <a:t>Party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u="none" dirty="0">
                          <a:solidFill>
                            <a:schemeClr val="bg1"/>
                          </a:solidFill>
                          <a:latin typeface="Georgia" panose="02040502050405020303" pitchFamily="18" charset="0"/>
                        </a:rPr>
                        <a:t>Deadline</a:t>
                      </a:r>
                      <a:r>
                        <a:rPr lang="en-US" sz="1400" b="1" u="sng" dirty="0">
                          <a:solidFill>
                            <a:schemeClr val="bg1"/>
                          </a:solidFill>
                          <a:latin typeface="Georgia" panose="02040502050405020303" pitchFamily="18" charset="0"/>
                        </a:rPr>
                        <a:t> Timetable</a:t>
                      </a:r>
                    </a:p>
                  </a:txBody>
                  <a:tcPr/>
                </a:tc>
                <a:tc>
                  <a:txBody>
                    <a:bodyPr/>
                    <a:lstStyle/>
                    <a:p>
                      <a:pPr algn="ctr"/>
                      <a:r>
                        <a:rPr lang="en-US" sz="1400" b="1" u="none" dirty="0">
                          <a:solidFill>
                            <a:schemeClr val="bg1"/>
                          </a:solidFill>
                          <a:latin typeface="Georgia" panose="02040502050405020303" pitchFamily="18" charset="0"/>
                        </a:rPr>
                        <a:t>Completion </a:t>
                      </a:r>
                    </a:p>
                    <a:p>
                      <a:pPr algn="ctr"/>
                      <a:r>
                        <a:rPr lang="en-US" sz="1400" b="1" u="sng" dirty="0">
                          <a:solidFill>
                            <a:schemeClr val="bg1"/>
                          </a:solidFill>
                          <a:latin typeface="Georgia" panose="02040502050405020303" pitchFamily="18" charset="0"/>
                        </a:rPr>
                        <a:t>Confirmation Test</a:t>
                      </a:r>
                    </a:p>
                  </a:txBody>
                  <a:tcPr/>
                </a:tc>
                <a:extLst>
                  <a:ext uri="{0D108BD9-81ED-4DB2-BD59-A6C34878D82A}">
                    <a16:rowId xmlns:a16="http://schemas.microsoft.com/office/drawing/2014/main" val="10000"/>
                  </a:ext>
                </a:extLst>
              </a:tr>
              <a:tr h="742639">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400" b="1" dirty="0">
                          <a:effectLst/>
                          <a:latin typeface="Georgia" panose="02040502050405020303" pitchFamily="18" charset="0"/>
                        </a:rPr>
                        <a:t>9. At least the Education Target numbers of: (a) Adult Education Programs and quarterly Education Programs; and (b) youth complete at least one full year of new youth Education Programs.</a:t>
                      </a:r>
                    </a:p>
                    <a:p>
                      <a:pPr marL="0" marR="0" lvl="1" indent="0" algn="l" defTabSz="914400" rtl="0" eaLnBrk="1" fontAlgn="auto" latinLnBrk="0" hangingPunct="1">
                        <a:lnSpc>
                          <a:spcPct val="100000"/>
                        </a:lnSpc>
                        <a:spcBef>
                          <a:spcPts val="0"/>
                        </a:spcBef>
                        <a:spcAft>
                          <a:spcPts val="0"/>
                        </a:spcAft>
                        <a:buClrTx/>
                        <a:buSzTx/>
                        <a:buFontTx/>
                        <a:buNone/>
                        <a:tabLst/>
                        <a:defRPr/>
                      </a:pPr>
                      <a:endParaRPr lang="en-US" sz="1400" b="1" dirty="0">
                        <a:effectLst/>
                        <a:latin typeface="Georgia" panose="02040502050405020303" pitchFamily="18" charset="0"/>
                      </a:endParaRPr>
                    </a:p>
                  </a:txBody>
                  <a:tcPr marL="68580" marR="68580" marT="0" marB="0">
                    <a:no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200" b="1" dirty="0">
                          <a:effectLst/>
                          <a:latin typeface="Georgia" panose="02040502050405020303" pitchFamily="18" charset="0"/>
                          <a:ea typeface="Calibri" panose="020F0502020204030204" pitchFamily="34" charset="0"/>
                          <a:cs typeface="Times New Roman" panose="02020603050405020304" pitchFamily="18" charset="0"/>
                        </a:rPr>
                        <a:t>Educators </a:t>
                      </a:r>
                    </a:p>
                  </a:txBody>
                  <a:tcPr marL="68580" marR="68580" marT="0" marB="0"/>
                </a:tc>
                <a:tc>
                  <a:txBody>
                    <a:bodyPr/>
                    <a:lstStyle/>
                    <a:p>
                      <a:pPr marL="0" marR="0">
                        <a:lnSpc>
                          <a:spcPct val="107000"/>
                        </a:lnSpc>
                        <a:spcBef>
                          <a:spcPts val="0"/>
                        </a:spcBef>
                        <a:spcAft>
                          <a:spcPts val="0"/>
                        </a:spcAft>
                      </a:pPr>
                      <a:r>
                        <a:rPr lang="en-US" sz="12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12  months after steps 7 &amp; 8 </a:t>
                      </a:r>
                    </a:p>
                  </a:txBody>
                  <a:tcPr marL="68580" marR="68580" marT="0" marB="0"/>
                </a:tc>
                <a:tc>
                  <a:txBody>
                    <a:bodyPr/>
                    <a:lstStyle/>
                    <a:p>
                      <a:pPr marL="0" marR="0">
                        <a:lnSpc>
                          <a:spcPct val="107000"/>
                        </a:lnSpc>
                        <a:spcBef>
                          <a:spcPts val="0"/>
                        </a:spcBef>
                        <a:spcAft>
                          <a:spcPts val="0"/>
                        </a:spcAft>
                      </a:pPr>
                      <a:r>
                        <a:rPr lang="en-US" sz="1200" b="1" dirty="0">
                          <a:solidFill>
                            <a:schemeClr val="bg1"/>
                          </a:solidFill>
                          <a:effectLst/>
                          <a:latin typeface="Georgia" panose="02040502050405020303" pitchFamily="18" charset="0"/>
                          <a:ea typeface="Calibri" panose="020F0502020204030204" pitchFamily="34" charset="0"/>
                          <a:cs typeface="Times New Roman" panose="02020603050405020304" pitchFamily="18" charset="0"/>
                        </a:rPr>
                        <a:t>Education Programs  is implemented to at least the Target number of Parishioners  within the 12 months</a:t>
                      </a:r>
                    </a:p>
                  </a:txBody>
                  <a:tcPr marL="68580" marR="68580" marT="0" marB="0"/>
                </a:tc>
                <a:extLst>
                  <a:ext uri="{0D108BD9-81ED-4DB2-BD59-A6C34878D82A}">
                    <a16:rowId xmlns:a16="http://schemas.microsoft.com/office/drawing/2014/main" val="3623489839"/>
                  </a:ext>
                </a:extLst>
              </a:tr>
              <a:tr h="194265">
                <a:tc gridSpan="4">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000" b="1" u="sng" dirty="0">
                          <a:solidFill>
                            <a:srgbClr val="FF0000"/>
                          </a:solidFill>
                          <a:effectLst/>
                          <a:latin typeface="Georgia" panose="02040502050405020303" pitchFamily="18" charset="0"/>
                        </a:rPr>
                        <a:t>LAG 5:  Compile and assess the results of the Parish Education Programs  and make necessary improvements within 2 months</a:t>
                      </a:r>
                      <a:endParaRPr lang="en-US" sz="1000" b="1" u="sng"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lnB w="12700" cap="flat" cmpd="sng" algn="ctr">
                      <a:solidFill>
                        <a:schemeClr val="tx1"/>
                      </a:solidFill>
                      <a:prstDash val="solid"/>
                      <a:round/>
                      <a:headEnd type="none" w="med" len="med"/>
                      <a:tailEnd type="none" w="med" len="med"/>
                    </a:lnB>
                    <a:noFill/>
                  </a:tcPr>
                </a:tc>
                <a:tc hMerge="1">
                  <a:txBody>
                    <a:bodyPr/>
                    <a:lstStyle/>
                    <a:p>
                      <a:pPr marL="0" marR="0">
                        <a:lnSpc>
                          <a:spcPct val="107000"/>
                        </a:lnSpc>
                        <a:spcBef>
                          <a:spcPts val="0"/>
                        </a:spcBef>
                        <a:spcAft>
                          <a:spcPts val="0"/>
                        </a:spcAft>
                      </a:pP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lnB w="12700" cap="flat" cmpd="sng" algn="ctr">
                      <a:solidFill>
                        <a:schemeClr val="tx1"/>
                      </a:solidFill>
                      <a:prstDash val="solid"/>
                      <a:round/>
                      <a:headEnd type="none" w="med" len="med"/>
                      <a:tailEnd type="none" w="med" len="med"/>
                    </a:lnB>
                    <a:noFill/>
                  </a:tcPr>
                </a:tc>
                <a:tc hMerge="1">
                  <a:txBody>
                    <a:bodyPr/>
                    <a:lstStyle/>
                    <a:p>
                      <a:pPr marL="0" marR="0">
                        <a:lnSpc>
                          <a:spcPct val="107000"/>
                        </a:lnSpc>
                        <a:spcBef>
                          <a:spcPts val="0"/>
                        </a:spcBef>
                        <a:spcAft>
                          <a:spcPts val="0"/>
                        </a:spcAft>
                      </a:pP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lnB w="12700" cap="flat" cmpd="sng" algn="ctr">
                      <a:solidFill>
                        <a:schemeClr val="tx1"/>
                      </a:solidFill>
                      <a:prstDash val="solid"/>
                      <a:round/>
                      <a:headEnd type="none" w="med" len="med"/>
                      <a:tailEnd type="none" w="med" len="med"/>
                    </a:lnB>
                    <a:noFill/>
                  </a:tcPr>
                </a:tc>
                <a:tc hMerge="1">
                  <a:txBody>
                    <a:bodyPr/>
                    <a:lstStyle/>
                    <a:p>
                      <a:pPr marL="0" marR="0" lvl="0" indent="0">
                        <a:lnSpc>
                          <a:spcPct val="107000"/>
                        </a:lnSpc>
                        <a:spcBef>
                          <a:spcPts val="0"/>
                        </a:spcBef>
                        <a:spcAft>
                          <a:spcPts val="0"/>
                        </a:spcAft>
                        <a:buFont typeface="Symbol" pitchFamily="2" charset="2"/>
                        <a:buNone/>
                      </a:pP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441875">
                <a:tc>
                  <a:txBody>
                    <a:bodyPr/>
                    <a:lstStyle/>
                    <a:p>
                      <a:pPr marL="0" lvl="1" indent="0">
                        <a:buNone/>
                      </a:pPr>
                      <a:r>
                        <a:rPr lang="en-US" sz="1400" b="1" dirty="0">
                          <a:effectLst/>
                          <a:latin typeface="Georgia" panose="02040502050405020303" pitchFamily="18" charset="0"/>
                        </a:rPr>
                        <a:t>10. Obtain and compile qualitative and quantitative data from Parish Education Programs implementations as to the effectiveness and success of the Education Programs (based on criteria established in step 2) and identify areas for improvement. </a:t>
                      </a:r>
                    </a:p>
                    <a:p>
                      <a:pPr marL="0" lvl="1" indent="0">
                        <a:buNone/>
                      </a:pPr>
                      <a:endParaRPr lang="en-US" sz="1400" b="1" dirty="0">
                        <a:effectLst/>
                        <a:latin typeface="Georgia" panose="02040502050405020303"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400" b="1" dirty="0">
                          <a:effectLst/>
                          <a:latin typeface="Georgia" panose="02040502050405020303" pitchFamily="18" charset="0"/>
                          <a:ea typeface="Calibri" panose="020F0502020204030204" pitchFamily="34" charset="0"/>
                          <a:cs typeface="Times New Roman" panose="02020603050405020304" pitchFamily="18" charset="0"/>
                        </a:rPr>
                        <a:t>Educators  and Education Ministry Team 1</a:t>
                      </a:r>
                    </a:p>
                  </a:txBody>
                  <a:tcPr marL="68580" marR="68580" marT="0" marB="0">
                    <a:lnL w="12700" cap="flat" cmpd="sng" algn="ctr">
                      <a:solidFill>
                        <a:schemeClr val="tx1"/>
                      </a:solidFill>
                      <a:prstDash val="solid"/>
                      <a:round/>
                      <a:headEnd type="none" w="med" len="med"/>
                      <a:tailEnd type="none" w="med" len="med"/>
                    </a:lnL>
                  </a:tcPr>
                </a:tc>
                <a:tc>
                  <a:txBody>
                    <a:bodyPr/>
                    <a:lstStyle/>
                    <a:p>
                      <a:pPr marL="0" marR="0">
                        <a:lnSpc>
                          <a:spcPct val="107000"/>
                        </a:lnSpc>
                        <a:spcBef>
                          <a:spcPts val="0"/>
                        </a:spcBef>
                        <a:spcAft>
                          <a:spcPts val="0"/>
                        </a:spcAft>
                      </a:pPr>
                      <a:r>
                        <a:rPr lang="en-US" sz="14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1 months after step 9</a:t>
                      </a:r>
                    </a:p>
                  </a:txBody>
                  <a:tcPr marL="68580" marR="68580" marT="0" marB="0"/>
                </a:tc>
                <a:tc>
                  <a:txBody>
                    <a:bodyPr/>
                    <a:lstStyle/>
                    <a:p>
                      <a:pPr marL="0" marR="0">
                        <a:lnSpc>
                          <a:spcPct val="107000"/>
                        </a:lnSpc>
                        <a:spcBef>
                          <a:spcPts val="0"/>
                        </a:spcBef>
                        <a:spcAft>
                          <a:spcPts val="0"/>
                        </a:spcAft>
                      </a:pPr>
                      <a:r>
                        <a:rPr lang="en-US" sz="14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Parish Education Programs </a:t>
                      </a:r>
                    </a:p>
                    <a:p>
                      <a:pPr marL="0" marR="0">
                        <a:lnSpc>
                          <a:spcPct val="107000"/>
                        </a:lnSpc>
                        <a:spcBef>
                          <a:spcPts val="0"/>
                        </a:spcBef>
                        <a:spcAft>
                          <a:spcPts val="0"/>
                        </a:spcAft>
                      </a:pPr>
                      <a:r>
                        <a:rPr lang="en-US" sz="14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implementation  assessments are compiled</a:t>
                      </a:r>
                    </a:p>
                  </a:txBody>
                  <a:tcPr marL="68580" marR="68580" marT="0" marB="0"/>
                </a:tc>
                <a:extLst>
                  <a:ext uri="{0D108BD9-81ED-4DB2-BD59-A6C34878D82A}">
                    <a16:rowId xmlns:a16="http://schemas.microsoft.com/office/drawing/2014/main" val="2302424690"/>
                  </a:ext>
                </a:extLst>
              </a:tr>
              <a:tr h="1868711">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400" b="1" dirty="0">
                          <a:effectLst/>
                          <a:latin typeface="Georgia" panose="02040502050405020303" pitchFamily="18" charset="0"/>
                        </a:rPr>
                        <a:t>11. Finalize and deliver </a:t>
                      </a:r>
                      <a:r>
                        <a:rPr lang="en-US" sz="14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Education Programs </a:t>
                      </a:r>
                      <a:r>
                        <a:rPr lang="en-US" sz="1400" b="1" dirty="0">
                          <a:effectLst/>
                          <a:latin typeface="Georgia" panose="02040502050405020303" pitchFamily="18" charset="0"/>
                        </a:rPr>
                        <a:t>effectiveness assessment analysis and make all refinements necessary to make the Education Programs more effective based on information identified in step 10, and revise and improve the Education Programs accordingly.</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400" b="1" dirty="0">
                          <a:effectLst/>
                          <a:latin typeface="Georgia" panose="02040502050405020303" pitchFamily="18" charset="0"/>
                          <a:ea typeface="Calibri" panose="020F0502020204030204" pitchFamily="34" charset="0"/>
                          <a:cs typeface="Times New Roman" panose="02020603050405020304" pitchFamily="18" charset="0"/>
                        </a:rPr>
                        <a:t>Educators  and Education Ministry Team 1</a:t>
                      </a:r>
                    </a:p>
                  </a:txBody>
                  <a:tcPr marL="68580" marR="68580" marT="0" marB="0">
                    <a:lnL w="12700" cap="flat" cmpd="sng" algn="ctr">
                      <a:solidFill>
                        <a:schemeClr val="tx1"/>
                      </a:solidFill>
                      <a:prstDash val="solid"/>
                      <a:round/>
                      <a:headEnd type="none" w="med" len="med"/>
                      <a:tailEnd type="none" w="med" len="med"/>
                    </a:lnL>
                  </a:tcPr>
                </a:tc>
                <a:tc>
                  <a:txBody>
                    <a:bodyPr/>
                    <a:lstStyle/>
                    <a:p>
                      <a:pPr marL="0" marR="0">
                        <a:lnSpc>
                          <a:spcPct val="107000"/>
                        </a:lnSpc>
                        <a:spcBef>
                          <a:spcPts val="0"/>
                        </a:spcBef>
                        <a:spcAft>
                          <a:spcPts val="0"/>
                        </a:spcAft>
                      </a:pPr>
                      <a:r>
                        <a:rPr lang="en-US" sz="14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1 months after step 10</a:t>
                      </a:r>
                    </a:p>
                  </a:txBody>
                  <a:tcPr marL="68580" marR="68580"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4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Education Programs </a:t>
                      </a:r>
                    </a:p>
                    <a:p>
                      <a:pPr marL="0" marR="0" lvl="0" indent="0" algn="l" defTabSz="914400" rtl="0" eaLnBrk="1" fontAlgn="auto" latinLnBrk="0" hangingPunct="1">
                        <a:lnSpc>
                          <a:spcPct val="107000"/>
                        </a:lnSpc>
                        <a:spcBef>
                          <a:spcPts val="0"/>
                        </a:spcBef>
                        <a:spcAft>
                          <a:spcPts val="0"/>
                        </a:spcAft>
                        <a:buClrTx/>
                        <a:buSzTx/>
                        <a:buFontTx/>
                        <a:buNone/>
                        <a:tabLst/>
                        <a:defRPr/>
                      </a:pPr>
                      <a:r>
                        <a:rPr lang="en-US" sz="14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implementation  assessment analysis are completed Programs are refined accordingly</a:t>
                      </a:r>
                    </a:p>
                  </a:txBody>
                  <a:tcPr marL="68580" marR="68580" marT="0" marB="0"/>
                </a:tc>
                <a:extLst>
                  <a:ext uri="{0D108BD9-81ED-4DB2-BD59-A6C34878D82A}">
                    <a16:rowId xmlns:a16="http://schemas.microsoft.com/office/drawing/2014/main" val="2887205641"/>
                  </a:ext>
                </a:extLst>
              </a:tr>
            </a:tbl>
          </a:graphicData>
        </a:graphic>
      </p:graphicFrame>
      <p:sp>
        <p:nvSpPr>
          <p:cNvPr id="5" name="Title 1">
            <a:extLst>
              <a:ext uri="{FF2B5EF4-FFF2-40B4-BE49-F238E27FC236}">
                <a16:creationId xmlns:a16="http://schemas.microsoft.com/office/drawing/2014/main" id="{1EFA9076-18AB-CB9B-664D-2643CF38795D}"/>
              </a:ext>
            </a:extLst>
          </p:cNvPr>
          <p:cNvSpPr txBox="1">
            <a:spLocks/>
          </p:cNvSpPr>
          <p:nvPr/>
        </p:nvSpPr>
        <p:spPr bwMode="auto">
          <a:xfrm>
            <a:off x="229893" y="-163469"/>
            <a:ext cx="8993080" cy="11430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0" fontAlgn="base" hangingPunct="0">
              <a:lnSpc>
                <a:spcPct val="70000"/>
              </a:lnSpc>
              <a:spcBef>
                <a:spcPct val="0"/>
              </a:spcBef>
              <a:spcAft>
                <a:spcPct val="0"/>
              </a:spcAft>
              <a:defRPr sz="4400">
                <a:solidFill>
                  <a:srgbClr val="760002"/>
                </a:solidFill>
                <a:effectLst>
                  <a:outerShdw blurRad="38100" dist="38100" dir="2700000" algn="tl">
                    <a:srgbClr val="C0C0C0"/>
                  </a:outerShdw>
                </a:effectLst>
                <a:latin typeface="+mj-lt"/>
                <a:ea typeface="+mj-ea"/>
                <a:cs typeface="+mj-cs"/>
              </a:defRPr>
            </a:lvl1pPr>
            <a:lvl2pPr algn="ctr" rtl="0" eaLnBrk="0" fontAlgn="base" hangingPunct="0">
              <a:lnSpc>
                <a:spcPct val="70000"/>
              </a:lnSpc>
              <a:spcBef>
                <a:spcPct val="0"/>
              </a:spcBef>
              <a:spcAft>
                <a:spcPct val="0"/>
              </a:spcAft>
              <a:defRPr sz="4400">
                <a:solidFill>
                  <a:srgbClr val="760002"/>
                </a:solidFill>
                <a:effectLst>
                  <a:outerShdw blurRad="38100" dist="38100" dir="2700000" algn="tl">
                    <a:srgbClr val="C0C0C0"/>
                  </a:outerShdw>
                </a:effectLst>
                <a:latin typeface="Georgia" pitchFamily="18" charset="0"/>
              </a:defRPr>
            </a:lvl2pPr>
            <a:lvl3pPr algn="ctr" rtl="0" eaLnBrk="0" fontAlgn="base" hangingPunct="0">
              <a:lnSpc>
                <a:spcPct val="70000"/>
              </a:lnSpc>
              <a:spcBef>
                <a:spcPct val="0"/>
              </a:spcBef>
              <a:spcAft>
                <a:spcPct val="0"/>
              </a:spcAft>
              <a:defRPr sz="4400">
                <a:solidFill>
                  <a:srgbClr val="760002"/>
                </a:solidFill>
                <a:effectLst>
                  <a:outerShdw blurRad="38100" dist="38100" dir="2700000" algn="tl">
                    <a:srgbClr val="C0C0C0"/>
                  </a:outerShdw>
                </a:effectLst>
                <a:latin typeface="Georgia" pitchFamily="18" charset="0"/>
              </a:defRPr>
            </a:lvl3pPr>
            <a:lvl4pPr algn="ctr" rtl="0" eaLnBrk="0" fontAlgn="base" hangingPunct="0">
              <a:lnSpc>
                <a:spcPct val="70000"/>
              </a:lnSpc>
              <a:spcBef>
                <a:spcPct val="0"/>
              </a:spcBef>
              <a:spcAft>
                <a:spcPct val="0"/>
              </a:spcAft>
              <a:defRPr sz="4400">
                <a:solidFill>
                  <a:srgbClr val="760002"/>
                </a:solidFill>
                <a:effectLst>
                  <a:outerShdw blurRad="38100" dist="38100" dir="2700000" algn="tl">
                    <a:srgbClr val="C0C0C0"/>
                  </a:outerShdw>
                </a:effectLst>
                <a:latin typeface="Georgia" pitchFamily="18" charset="0"/>
              </a:defRPr>
            </a:lvl4pPr>
            <a:lvl5pPr algn="ctr" rtl="0" eaLnBrk="0" fontAlgn="base" hangingPunct="0">
              <a:lnSpc>
                <a:spcPct val="70000"/>
              </a:lnSpc>
              <a:spcBef>
                <a:spcPct val="0"/>
              </a:spcBef>
              <a:spcAft>
                <a:spcPct val="0"/>
              </a:spcAft>
              <a:defRPr sz="4400">
                <a:solidFill>
                  <a:srgbClr val="760002"/>
                </a:solidFill>
                <a:effectLst>
                  <a:outerShdw blurRad="38100" dist="38100" dir="2700000" algn="tl">
                    <a:srgbClr val="C0C0C0"/>
                  </a:outerShdw>
                </a:effectLst>
                <a:latin typeface="Georgia" pitchFamily="18" charset="0"/>
              </a:defRPr>
            </a:lvl5pPr>
            <a:lvl6pPr marL="457200" algn="ctr" rtl="0" fontAlgn="base">
              <a:lnSpc>
                <a:spcPct val="70000"/>
              </a:lnSpc>
              <a:spcBef>
                <a:spcPct val="0"/>
              </a:spcBef>
              <a:spcAft>
                <a:spcPct val="0"/>
              </a:spcAft>
              <a:defRPr sz="4400">
                <a:solidFill>
                  <a:srgbClr val="760002"/>
                </a:solidFill>
                <a:effectLst>
                  <a:outerShdw blurRad="38100" dist="38100" dir="2700000" algn="tl">
                    <a:srgbClr val="C0C0C0"/>
                  </a:outerShdw>
                </a:effectLst>
                <a:latin typeface="Georgia" pitchFamily="18" charset="0"/>
              </a:defRPr>
            </a:lvl6pPr>
            <a:lvl7pPr marL="914400" algn="ctr" rtl="0" fontAlgn="base">
              <a:lnSpc>
                <a:spcPct val="70000"/>
              </a:lnSpc>
              <a:spcBef>
                <a:spcPct val="0"/>
              </a:spcBef>
              <a:spcAft>
                <a:spcPct val="0"/>
              </a:spcAft>
              <a:defRPr sz="4400">
                <a:solidFill>
                  <a:srgbClr val="760002"/>
                </a:solidFill>
                <a:effectLst>
                  <a:outerShdw blurRad="38100" dist="38100" dir="2700000" algn="tl">
                    <a:srgbClr val="C0C0C0"/>
                  </a:outerShdw>
                </a:effectLst>
                <a:latin typeface="Georgia" pitchFamily="18" charset="0"/>
              </a:defRPr>
            </a:lvl7pPr>
            <a:lvl8pPr marL="1371600" algn="ctr" rtl="0" fontAlgn="base">
              <a:lnSpc>
                <a:spcPct val="70000"/>
              </a:lnSpc>
              <a:spcBef>
                <a:spcPct val="0"/>
              </a:spcBef>
              <a:spcAft>
                <a:spcPct val="0"/>
              </a:spcAft>
              <a:defRPr sz="4400">
                <a:solidFill>
                  <a:srgbClr val="760002"/>
                </a:solidFill>
                <a:effectLst>
                  <a:outerShdw blurRad="38100" dist="38100" dir="2700000" algn="tl">
                    <a:srgbClr val="C0C0C0"/>
                  </a:outerShdw>
                </a:effectLst>
                <a:latin typeface="Georgia" pitchFamily="18" charset="0"/>
              </a:defRPr>
            </a:lvl8pPr>
            <a:lvl9pPr marL="1828800" algn="ctr" rtl="0" fontAlgn="base">
              <a:lnSpc>
                <a:spcPct val="70000"/>
              </a:lnSpc>
              <a:spcBef>
                <a:spcPct val="0"/>
              </a:spcBef>
              <a:spcAft>
                <a:spcPct val="0"/>
              </a:spcAft>
              <a:defRPr sz="4400">
                <a:solidFill>
                  <a:srgbClr val="760002"/>
                </a:solidFill>
                <a:effectLst>
                  <a:outerShdw blurRad="38100" dist="38100" dir="2700000" algn="tl">
                    <a:srgbClr val="C0C0C0"/>
                  </a:outerShdw>
                </a:effectLst>
                <a:latin typeface="Georgia" pitchFamily="18" charset="0"/>
              </a:defRPr>
            </a:lvl9pPr>
          </a:lstStyle>
          <a:p>
            <a:pPr marL="0" marR="0" lvl="0" indent="0" algn="ctr" defTabSz="914400" rtl="0" eaLnBrk="0" fontAlgn="base" latinLnBrk="0" hangingPunct="0">
              <a:lnSpc>
                <a:spcPct val="70000"/>
              </a:lnSpc>
              <a:spcBef>
                <a:spcPct val="0"/>
              </a:spcBef>
              <a:spcAft>
                <a:spcPct val="0"/>
              </a:spcAft>
              <a:buClrTx/>
              <a:buSzTx/>
              <a:buFontTx/>
              <a:buNone/>
              <a:tabLst/>
              <a:defRPr/>
            </a:pPr>
            <a:r>
              <a:rPr kumimoji="0" lang="en-US" sz="2200" b="1" i="0" u="none" strike="noStrike" kern="0" cap="none" spc="0" normalizeH="0" baseline="0" noProof="0" dirty="0">
                <a:ln>
                  <a:noFill/>
                </a:ln>
                <a:solidFill>
                  <a:srgbClr val="760002"/>
                </a:solidFill>
                <a:effectLst/>
                <a:uLnTx/>
                <a:uFillTx/>
                <a:latin typeface="Georgia" panose="02040502050405020303" pitchFamily="18" charset="0"/>
                <a:ea typeface="+mj-ea"/>
                <a:cs typeface="+mj-cs"/>
              </a:rPr>
              <a:t>Adult &amp; </a:t>
            </a:r>
            <a:r>
              <a:rPr kumimoji="0" lang="en-US" sz="2200" b="1" i="0" u="none" strike="noStrike" kern="0" cap="none" spc="0" normalizeH="0" baseline="0" noProof="0" dirty="0">
                <a:ln>
                  <a:noFill/>
                </a:ln>
                <a:solidFill>
                  <a:srgbClr val="760002"/>
                </a:solidFill>
                <a:effectLst>
                  <a:outerShdw blurRad="38100" dist="38100" dir="2700000" algn="tl">
                    <a:srgbClr val="C0C0C0"/>
                  </a:outerShdw>
                </a:effectLst>
                <a:uLnTx/>
                <a:uFillTx/>
                <a:latin typeface="Georgia"/>
                <a:ea typeface="+mj-ea"/>
                <a:cs typeface="+mj-cs"/>
              </a:rPr>
              <a:t>Youth Education</a:t>
            </a:r>
            <a:br>
              <a:rPr kumimoji="0" lang="en-US" sz="2200" b="1" i="0" u="none" strike="noStrike" kern="0" cap="none" spc="0" normalizeH="0" baseline="0" noProof="0" dirty="0">
                <a:ln>
                  <a:noFill/>
                </a:ln>
                <a:solidFill>
                  <a:srgbClr val="760002"/>
                </a:solidFill>
                <a:effectLst/>
                <a:uLnTx/>
                <a:uFillTx/>
                <a:latin typeface="Georgia" panose="02040502050405020303" pitchFamily="18" charset="0"/>
                <a:ea typeface="+mj-ea"/>
                <a:cs typeface="+mj-cs"/>
              </a:rPr>
            </a:br>
            <a:r>
              <a:rPr kumimoji="0" lang="en-US" sz="2000" b="1" i="0" u="sng" strike="noStrike" kern="1200" cap="none" spc="0" normalizeH="0" baseline="0" noProof="0" dirty="0">
                <a:ln>
                  <a:noFill/>
                </a:ln>
                <a:solidFill>
                  <a:srgbClr val="760002"/>
                </a:solidFill>
                <a:effectLst/>
                <a:uLnTx/>
                <a:uFillTx/>
                <a:latin typeface="Georgia" panose="02040502050405020303" pitchFamily="18" charset="0"/>
                <a:ea typeface="+mj-ea"/>
                <a:cs typeface="+mj-cs"/>
              </a:rPr>
              <a:t>S.M.A.R.T. Goal 1</a:t>
            </a:r>
            <a:r>
              <a:rPr kumimoji="0" lang="en-US" sz="2200" b="1" i="0" u="sng" strike="noStrike" kern="0" cap="none" spc="0" normalizeH="0" baseline="0" noProof="0" dirty="0">
                <a:ln>
                  <a:noFill/>
                </a:ln>
                <a:solidFill>
                  <a:srgbClr val="760002"/>
                </a:solidFill>
                <a:effectLst/>
                <a:uLnTx/>
                <a:uFillTx/>
                <a:latin typeface="Georgia" panose="02040502050405020303" pitchFamily="18" charset="0"/>
                <a:ea typeface="+mj-ea"/>
                <a:cs typeface="+mj-cs"/>
              </a:rPr>
              <a:t> Action Plan</a:t>
            </a:r>
            <a:endParaRPr kumimoji="0" lang="en-US" sz="2200" b="1" i="0" u="sng" strike="noStrike" kern="0" cap="none" spc="0" normalizeH="0" baseline="0" noProof="0" dirty="0">
              <a:ln>
                <a:noFill/>
              </a:ln>
              <a:solidFill>
                <a:srgbClr val="760002"/>
              </a:solidFill>
              <a:effectLst>
                <a:outerShdw blurRad="38100" dist="38100" dir="2700000" algn="tl">
                  <a:srgbClr val="C0C0C0"/>
                </a:outerShdw>
              </a:effectLst>
              <a:uLnTx/>
              <a:uFillTx/>
              <a:latin typeface="Georgia" panose="02040502050405020303" pitchFamily="18" charset="0"/>
              <a:ea typeface="+mj-ea"/>
              <a:cs typeface="+mj-cs"/>
            </a:endParaRPr>
          </a:p>
        </p:txBody>
      </p:sp>
    </p:spTree>
    <p:extLst>
      <p:ext uri="{BB962C8B-B14F-4D97-AF65-F5344CB8AC3E}">
        <p14:creationId xmlns:p14="http://schemas.microsoft.com/office/powerpoint/2010/main" val="3533841292"/>
      </p:ext>
    </p:extLst>
  </p:cSld>
  <p:clrMapOvr>
    <a:masterClrMapping/>
  </p:clrMapOvr>
  <p:transition>
    <p:strips dir="rd"/>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DE01F5-7AB6-4535-88E3-F3DD276372BC}"/>
              </a:ext>
            </a:extLst>
          </p:cNvPr>
          <p:cNvSpPr>
            <a:spLocks noGrp="1"/>
          </p:cNvSpPr>
          <p:nvPr>
            <p:ph type="title"/>
          </p:nvPr>
        </p:nvSpPr>
        <p:spPr>
          <a:xfrm>
            <a:off x="977630" y="-115567"/>
            <a:ext cx="7188740" cy="1143000"/>
          </a:xfrm>
        </p:spPr>
        <p:txBody>
          <a:bodyPr/>
          <a:lstStyle/>
          <a:p>
            <a:r>
              <a:rPr lang="en-US" sz="2400" b="1" u="none" dirty="0">
                <a:effectLst/>
                <a:latin typeface="Georgia" panose="02040502050405020303" pitchFamily="18" charset="0"/>
              </a:rPr>
              <a:t>Adult &amp; </a:t>
            </a:r>
            <a:r>
              <a:rPr lang="en-US" sz="2400" u="none" dirty="0"/>
              <a:t>Youth Education</a:t>
            </a:r>
            <a:br>
              <a:rPr lang="en-US" sz="2400" b="1" u="none" dirty="0">
                <a:effectLst/>
                <a:latin typeface="Georgia" panose="02040502050405020303" pitchFamily="18" charset="0"/>
              </a:rPr>
            </a:br>
            <a:r>
              <a:rPr lang="en-US" sz="2400" kern="0" dirty="0"/>
              <a:t>Goal 1 </a:t>
            </a:r>
            <a:r>
              <a:rPr lang="en-US" sz="2400" dirty="0"/>
              <a:t>Scoreboard</a:t>
            </a:r>
          </a:p>
        </p:txBody>
      </p:sp>
      <p:graphicFrame>
        <p:nvGraphicFramePr>
          <p:cNvPr id="5" name="Table 5">
            <a:extLst>
              <a:ext uri="{FF2B5EF4-FFF2-40B4-BE49-F238E27FC236}">
                <a16:creationId xmlns:a16="http://schemas.microsoft.com/office/drawing/2014/main" id="{55114BBB-C2EF-4F4E-B093-0F7C6D894018}"/>
              </a:ext>
            </a:extLst>
          </p:cNvPr>
          <p:cNvGraphicFramePr>
            <a:graphicFrameLocks noGrp="1"/>
          </p:cNvGraphicFramePr>
          <p:nvPr>
            <p:ph sz="half" idx="1"/>
          </p:nvPr>
        </p:nvGraphicFramePr>
        <p:xfrm>
          <a:off x="0" y="828040"/>
          <a:ext cx="9144000" cy="5821680"/>
        </p:xfrm>
        <a:graphic>
          <a:graphicData uri="http://schemas.openxmlformats.org/drawingml/2006/table">
            <a:tbl>
              <a:tblPr firstRow="1" bandRow="1">
                <a:tableStyleId>{5C22544A-7EE6-4342-B048-85BDC9FD1C3A}</a:tableStyleId>
              </a:tblPr>
              <a:tblGrid>
                <a:gridCol w="5197581">
                  <a:extLst>
                    <a:ext uri="{9D8B030D-6E8A-4147-A177-3AD203B41FA5}">
                      <a16:colId xmlns:a16="http://schemas.microsoft.com/office/drawing/2014/main" val="824145472"/>
                    </a:ext>
                  </a:extLst>
                </a:gridCol>
                <a:gridCol w="2049980">
                  <a:extLst>
                    <a:ext uri="{9D8B030D-6E8A-4147-A177-3AD203B41FA5}">
                      <a16:colId xmlns:a16="http://schemas.microsoft.com/office/drawing/2014/main" val="1324807933"/>
                    </a:ext>
                  </a:extLst>
                </a:gridCol>
                <a:gridCol w="1896439">
                  <a:extLst>
                    <a:ext uri="{9D8B030D-6E8A-4147-A177-3AD203B41FA5}">
                      <a16:colId xmlns:a16="http://schemas.microsoft.com/office/drawing/2014/main" val="818634956"/>
                    </a:ext>
                  </a:extLst>
                </a:gridCol>
              </a:tblGrid>
              <a:tr h="291246">
                <a:tc>
                  <a:txBody>
                    <a:bodyPr/>
                    <a:lstStyle/>
                    <a:p>
                      <a:r>
                        <a:rPr lang="en-US" sz="1200" dirty="0"/>
                        <a:t>Lead Measure Action</a:t>
                      </a:r>
                    </a:p>
                  </a:txBody>
                  <a:tcPr/>
                </a:tc>
                <a:tc>
                  <a:txBody>
                    <a:bodyPr/>
                    <a:lstStyle/>
                    <a:p>
                      <a:r>
                        <a:rPr lang="en-US" sz="1200" dirty="0"/>
                        <a:t>Deadline Date</a:t>
                      </a:r>
                    </a:p>
                  </a:txBody>
                  <a:tcPr/>
                </a:tc>
                <a:tc>
                  <a:txBody>
                    <a:bodyPr/>
                    <a:lstStyle/>
                    <a:p>
                      <a:r>
                        <a:rPr lang="en-US" sz="1200" dirty="0"/>
                        <a:t>Status: Percent Complete and Date</a:t>
                      </a:r>
                    </a:p>
                  </a:txBody>
                  <a:tcPr/>
                </a:tc>
                <a:extLst>
                  <a:ext uri="{0D108BD9-81ED-4DB2-BD59-A6C34878D82A}">
                    <a16:rowId xmlns:a16="http://schemas.microsoft.com/office/drawing/2014/main" val="2806969568"/>
                  </a:ext>
                </a:extLst>
              </a:tr>
              <a:tr h="370840">
                <a:tc>
                  <a:txBody>
                    <a:bodyPr/>
                    <a:lstStyle/>
                    <a:p>
                      <a:r>
                        <a:rPr lang="en-US" sz="1600" dirty="0"/>
                        <a:t>1. Form Education Ministry Team 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tc>
                  <a:txBody>
                    <a:bodyPr/>
                    <a:lstStyle/>
                    <a:p>
                      <a:endParaRPr lang="en-US" sz="1600" dirty="0"/>
                    </a:p>
                  </a:txBody>
                  <a:tcPr/>
                </a:tc>
                <a:extLst>
                  <a:ext uri="{0D108BD9-81ED-4DB2-BD59-A6C34878D82A}">
                    <a16:rowId xmlns:a16="http://schemas.microsoft.com/office/drawing/2014/main" val="571058741"/>
                  </a:ext>
                </a:extLst>
              </a:tr>
              <a:tr h="370840">
                <a:tc>
                  <a:txBody>
                    <a:bodyPr/>
                    <a:lstStyle/>
                    <a:p>
                      <a:pPr>
                        <a:tabLst>
                          <a:tab pos="627063" algn="l"/>
                        </a:tabLst>
                      </a:pPr>
                      <a:r>
                        <a:rPr lang="en-US" sz="1600" dirty="0"/>
                        <a:t>2. Research and Identify metrics to determine 	effectiveness and success</a:t>
                      </a:r>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2230418515"/>
                  </a:ext>
                </a:extLst>
              </a:tr>
              <a:tr h="370840">
                <a:tc>
                  <a:txBody>
                    <a:bodyPr/>
                    <a:lstStyle/>
                    <a:p>
                      <a:r>
                        <a:rPr lang="en-US" sz="1600" dirty="0"/>
                        <a:t>3. Research adult and youth education programs</a:t>
                      </a:r>
                    </a:p>
                  </a:txBody>
                  <a:tcPr/>
                </a:tc>
                <a:tc>
                  <a:txBody>
                    <a:bodyPr/>
                    <a:lstStyle/>
                    <a:p>
                      <a:endParaRPr lang="en-US" sz="1600" dirty="0">
                        <a:solidFill>
                          <a:srgbClr val="FF0000"/>
                        </a:solidFill>
                      </a:endParaRPr>
                    </a:p>
                  </a:txBody>
                  <a:tcPr/>
                </a:tc>
                <a:tc>
                  <a:txBody>
                    <a:bodyPr/>
                    <a:lstStyle/>
                    <a:p>
                      <a:endParaRPr lang="en-US" sz="1600" dirty="0"/>
                    </a:p>
                  </a:txBody>
                  <a:tcPr/>
                </a:tc>
                <a:extLst>
                  <a:ext uri="{0D108BD9-81ED-4DB2-BD59-A6C34878D82A}">
                    <a16:rowId xmlns:a16="http://schemas.microsoft.com/office/drawing/2014/main" val="503741242"/>
                  </a:ext>
                </a:extLst>
              </a:tr>
              <a:tr h="370840">
                <a:tc>
                  <a:txBody>
                    <a:bodyPr/>
                    <a:lstStyle/>
                    <a:p>
                      <a:r>
                        <a:rPr lang="en-US" sz="1600" dirty="0"/>
                        <a:t>4. Evaluate adult and youth education programs</a:t>
                      </a:r>
                    </a:p>
                  </a:txBody>
                  <a:tcPr/>
                </a:tc>
                <a:tc>
                  <a:txBody>
                    <a:bodyPr/>
                    <a:lstStyle/>
                    <a:p>
                      <a:endParaRPr lang="en-US" sz="1600" dirty="0">
                        <a:solidFill>
                          <a:srgbClr val="FF0000"/>
                        </a:solidFill>
                      </a:endParaRPr>
                    </a:p>
                  </a:txBody>
                  <a:tcPr/>
                </a:tc>
                <a:tc>
                  <a:txBody>
                    <a:bodyPr/>
                    <a:lstStyle/>
                    <a:p>
                      <a:endParaRPr lang="en-US" sz="1600" dirty="0"/>
                    </a:p>
                  </a:txBody>
                  <a:tcPr/>
                </a:tc>
                <a:extLst>
                  <a:ext uri="{0D108BD9-81ED-4DB2-BD59-A6C34878D82A}">
                    <a16:rowId xmlns:a16="http://schemas.microsoft.com/office/drawing/2014/main" val="845713103"/>
                  </a:ext>
                </a:extLst>
              </a:tr>
              <a:tr h="370840">
                <a:tc>
                  <a:txBody>
                    <a:bodyPr/>
                    <a:lstStyle/>
                    <a:p>
                      <a:r>
                        <a:rPr lang="en-US" sz="1600" dirty="0"/>
                        <a:t>5. Finalize Parish Education Programs </a:t>
                      </a:r>
                    </a:p>
                  </a:txBody>
                  <a:tcPr/>
                </a:tc>
                <a:tc>
                  <a:txBody>
                    <a:bodyPr/>
                    <a:lstStyle/>
                    <a:p>
                      <a:endParaRPr lang="en-US" sz="1600" dirty="0">
                        <a:solidFill>
                          <a:srgbClr val="FF0000"/>
                        </a:solidFill>
                      </a:endParaRPr>
                    </a:p>
                  </a:txBody>
                  <a:tcPr/>
                </a:tc>
                <a:tc>
                  <a:txBody>
                    <a:bodyPr/>
                    <a:lstStyle/>
                    <a:p>
                      <a:endParaRPr lang="en-US" sz="1600" dirty="0"/>
                    </a:p>
                  </a:txBody>
                  <a:tcPr/>
                </a:tc>
                <a:extLst>
                  <a:ext uri="{0D108BD9-81ED-4DB2-BD59-A6C34878D82A}">
                    <a16:rowId xmlns:a16="http://schemas.microsoft.com/office/drawing/2014/main" val="4096844472"/>
                  </a:ext>
                </a:extLst>
              </a:tr>
              <a:tr h="370840">
                <a:tc>
                  <a:txBody>
                    <a:bodyPr/>
                    <a:lstStyle/>
                    <a:p>
                      <a:r>
                        <a:rPr lang="en-US" sz="1600" dirty="0"/>
                        <a:t>6. Identify delivery modalities and Educators </a:t>
                      </a:r>
                    </a:p>
                  </a:txBody>
                  <a:tcPr/>
                </a:tc>
                <a:tc>
                  <a:txBody>
                    <a:bodyPr/>
                    <a:lstStyle/>
                    <a:p>
                      <a:endParaRPr lang="en-US" sz="1600" dirty="0">
                        <a:solidFill>
                          <a:srgbClr val="FF0000"/>
                        </a:solidFill>
                      </a:endParaRPr>
                    </a:p>
                  </a:txBody>
                  <a:tcPr/>
                </a:tc>
                <a:tc>
                  <a:txBody>
                    <a:bodyPr/>
                    <a:lstStyle/>
                    <a:p>
                      <a:endParaRPr lang="en-US" sz="1600" dirty="0"/>
                    </a:p>
                  </a:txBody>
                  <a:tcPr/>
                </a:tc>
                <a:extLst>
                  <a:ext uri="{0D108BD9-81ED-4DB2-BD59-A6C34878D82A}">
                    <a16:rowId xmlns:a16="http://schemas.microsoft.com/office/drawing/2014/main" val="1906038764"/>
                  </a:ext>
                </a:extLst>
              </a:tr>
              <a:tr h="370840">
                <a:tc>
                  <a:txBody>
                    <a:bodyPr/>
                    <a:lstStyle/>
                    <a:p>
                      <a:r>
                        <a:rPr lang="en-US" sz="1600" dirty="0"/>
                        <a:t>7. Train Educators and implement delivery modalities</a:t>
                      </a:r>
                    </a:p>
                  </a:txBody>
                  <a:tcPr/>
                </a:tc>
                <a:tc>
                  <a:txBody>
                    <a:bodyPr/>
                    <a:lstStyle/>
                    <a:p>
                      <a:endParaRPr lang="en-US" sz="1600" dirty="0">
                        <a:solidFill>
                          <a:srgbClr val="FF0000"/>
                        </a:solidFill>
                      </a:endParaRPr>
                    </a:p>
                  </a:txBody>
                  <a:tcPr/>
                </a:tc>
                <a:tc>
                  <a:txBody>
                    <a:bodyPr/>
                    <a:lstStyle/>
                    <a:p>
                      <a:endParaRPr lang="en-US" sz="1600" dirty="0"/>
                    </a:p>
                  </a:txBody>
                  <a:tcPr/>
                </a:tc>
                <a:extLst>
                  <a:ext uri="{0D108BD9-81ED-4DB2-BD59-A6C34878D82A}">
                    <a16:rowId xmlns:a16="http://schemas.microsoft.com/office/drawing/2014/main" val="59820400"/>
                  </a:ext>
                </a:extLst>
              </a:tr>
              <a:tr h="370840">
                <a:tc>
                  <a:txBody>
                    <a:bodyPr/>
                    <a:lstStyle/>
                    <a:p>
                      <a:r>
                        <a:rPr lang="en-US" sz="1600" dirty="0"/>
                        <a:t>8. Recruit Adults and Youth to participate in Education Programs</a:t>
                      </a:r>
                    </a:p>
                  </a:txBody>
                  <a:tcPr/>
                </a:tc>
                <a:tc>
                  <a:txBody>
                    <a:bodyPr/>
                    <a:lstStyle/>
                    <a:p>
                      <a:endParaRPr lang="en-US" sz="1600" dirty="0">
                        <a:solidFill>
                          <a:srgbClr val="FF0000"/>
                        </a:solidFill>
                      </a:endParaRPr>
                    </a:p>
                  </a:txBody>
                  <a:tcPr/>
                </a:tc>
                <a:tc>
                  <a:txBody>
                    <a:bodyPr/>
                    <a:lstStyle/>
                    <a:p>
                      <a:endParaRPr lang="en-US" sz="1600" dirty="0"/>
                    </a:p>
                  </a:txBody>
                  <a:tcPr/>
                </a:tc>
                <a:extLst>
                  <a:ext uri="{0D108BD9-81ED-4DB2-BD59-A6C34878D82A}">
                    <a16:rowId xmlns:a16="http://schemas.microsoft.com/office/drawing/2014/main" val="3847654782"/>
                  </a:ext>
                </a:extLst>
              </a:tr>
              <a:tr h="370840">
                <a:tc>
                  <a:txBody>
                    <a:bodyPr/>
                    <a:lstStyle/>
                    <a:p>
                      <a:r>
                        <a:rPr lang="en-US" sz="1600" dirty="0"/>
                        <a:t>9. Implement Education Programs to Education Target numbers or adults and youth</a:t>
                      </a:r>
                    </a:p>
                  </a:txBody>
                  <a:tcPr/>
                </a:tc>
                <a:tc>
                  <a:txBody>
                    <a:bodyPr/>
                    <a:lstStyle/>
                    <a:p>
                      <a:endParaRPr lang="en-US" sz="1600" dirty="0">
                        <a:solidFill>
                          <a:srgbClr val="FF0000"/>
                        </a:solidFill>
                      </a:endParaRPr>
                    </a:p>
                  </a:txBody>
                  <a:tcPr/>
                </a:tc>
                <a:tc>
                  <a:txBody>
                    <a:bodyPr/>
                    <a:lstStyle/>
                    <a:p>
                      <a:endParaRPr lang="en-US" sz="1600" dirty="0"/>
                    </a:p>
                  </a:txBody>
                  <a:tcPr/>
                </a:tc>
                <a:extLst>
                  <a:ext uri="{0D108BD9-81ED-4DB2-BD59-A6C34878D82A}">
                    <a16:rowId xmlns:a16="http://schemas.microsoft.com/office/drawing/2014/main" val="1319602124"/>
                  </a:ext>
                </a:extLst>
              </a:tr>
              <a:tr h="370840">
                <a:tc>
                  <a:txBody>
                    <a:bodyPr/>
                    <a:lstStyle/>
                    <a:p>
                      <a:pPr>
                        <a:tabLst>
                          <a:tab pos="630238" algn="l"/>
                        </a:tabLst>
                      </a:pPr>
                      <a:r>
                        <a:rPr lang="en-US" sz="1600" dirty="0"/>
                        <a:t>10. Obtain and compile effectiveness data from Education Programs implementation</a:t>
                      </a:r>
                    </a:p>
                  </a:txBody>
                  <a:tcPr/>
                </a:tc>
                <a:tc>
                  <a:txBody>
                    <a:bodyPr/>
                    <a:lstStyle/>
                    <a:p>
                      <a:endParaRPr lang="en-US" sz="1600" dirty="0">
                        <a:solidFill>
                          <a:srgbClr val="FF0000"/>
                        </a:solidFill>
                      </a:endParaRPr>
                    </a:p>
                  </a:txBody>
                  <a:tcPr/>
                </a:tc>
                <a:tc>
                  <a:txBody>
                    <a:bodyPr/>
                    <a:lstStyle/>
                    <a:p>
                      <a:endParaRPr lang="en-US" sz="1600" dirty="0"/>
                    </a:p>
                  </a:txBody>
                  <a:tcPr/>
                </a:tc>
                <a:extLst>
                  <a:ext uri="{0D108BD9-81ED-4DB2-BD59-A6C34878D82A}">
                    <a16:rowId xmlns:a16="http://schemas.microsoft.com/office/drawing/2014/main" val="3712199347"/>
                  </a:ext>
                </a:extLst>
              </a:tr>
              <a:tr h="370840">
                <a:tc>
                  <a:txBody>
                    <a:bodyPr/>
                    <a:lstStyle/>
                    <a:p>
                      <a:pPr>
                        <a:tabLst>
                          <a:tab pos="630238" algn="l"/>
                        </a:tabLst>
                      </a:pPr>
                      <a:r>
                        <a:rPr lang="en-US" sz="1600" dirty="0"/>
                        <a:t>11. </a:t>
                      </a:r>
                      <a:r>
                        <a:rPr lang="en-US" sz="1600" dirty="0">
                          <a:effectLst/>
                        </a:rPr>
                        <a:t>Compile the results of  the </a:t>
                      </a:r>
                      <a:r>
                        <a:rPr lang="en-US" sz="1600" dirty="0"/>
                        <a:t>Education Program effectiveness assessment and improve the Education Program accordingly</a:t>
                      </a:r>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1217137386"/>
                  </a:ext>
                </a:extLst>
              </a:tr>
            </a:tbl>
          </a:graphicData>
        </a:graphic>
      </p:graphicFrame>
    </p:spTree>
    <p:extLst>
      <p:ext uri="{BB962C8B-B14F-4D97-AF65-F5344CB8AC3E}">
        <p14:creationId xmlns:p14="http://schemas.microsoft.com/office/powerpoint/2010/main" val="859633976"/>
      </p:ext>
    </p:extLst>
  </p:cSld>
  <p:clrMapOvr>
    <a:masterClrMapping/>
  </p:clrMapOvr>
  <p:transition>
    <p:strips dir="rd"/>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E5D8B-BC2C-3205-A684-FDA143D660CA}"/>
              </a:ext>
            </a:extLst>
          </p:cNvPr>
          <p:cNvSpPr>
            <a:spLocks noGrp="1"/>
          </p:cNvSpPr>
          <p:nvPr>
            <p:ph type="title"/>
          </p:nvPr>
        </p:nvSpPr>
        <p:spPr>
          <a:xfrm>
            <a:off x="1537854" y="2719923"/>
            <a:ext cx="6324600" cy="1143000"/>
          </a:xfrm>
        </p:spPr>
        <p:txBody>
          <a:bodyPr/>
          <a:lstStyle/>
          <a:p>
            <a:r>
              <a:rPr lang="en-US" dirty="0"/>
              <a:t>Sample 5 </a:t>
            </a:r>
            <a:br>
              <a:rPr lang="en-US" dirty="0"/>
            </a:br>
            <a:r>
              <a:rPr lang="en-US" dirty="0"/>
              <a:t>Religious Education</a:t>
            </a:r>
          </a:p>
        </p:txBody>
      </p:sp>
    </p:spTree>
    <p:extLst>
      <p:ext uri="{BB962C8B-B14F-4D97-AF65-F5344CB8AC3E}">
        <p14:creationId xmlns:p14="http://schemas.microsoft.com/office/powerpoint/2010/main" val="660551179"/>
      </p:ext>
    </p:extLst>
  </p:cSld>
  <p:clrMapOvr>
    <a:masterClrMapping/>
  </p:clrMapOvr>
  <p:transition>
    <p:strips dir="rd"/>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1" y="2289135"/>
            <a:ext cx="8608290" cy="2687278"/>
          </a:xfrm>
        </p:spPr>
        <p:txBody>
          <a:bodyPr/>
          <a:lstStyle/>
          <a:p>
            <a:pPr marL="0" indent="0">
              <a:buNone/>
            </a:pPr>
            <a:r>
              <a:rPr lang="en-US" sz="2800" b="1" dirty="0">
                <a:effectLst/>
              </a:rPr>
              <a:t>Develop  and  implement  an effective  </a:t>
            </a:r>
            <a:r>
              <a:rPr lang="en-US" sz="2800" b="1" u="none" dirty="0">
                <a:effectLst/>
              </a:rPr>
              <a:t>Religious Education and Liturgical Engagement (“RELE”) </a:t>
            </a:r>
            <a:r>
              <a:rPr lang="en-US" sz="2800" b="1" dirty="0">
                <a:effectLst/>
              </a:rPr>
              <a:t>Program  for  youth  and  adults  that  will  be  completed  </a:t>
            </a:r>
            <a:r>
              <a:rPr lang="en-US" sz="2800" dirty="0">
                <a:effectLst/>
              </a:rPr>
              <a:t>within  </a:t>
            </a:r>
            <a:r>
              <a:rPr lang="en-US" sz="2800" b="1" dirty="0">
                <a:effectLst/>
              </a:rPr>
              <a:t>20 months by  the following “Education Targets”: </a:t>
            </a:r>
          </a:p>
          <a:p>
            <a:pPr marL="914400" lvl="1" indent="-514350">
              <a:buAutoNum type="alphaLcParenBoth"/>
            </a:pPr>
            <a:r>
              <a:rPr lang="en-US" dirty="0">
                <a:effectLst/>
              </a:rPr>
              <a:t> 25</a:t>
            </a:r>
            <a:r>
              <a:rPr lang="en-US" b="1" dirty="0">
                <a:effectLst/>
              </a:rPr>
              <a:t>%  or  more of  parish adults; and  </a:t>
            </a:r>
            <a:endParaRPr lang="en-US" dirty="0">
              <a:effectLst/>
            </a:endParaRPr>
          </a:p>
          <a:p>
            <a:pPr marL="914400" lvl="1" indent="-514350">
              <a:buAutoNum type="alphaLcParenBoth"/>
            </a:pPr>
            <a:r>
              <a:rPr lang="en-US" dirty="0">
                <a:effectLst/>
              </a:rPr>
              <a:t> 75</a:t>
            </a:r>
            <a:r>
              <a:rPr lang="en-US" b="1" dirty="0">
                <a:effectLst/>
              </a:rPr>
              <a:t>%  or  more of  parish youth;</a:t>
            </a:r>
          </a:p>
          <a:p>
            <a:pPr marL="914400" lvl="1" indent="-514350">
              <a:buAutoNum type="alphaLcParenBoth"/>
            </a:pPr>
            <a:r>
              <a:rPr lang="en-US" dirty="0">
                <a:effectLst/>
              </a:rPr>
              <a:t> 50%  or  more  of  </a:t>
            </a:r>
            <a:r>
              <a:rPr lang="en-US" sz="2800" dirty="0">
                <a:effectLst/>
              </a:rPr>
              <a:t>unaffiliated  Orthodox  or  non-Orthodox  are  fully  welcomed  by  the </a:t>
            </a:r>
            <a:r>
              <a:rPr lang="en-US" dirty="0">
                <a:effectLst/>
              </a:rPr>
              <a:t>parish.</a:t>
            </a:r>
            <a:endParaRPr lang="en-US" b="1" dirty="0">
              <a:effectLst/>
            </a:endParaRPr>
          </a:p>
        </p:txBody>
      </p:sp>
      <p:sp>
        <p:nvSpPr>
          <p:cNvPr id="6" name="Title 1">
            <a:extLst>
              <a:ext uri="{FF2B5EF4-FFF2-40B4-BE49-F238E27FC236}">
                <a16:creationId xmlns:a16="http://schemas.microsoft.com/office/drawing/2014/main" id="{C9C43534-E06B-49C7-96FD-1144F200DA5E}"/>
              </a:ext>
            </a:extLst>
          </p:cNvPr>
          <p:cNvSpPr>
            <a:spLocks noGrp="1"/>
          </p:cNvSpPr>
          <p:nvPr>
            <p:ph type="title"/>
          </p:nvPr>
        </p:nvSpPr>
        <p:spPr>
          <a:xfrm>
            <a:off x="956940" y="1121899"/>
            <a:ext cx="7304012" cy="1143000"/>
          </a:xfrm>
        </p:spPr>
        <p:txBody>
          <a:bodyPr/>
          <a:lstStyle/>
          <a:p>
            <a:r>
              <a:rPr lang="en-US" sz="2800" b="1" u="none" dirty="0">
                <a:effectLst/>
                <a:latin typeface="Georgia" panose="02040502050405020303" pitchFamily="18" charset="0"/>
              </a:rPr>
              <a:t>Adult &amp; Youth Religious Education and Liturgical Engagement </a:t>
            </a:r>
            <a:br>
              <a:rPr lang="en-US" sz="2800" b="1" u="none" dirty="0">
                <a:effectLst/>
                <a:latin typeface="Georgia" panose="02040502050405020303" pitchFamily="18" charset="0"/>
              </a:rPr>
            </a:br>
            <a:r>
              <a:rPr lang="en-US" sz="2800" b="1" dirty="0">
                <a:effectLst/>
                <a:latin typeface="Georgia" panose="02040502050405020303" pitchFamily="18" charset="0"/>
              </a:rPr>
              <a:t>Wildly  </a:t>
            </a:r>
            <a:r>
              <a:rPr lang="en-US" sz="2800" b="1" u="sng" dirty="0">
                <a:effectLst/>
                <a:latin typeface="Georgia" panose="02040502050405020303" pitchFamily="18" charset="0"/>
              </a:rPr>
              <a:t>Important Goal 3</a:t>
            </a:r>
            <a:endParaRPr lang="en-US" sz="2800" b="1" u="sng" dirty="0">
              <a:latin typeface="Georgia" panose="02040502050405020303" pitchFamily="18" charset="0"/>
            </a:endParaRPr>
          </a:p>
        </p:txBody>
      </p:sp>
    </p:spTree>
    <p:extLst>
      <p:ext uri="{BB962C8B-B14F-4D97-AF65-F5344CB8AC3E}">
        <p14:creationId xmlns:p14="http://schemas.microsoft.com/office/powerpoint/2010/main" val="4039124755"/>
      </p:ext>
    </p:extLst>
  </p:cSld>
  <p:clrMapOvr>
    <a:masterClrMapping/>
  </p:clrMapOvr>
  <p:transition>
    <p:strips dir="rd"/>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65BB26D2-3264-4731-B651-F1CCD5086303}"/>
              </a:ext>
            </a:extLst>
          </p:cNvPr>
          <p:cNvSpPr>
            <a:spLocks noGrp="1"/>
          </p:cNvSpPr>
          <p:nvPr>
            <p:ph sz="half" idx="1"/>
          </p:nvPr>
        </p:nvSpPr>
        <p:spPr>
          <a:xfrm>
            <a:off x="53927" y="978901"/>
            <a:ext cx="5121921" cy="5827143"/>
          </a:xfrm>
        </p:spPr>
        <p:txBody>
          <a:bodyPr/>
          <a:lstStyle/>
          <a:p>
            <a:pPr marL="284163" indent="-284163">
              <a:tabLst>
                <a:tab pos="690563" algn="l"/>
              </a:tabLst>
            </a:pPr>
            <a:r>
              <a:rPr lang="en-US" sz="1900" u="sng" dirty="0">
                <a:effectLst/>
              </a:rPr>
              <a:t>LAG 1:</a:t>
            </a:r>
            <a:r>
              <a:rPr lang="en-US" sz="1900" dirty="0">
                <a:effectLst/>
              </a:rPr>
              <a:t>  Research the most effective 	</a:t>
            </a:r>
            <a:r>
              <a:rPr lang="en-US" sz="2000" b="1" dirty="0">
                <a:effectLst/>
              </a:rPr>
              <a:t>adult and youth Religious 	Education and Liturgical 	Engagement (“RELE Program”) 	</a:t>
            </a:r>
            <a:r>
              <a:rPr lang="en-US" sz="1900" dirty="0">
                <a:effectLst/>
              </a:rPr>
              <a:t>within 3  months</a:t>
            </a:r>
          </a:p>
          <a:p>
            <a:pPr marL="284163" indent="-284163">
              <a:tabLst>
                <a:tab pos="690563" algn="l"/>
              </a:tabLst>
            </a:pPr>
            <a:r>
              <a:rPr lang="en-US" sz="1900" u="sng" dirty="0">
                <a:effectLst/>
              </a:rPr>
              <a:t>LAG 2:</a:t>
            </a:r>
            <a:r>
              <a:rPr lang="en-US" sz="1900" dirty="0">
                <a:effectLst/>
              </a:rPr>
              <a:t> Develop the most effective 	 	 RELE Program  for  Holy Trinity 	adults and youth (the “RELE 	Program ”) within  3 months</a:t>
            </a:r>
          </a:p>
          <a:p>
            <a:pPr marL="233363" indent="-233363">
              <a:tabLst>
                <a:tab pos="690563" algn="l"/>
              </a:tabLst>
            </a:pPr>
            <a:r>
              <a:rPr lang="en-US" sz="1900" u="sng" dirty="0">
                <a:effectLst/>
              </a:rPr>
              <a:t>LAG 3:</a:t>
            </a:r>
            <a:r>
              <a:rPr lang="en-US" sz="1900" dirty="0">
                <a:effectLst/>
              </a:rPr>
              <a:t> Identify delivery modalities 	and recruit and train the  	RELE Program “Educators” 	within 3 months </a:t>
            </a:r>
          </a:p>
          <a:p>
            <a:pPr marL="233363" indent="-233363">
              <a:tabLst>
                <a:tab pos="690563" algn="l"/>
              </a:tabLst>
            </a:pPr>
            <a:r>
              <a:rPr lang="en-US" sz="1900" u="sng" dirty="0">
                <a:effectLst/>
              </a:rPr>
              <a:t>LAG 4:</a:t>
            </a:r>
            <a:r>
              <a:rPr lang="en-US" sz="1900" dirty="0">
                <a:effectLst/>
              </a:rPr>
              <a:t> Deliver the RELE Program to 	the Education Targets within 9 	months</a:t>
            </a:r>
          </a:p>
          <a:p>
            <a:pPr marL="233363" indent="-233363">
              <a:tabLst>
                <a:tab pos="690563" algn="l"/>
              </a:tabLst>
            </a:pPr>
            <a:r>
              <a:rPr lang="en-US" sz="1900" b="1" u="sng" dirty="0">
                <a:effectLst/>
              </a:rPr>
              <a:t>LAG 5</a:t>
            </a:r>
            <a:r>
              <a:rPr lang="en-US" sz="1900" b="1" dirty="0">
                <a:effectLst/>
              </a:rPr>
              <a:t>:  Compile and assess the 	results of the </a:t>
            </a:r>
            <a:r>
              <a:rPr lang="en-US" sz="1900" dirty="0">
                <a:effectLst/>
              </a:rPr>
              <a:t>RELE Program  	</a:t>
            </a:r>
            <a:r>
              <a:rPr lang="en-US" sz="1900" b="1" dirty="0">
                <a:effectLst/>
              </a:rPr>
              <a:t>and make necessary 	improvements within 2 months</a:t>
            </a:r>
          </a:p>
          <a:p>
            <a:endParaRPr lang="en-US" sz="1900" dirty="0">
              <a:effectLst/>
            </a:endParaRPr>
          </a:p>
          <a:p>
            <a:endParaRPr lang="en-US" sz="1900" dirty="0">
              <a:effectLst/>
            </a:endParaRPr>
          </a:p>
          <a:p>
            <a:endParaRPr lang="en-US" sz="1900" dirty="0">
              <a:effectLst/>
            </a:endParaRPr>
          </a:p>
        </p:txBody>
      </p:sp>
      <p:sp>
        <p:nvSpPr>
          <p:cNvPr id="7" name="Content Placeholder 6">
            <a:extLst>
              <a:ext uri="{FF2B5EF4-FFF2-40B4-BE49-F238E27FC236}">
                <a16:creationId xmlns:a16="http://schemas.microsoft.com/office/drawing/2014/main" id="{9344C869-552F-473A-9813-3F4B907EF8AC}"/>
              </a:ext>
            </a:extLst>
          </p:cNvPr>
          <p:cNvSpPr>
            <a:spLocks noGrp="1"/>
          </p:cNvSpPr>
          <p:nvPr>
            <p:ph sz="half" idx="2"/>
          </p:nvPr>
        </p:nvSpPr>
        <p:spPr>
          <a:xfrm>
            <a:off x="5357003" y="1567851"/>
            <a:ext cx="3674852" cy="4343400"/>
          </a:xfrm>
        </p:spPr>
        <p:txBody>
          <a:bodyPr/>
          <a:lstStyle/>
          <a:p>
            <a:pPr marL="0" indent="0" algn="ctr">
              <a:buNone/>
            </a:pPr>
            <a:r>
              <a:rPr lang="en-US" sz="1800" b="1" u="sng" dirty="0">
                <a:effectLst/>
                <a:latin typeface="Georgia" panose="02040502050405020303" pitchFamily="18" charset="0"/>
              </a:rPr>
              <a:t>Adult &amp; </a:t>
            </a:r>
            <a:r>
              <a:rPr lang="en-US" sz="1800" u="sng" dirty="0"/>
              <a:t>Youth RELE  </a:t>
            </a:r>
            <a:r>
              <a:rPr lang="en-US" sz="1800" u="sng" dirty="0">
                <a:effectLst/>
              </a:rPr>
              <a:t>WIG 3:</a:t>
            </a:r>
          </a:p>
          <a:p>
            <a:pPr marL="0" indent="0">
              <a:buNone/>
            </a:pPr>
            <a:endParaRPr lang="en-US" sz="1800" dirty="0">
              <a:effectLst/>
            </a:endParaRPr>
          </a:p>
        </p:txBody>
      </p:sp>
      <p:sp>
        <p:nvSpPr>
          <p:cNvPr id="2" name="Rectangle 1">
            <a:extLst>
              <a:ext uri="{FF2B5EF4-FFF2-40B4-BE49-F238E27FC236}">
                <a16:creationId xmlns:a16="http://schemas.microsoft.com/office/drawing/2014/main" id="{6C503098-1C10-4D82-8D83-91F8ACA335D5}"/>
              </a:ext>
            </a:extLst>
          </p:cNvPr>
          <p:cNvSpPr/>
          <p:nvPr/>
        </p:nvSpPr>
        <p:spPr bwMode="auto">
          <a:xfrm>
            <a:off x="5305246" y="1567851"/>
            <a:ext cx="3726609" cy="4909149"/>
          </a:xfrm>
          <a:prstGeom prst="rect">
            <a:avLst/>
          </a:prstGeom>
          <a:no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4200" b="0" i="0" u="none" strike="noStrike" kern="1200" cap="none" spc="0" normalizeH="0" baseline="0" noProof="0" dirty="0">
              <a:ln>
                <a:noFill/>
              </a:ln>
              <a:solidFill>
                <a:srgbClr val="5D0100"/>
              </a:solidFill>
              <a:effectLst/>
              <a:uLnTx/>
              <a:uFillTx/>
              <a:latin typeface="Times"/>
              <a:ea typeface="+mn-ea"/>
              <a:cs typeface="+mn-cs"/>
            </a:endParaRPr>
          </a:p>
        </p:txBody>
      </p:sp>
      <p:sp>
        <p:nvSpPr>
          <p:cNvPr id="3" name="Rectangle 2">
            <a:extLst>
              <a:ext uri="{FF2B5EF4-FFF2-40B4-BE49-F238E27FC236}">
                <a16:creationId xmlns:a16="http://schemas.microsoft.com/office/drawing/2014/main" id="{27EC269A-38F5-4836-90B2-E133FEC9E0CC}"/>
              </a:ext>
            </a:extLst>
          </p:cNvPr>
          <p:cNvSpPr/>
          <p:nvPr/>
        </p:nvSpPr>
        <p:spPr bwMode="auto">
          <a:xfrm>
            <a:off x="53928" y="1030857"/>
            <a:ext cx="5121921" cy="5758132"/>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4200" b="0" i="0" u="none" strike="noStrike" kern="1200" cap="none" spc="0" normalizeH="0" baseline="0" noProof="0" dirty="0">
              <a:ln>
                <a:noFill/>
              </a:ln>
              <a:solidFill>
                <a:srgbClr val="5D0100"/>
              </a:solidFill>
              <a:effectLst/>
              <a:uLnTx/>
              <a:uFillTx/>
              <a:latin typeface="Times"/>
              <a:ea typeface="+mn-ea"/>
              <a:cs typeface="+mn-cs"/>
            </a:endParaRPr>
          </a:p>
        </p:txBody>
      </p:sp>
      <p:sp>
        <p:nvSpPr>
          <p:cNvPr id="8" name="Title 1">
            <a:extLst>
              <a:ext uri="{FF2B5EF4-FFF2-40B4-BE49-F238E27FC236}">
                <a16:creationId xmlns:a16="http://schemas.microsoft.com/office/drawing/2014/main" id="{41A3E2B5-20BB-4948-8581-7661941A6B33}"/>
              </a:ext>
            </a:extLst>
          </p:cNvPr>
          <p:cNvSpPr>
            <a:spLocks noGrp="1"/>
          </p:cNvSpPr>
          <p:nvPr>
            <p:ph type="title"/>
          </p:nvPr>
        </p:nvSpPr>
        <p:spPr>
          <a:xfrm>
            <a:off x="918713" y="-86264"/>
            <a:ext cx="7306574" cy="1143000"/>
          </a:xfrm>
        </p:spPr>
        <p:txBody>
          <a:bodyPr/>
          <a:lstStyle/>
          <a:p>
            <a:r>
              <a:rPr lang="en-US" sz="3600" b="1" u="none" dirty="0">
                <a:effectLst/>
                <a:latin typeface="Georgia" panose="02040502050405020303" pitchFamily="18" charset="0"/>
              </a:rPr>
              <a:t>Adult &amp; </a:t>
            </a:r>
            <a:r>
              <a:rPr lang="en-US" sz="3600" u="none" dirty="0"/>
              <a:t>Youth RELE </a:t>
            </a:r>
            <a:br>
              <a:rPr lang="en-US" sz="3600" u="none" dirty="0"/>
            </a:br>
            <a:r>
              <a:rPr lang="en-US" dirty="0"/>
              <a:t>Lag Measures WIG  3</a:t>
            </a:r>
          </a:p>
        </p:txBody>
      </p:sp>
      <p:sp>
        <p:nvSpPr>
          <p:cNvPr id="4" name="TextBox 3">
            <a:extLst>
              <a:ext uri="{FF2B5EF4-FFF2-40B4-BE49-F238E27FC236}">
                <a16:creationId xmlns:a16="http://schemas.microsoft.com/office/drawing/2014/main" id="{F75BE13C-C52F-4915-92EE-A2D63B941EA8}"/>
              </a:ext>
            </a:extLst>
          </p:cNvPr>
          <p:cNvSpPr txBox="1"/>
          <p:nvPr/>
        </p:nvSpPr>
        <p:spPr>
          <a:xfrm>
            <a:off x="5357003" y="1952685"/>
            <a:ext cx="3589570" cy="4524315"/>
          </a:xfrm>
          <a:prstGeom prst="rect">
            <a:avLst/>
          </a:prstGeom>
          <a:noFill/>
        </p:spPr>
        <p:txBody>
          <a:bodyPr wrap="square" rtlCol="0">
            <a:spAutoFit/>
          </a:bodyPr>
          <a:lstStyle/>
          <a:p>
            <a:pPr marL="0" indent="0">
              <a:buNone/>
            </a:pPr>
            <a:r>
              <a:rPr lang="en-US" sz="1800" b="1" dirty="0">
                <a:effectLst/>
              </a:rPr>
              <a:t>Develop  and  implement  an effective  </a:t>
            </a:r>
            <a:r>
              <a:rPr lang="en-US" sz="1800" b="1" u="none" dirty="0">
                <a:effectLst/>
              </a:rPr>
              <a:t>Religious Education and Liturgical Engagement (“RELE”) </a:t>
            </a:r>
            <a:r>
              <a:rPr lang="en-US" sz="1800" b="1" dirty="0">
                <a:effectLst/>
              </a:rPr>
              <a:t>Program  for  youth  and  adults  that  will  be  completed  within  20 months  by the following “Education Targets”: </a:t>
            </a:r>
          </a:p>
          <a:p>
            <a:pPr marL="914400" lvl="1" indent="-514350">
              <a:buAutoNum type="alphaLcParenBoth"/>
            </a:pPr>
            <a:r>
              <a:rPr lang="en-US" sz="1800" b="1" dirty="0">
                <a:effectLst/>
              </a:rPr>
              <a:t> 25%  or  more of  parish adults; and  </a:t>
            </a:r>
          </a:p>
          <a:p>
            <a:pPr marL="914400" lvl="1" indent="-514350">
              <a:buAutoNum type="alphaLcParenBoth"/>
            </a:pPr>
            <a:r>
              <a:rPr lang="en-US" sz="1800" b="1" dirty="0">
                <a:effectLst/>
              </a:rPr>
              <a:t> 75%  or  more of  parish youth.</a:t>
            </a:r>
          </a:p>
          <a:p>
            <a:pPr marL="914400" lvl="1" indent="-514350">
              <a:buAutoNum type="alphaLcParenBoth"/>
            </a:pPr>
            <a:r>
              <a:rPr lang="en-US" sz="1800" b="1" dirty="0">
                <a:effectLst/>
              </a:rPr>
              <a:t> 50%  or  more  of  unaffiliated  Orthodox  or  non-Orthodox  are  fully  welcomed  by  the parish.</a:t>
            </a:r>
          </a:p>
        </p:txBody>
      </p:sp>
    </p:spTree>
    <p:extLst>
      <p:ext uri="{BB962C8B-B14F-4D97-AF65-F5344CB8AC3E}">
        <p14:creationId xmlns:p14="http://schemas.microsoft.com/office/powerpoint/2010/main" val="19562584"/>
      </p:ext>
    </p:extLst>
  </p:cSld>
  <p:clrMapOvr>
    <a:masterClrMapping/>
  </p:clrMapOvr>
  <p:transition>
    <p:strips dir="rd"/>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C0681B-374B-47F4-97C9-6F2AEE6888FF}"/>
              </a:ext>
            </a:extLst>
          </p:cNvPr>
          <p:cNvSpPr>
            <a:spLocks noGrp="1"/>
          </p:cNvSpPr>
          <p:nvPr>
            <p:ph type="title"/>
          </p:nvPr>
        </p:nvSpPr>
        <p:spPr>
          <a:xfrm>
            <a:off x="918713" y="-86264"/>
            <a:ext cx="7306574" cy="1143000"/>
          </a:xfrm>
        </p:spPr>
        <p:txBody>
          <a:bodyPr/>
          <a:lstStyle/>
          <a:p>
            <a:r>
              <a:rPr lang="en-US" sz="3600" b="1" u="none" dirty="0">
                <a:effectLst/>
                <a:latin typeface="Georgia" panose="02040502050405020303" pitchFamily="18" charset="0"/>
              </a:rPr>
              <a:t>Adult &amp; </a:t>
            </a:r>
            <a:r>
              <a:rPr lang="en-US" sz="3600" u="none" dirty="0"/>
              <a:t>Youth RELE </a:t>
            </a:r>
            <a:br>
              <a:rPr lang="en-US" sz="3600" u="none" dirty="0"/>
            </a:br>
            <a:r>
              <a:rPr lang="en-US" dirty="0"/>
              <a:t>Lead Measures WIG 3</a:t>
            </a:r>
          </a:p>
        </p:txBody>
      </p:sp>
      <p:sp>
        <p:nvSpPr>
          <p:cNvPr id="3" name="Content Placeholder 2">
            <a:extLst>
              <a:ext uri="{FF2B5EF4-FFF2-40B4-BE49-F238E27FC236}">
                <a16:creationId xmlns:a16="http://schemas.microsoft.com/office/drawing/2014/main" id="{1D5BF839-4E6E-45E7-8006-B028F8613E12}"/>
              </a:ext>
            </a:extLst>
          </p:cNvPr>
          <p:cNvSpPr>
            <a:spLocks noGrp="1"/>
          </p:cNvSpPr>
          <p:nvPr>
            <p:ph sz="half" idx="1"/>
          </p:nvPr>
        </p:nvSpPr>
        <p:spPr>
          <a:xfrm>
            <a:off x="78799" y="898805"/>
            <a:ext cx="5239954" cy="5311588"/>
          </a:xfrm>
        </p:spPr>
        <p:txBody>
          <a:bodyPr/>
          <a:lstStyle/>
          <a:p>
            <a:pPr marL="233363" indent="-233363"/>
            <a:r>
              <a:rPr lang="en-US" sz="1150" u="sng" dirty="0">
                <a:solidFill>
                  <a:schemeClr val="bg1"/>
                </a:solidFill>
                <a:effectLst/>
              </a:rPr>
              <a:t>LEAD 1:  </a:t>
            </a:r>
          </a:p>
          <a:p>
            <a:pPr marL="457200" lvl="1" indent="0">
              <a:buNone/>
            </a:pPr>
            <a:r>
              <a:rPr lang="en-US" sz="1150" dirty="0">
                <a:solidFill>
                  <a:schemeClr val="bg1"/>
                </a:solidFill>
                <a:effectLst/>
              </a:rPr>
              <a:t>A: recruit team</a:t>
            </a:r>
          </a:p>
          <a:p>
            <a:pPr marL="457200" lvl="1" indent="0">
              <a:buNone/>
            </a:pPr>
            <a:r>
              <a:rPr lang="en-US" sz="1150" dirty="0">
                <a:solidFill>
                  <a:schemeClr val="bg1"/>
                </a:solidFill>
                <a:effectLst/>
              </a:rPr>
              <a:t>B: </a:t>
            </a:r>
            <a:r>
              <a:rPr lang="en-US" sz="1200" b="1" dirty="0">
                <a:solidFill>
                  <a:schemeClr val="bg1"/>
                </a:solidFill>
                <a:effectLst/>
                <a:latin typeface="Georgia" panose="02040502050405020303" pitchFamily="18" charset="0"/>
              </a:rPr>
              <a:t>define how RELE success will be determined </a:t>
            </a:r>
            <a:r>
              <a:rPr lang="en-US" sz="1150" dirty="0">
                <a:solidFill>
                  <a:schemeClr val="bg1"/>
                </a:solidFill>
                <a:effectLst/>
              </a:rPr>
              <a:t>research 	and identify metrics to determine effectiveness and 	success for both adults and youth</a:t>
            </a:r>
          </a:p>
          <a:p>
            <a:pPr marL="457200" lvl="1" indent="0">
              <a:buNone/>
            </a:pPr>
            <a:r>
              <a:rPr lang="en-US" sz="1150" dirty="0">
                <a:solidFill>
                  <a:schemeClr val="bg1"/>
                </a:solidFill>
                <a:effectLst/>
              </a:rPr>
              <a:t>C: Identify 5 </a:t>
            </a:r>
            <a:r>
              <a:rPr lang="en-US" sz="1200" b="1" kern="1200" dirty="0">
                <a:solidFill>
                  <a:schemeClr val="bg1"/>
                </a:solidFill>
                <a:effectLst/>
                <a:latin typeface="Georgia" panose="02040502050405020303" pitchFamily="18" charset="0"/>
                <a:ea typeface="+mn-ea"/>
                <a:cs typeface="+mn-cs"/>
              </a:rPr>
              <a:t>or more </a:t>
            </a:r>
            <a:r>
              <a:rPr lang="en-US" sz="1150" dirty="0">
                <a:solidFill>
                  <a:schemeClr val="bg1"/>
                </a:solidFill>
                <a:effectLst/>
              </a:rPr>
              <a:t>Religious Education and 5 </a:t>
            </a:r>
            <a:r>
              <a:rPr lang="en-US" sz="1200" b="1" kern="1200" dirty="0">
                <a:solidFill>
                  <a:schemeClr val="bg1"/>
                </a:solidFill>
                <a:effectLst/>
                <a:latin typeface="Georgia" panose="02040502050405020303" pitchFamily="18" charset="0"/>
                <a:ea typeface="+mn-ea"/>
                <a:cs typeface="+mn-cs"/>
              </a:rPr>
              <a:t>or more </a:t>
            </a:r>
            <a:r>
              <a:rPr lang="en-US" sz="1150" dirty="0">
                <a:solidFill>
                  <a:schemeClr val="bg1"/>
                </a:solidFill>
                <a:effectLst/>
              </a:rPr>
              <a:t> 	Liturgical Engagement Programs to consider</a:t>
            </a:r>
          </a:p>
          <a:p>
            <a:pPr marL="233363" indent="-233363"/>
            <a:r>
              <a:rPr lang="en-US" sz="1150" u="sng" dirty="0">
                <a:solidFill>
                  <a:schemeClr val="bg1"/>
                </a:solidFill>
                <a:effectLst/>
              </a:rPr>
              <a:t>LEAD 2: </a:t>
            </a:r>
          </a:p>
          <a:p>
            <a:pPr marL="457200" lvl="1" indent="0">
              <a:buNone/>
            </a:pPr>
            <a:r>
              <a:rPr lang="en-US" sz="1150" dirty="0">
                <a:solidFill>
                  <a:schemeClr val="bg1"/>
                </a:solidFill>
                <a:effectLst/>
              </a:rPr>
              <a:t>A: evaluate all RELE Programs for effectiveness</a:t>
            </a:r>
          </a:p>
          <a:p>
            <a:pPr marL="457200" lvl="1" indent="0">
              <a:buNone/>
            </a:pPr>
            <a:r>
              <a:rPr lang="en-US" sz="1150" dirty="0">
                <a:solidFill>
                  <a:schemeClr val="bg1"/>
                </a:solidFill>
                <a:effectLst/>
              </a:rPr>
              <a:t>B: modify and/or develop RELE Programs for utilization at Holy  Trinity</a:t>
            </a:r>
          </a:p>
          <a:p>
            <a:pPr marL="457200" lvl="1" indent="0">
              <a:buNone/>
            </a:pPr>
            <a:r>
              <a:rPr lang="en-US" sz="1150" dirty="0">
                <a:solidFill>
                  <a:schemeClr val="bg1"/>
                </a:solidFill>
                <a:effectLst/>
              </a:rPr>
              <a:t>C: finalize “RELE Programs” and effectiveness measurement metrics</a:t>
            </a:r>
          </a:p>
          <a:p>
            <a:pPr marL="233363" indent="-233363"/>
            <a:r>
              <a:rPr lang="en-US" sz="1150" u="sng" dirty="0">
                <a:solidFill>
                  <a:schemeClr val="bg1"/>
                </a:solidFill>
                <a:effectLst/>
              </a:rPr>
              <a:t>LEAD 3:  </a:t>
            </a:r>
          </a:p>
          <a:p>
            <a:pPr marL="457200" lvl="1" indent="0">
              <a:buNone/>
            </a:pPr>
            <a:r>
              <a:rPr lang="en-US" sz="1150" dirty="0">
                <a:solidFill>
                  <a:schemeClr val="bg1"/>
                </a:solidFill>
                <a:effectLst/>
              </a:rPr>
              <a:t>A: identify RELE delivery modalities technology and 	“Educators”</a:t>
            </a:r>
          </a:p>
          <a:p>
            <a:pPr marL="457200" lvl="1" indent="0">
              <a:buNone/>
            </a:pPr>
            <a:r>
              <a:rPr lang="en-US" sz="1150" dirty="0">
                <a:solidFill>
                  <a:schemeClr val="bg1"/>
                </a:solidFill>
                <a:effectLst/>
              </a:rPr>
              <a:t>B: develop RELE Educator training program, delivery 	modalities and interim effectiveness assessment 	process</a:t>
            </a:r>
          </a:p>
          <a:p>
            <a:pPr marL="457200" lvl="1" indent="0">
              <a:buNone/>
            </a:pPr>
            <a:r>
              <a:rPr lang="en-US" sz="1150" dirty="0">
                <a:solidFill>
                  <a:schemeClr val="bg1"/>
                </a:solidFill>
                <a:effectLst/>
              </a:rPr>
              <a:t>C: recruit and train Educators </a:t>
            </a:r>
          </a:p>
          <a:p>
            <a:pPr marL="233363" indent="-233363"/>
            <a:r>
              <a:rPr lang="en-US" sz="1150" u="sng" dirty="0">
                <a:solidFill>
                  <a:schemeClr val="bg1"/>
                </a:solidFill>
                <a:effectLst/>
              </a:rPr>
              <a:t>LEAD 4:</a:t>
            </a:r>
          </a:p>
          <a:p>
            <a:pPr marL="457200" lvl="1" indent="0">
              <a:buNone/>
            </a:pPr>
            <a:r>
              <a:rPr lang="en-US" sz="1150" dirty="0">
                <a:solidFill>
                  <a:schemeClr val="bg1"/>
                </a:solidFill>
                <a:effectLst/>
              </a:rPr>
              <a:t>A: identify, recruit and educate the “Education Targets ” of parish adults and youth in the RELE Programs </a:t>
            </a:r>
          </a:p>
          <a:p>
            <a:pPr marL="457200" lvl="1" indent="0">
              <a:buNone/>
            </a:pPr>
            <a:r>
              <a:rPr lang="en-US" sz="1150" dirty="0">
                <a:solidFill>
                  <a:schemeClr val="bg1"/>
                </a:solidFill>
                <a:effectLst/>
              </a:rPr>
              <a:t>B: assign Educators  to respective adults and youth</a:t>
            </a:r>
          </a:p>
          <a:p>
            <a:pPr marL="457200" lvl="1" indent="0">
              <a:buNone/>
            </a:pPr>
            <a:r>
              <a:rPr lang="en-US" sz="1150" dirty="0">
                <a:solidFill>
                  <a:schemeClr val="bg1"/>
                </a:solidFill>
                <a:effectLst/>
              </a:rPr>
              <a:t>C:  schedule and complete a parish implementation of the RELE Programs to all Education Targets  of adults and youth</a:t>
            </a:r>
          </a:p>
          <a:p>
            <a:pPr marL="233363" indent="-233363"/>
            <a:r>
              <a:rPr lang="en-US" sz="1150" u="sng" dirty="0">
                <a:solidFill>
                  <a:schemeClr val="bg1"/>
                </a:solidFill>
                <a:effectLst/>
              </a:rPr>
              <a:t>LEAD 5:  </a:t>
            </a:r>
          </a:p>
          <a:p>
            <a:pPr marL="457200" lvl="1" indent="0">
              <a:buNone/>
            </a:pPr>
            <a:r>
              <a:rPr lang="en-US" sz="1150" dirty="0">
                <a:solidFill>
                  <a:schemeClr val="bg1"/>
                </a:solidFill>
                <a:effectLst/>
              </a:rPr>
              <a:t>A: obtain qualitative and quantitative data from RELE 	Programs  effectiveness 	</a:t>
            </a:r>
          </a:p>
          <a:p>
            <a:pPr marL="457200" lvl="1" indent="0">
              <a:buNone/>
            </a:pPr>
            <a:r>
              <a:rPr lang="en-US" sz="1150" dirty="0">
                <a:solidFill>
                  <a:schemeClr val="bg1"/>
                </a:solidFill>
                <a:effectLst/>
              </a:rPr>
              <a:t>B: analyze all data and finalize and deliver RELE 	Programs assessment and make all necessary improvements</a:t>
            </a:r>
          </a:p>
        </p:txBody>
      </p:sp>
      <p:sp>
        <p:nvSpPr>
          <p:cNvPr id="4" name="Content Placeholder 3">
            <a:extLst>
              <a:ext uri="{FF2B5EF4-FFF2-40B4-BE49-F238E27FC236}">
                <a16:creationId xmlns:a16="http://schemas.microsoft.com/office/drawing/2014/main" id="{90060F44-1C09-4A66-9EA0-FA6F4C6903A7}"/>
              </a:ext>
            </a:extLst>
          </p:cNvPr>
          <p:cNvSpPr>
            <a:spLocks noGrp="1"/>
          </p:cNvSpPr>
          <p:nvPr>
            <p:ph sz="half" idx="2"/>
          </p:nvPr>
        </p:nvSpPr>
        <p:spPr>
          <a:xfrm>
            <a:off x="5184819" y="1000405"/>
            <a:ext cx="3949991" cy="4858870"/>
          </a:xfrm>
        </p:spPr>
        <p:txBody>
          <a:bodyPr/>
          <a:lstStyle/>
          <a:p>
            <a:pPr marL="284163" indent="-284163">
              <a:tabLst>
                <a:tab pos="690563" algn="l"/>
              </a:tabLst>
            </a:pPr>
            <a:r>
              <a:rPr lang="en-US" sz="1600" u="sng" dirty="0">
                <a:effectLst/>
              </a:rPr>
              <a:t>LAG 1:</a:t>
            </a:r>
            <a:r>
              <a:rPr lang="en-US" sz="1600" dirty="0">
                <a:effectLst/>
              </a:rPr>
              <a:t>  Research the most 	effective youth and adult</a:t>
            </a:r>
            <a:r>
              <a:rPr lang="en-US" sz="1600" b="1" dirty="0">
                <a:effectLst/>
              </a:rPr>
              <a:t> 	Religious Education and 	Liturgical Engagement 	(“RELE Program”) 	</a:t>
            </a:r>
            <a:r>
              <a:rPr lang="en-US" sz="1600" dirty="0">
                <a:effectLst/>
              </a:rPr>
              <a:t>within 3  	months</a:t>
            </a:r>
          </a:p>
          <a:p>
            <a:pPr marL="284163" indent="-284163">
              <a:tabLst>
                <a:tab pos="690563" algn="l"/>
              </a:tabLst>
            </a:pPr>
            <a:r>
              <a:rPr lang="en-US" sz="1600" u="sng" dirty="0">
                <a:effectLst/>
              </a:rPr>
              <a:t>LAG 2:</a:t>
            </a:r>
            <a:r>
              <a:rPr lang="en-US" sz="1600" dirty="0">
                <a:effectLst/>
              </a:rPr>
              <a:t> Develop the most 	effective RELE Program  for  Holy Trinity youth and 	adults (the “RELE Program”) 	within  3 months</a:t>
            </a:r>
          </a:p>
          <a:p>
            <a:pPr marL="233363" indent="-233363">
              <a:tabLst>
                <a:tab pos="690563" algn="l"/>
              </a:tabLst>
            </a:pPr>
            <a:r>
              <a:rPr lang="en-US" sz="1600" u="sng" dirty="0">
                <a:effectLst/>
              </a:rPr>
              <a:t>LAG 3:</a:t>
            </a:r>
            <a:r>
              <a:rPr lang="en-US" sz="1600" dirty="0">
                <a:effectLst/>
              </a:rPr>
              <a:t> Identify delivery modalities and recruit and train the RELE Program 	“Educators” within 3 months </a:t>
            </a:r>
          </a:p>
          <a:p>
            <a:pPr marL="233363" indent="-233363">
              <a:tabLst>
                <a:tab pos="690563" algn="l"/>
              </a:tabLst>
            </a:pPr>
            <a:r>
              <a:rPr lang="en-US" sz="1600" u="sng" dirty="0">
                <a:effectLst/>
              </a:rPr>
              <a:t>LAG 4:</a:t>
            </a:r>
            <a:r>
              <a:rPr lang="en-US" sz="1600" dirty="0">
                <a:effectLst/>
              </a:rPr>
              <a:t> Deliver the RELE Program to the Education Targets or  more of adult 	stewards and youth within 9  	months</a:t>
            </a:r>
          </a:p>
          <a:p>
            <a:pPr marL="233363" indent="-233363">
              <a:tabLst>
                <a:tab pos="690563" algn="l"/>
              </a:tabLst>
            </a:pPr>
            <a:r>
              <a:rPr lang="en-US" sz="1600" b="1" u="sng" dirty="0">
                <a:effectLst/>
              </a:rPr>
              <a:t>LAG 5</a:t>
            </a:r>
            <a:r>
              <a:rPr lang="en-US" sz="1600" b="1" dirty="0">
                <a:effectLst/>
              </a:rPr>
              <a:t>:  Compile and assess the 	results of the </a:t>
            </a:r>
            <a:r>
              <a:rPr lang="en-US" sz="1600" dirty="0">
                <a:effectLst/>
              </a:rPr>
              <a:t>RELE Program  	</a:t>
            </a:r>
            <a:r>
              <a:rPr lang="en-US" sz="1600" b="1" dirty="0">
                <a:effectLst/>
              </a:rPr>
              <a:t>and make necessary 	improvements within 2 	months</a:t>
            </a:r>
          </a:p>
          <a:p>
            <a:endParaRPr lang="en-US" sz="1550" dirty="0">
              <a:effectLst/>
            </a:endParaRPr>
          </a:p>
        </p:txBody>
      </p:sp>
      <p:sp>
        <p:nvSpPr>
          <p:cNvPr id="5" name="Rectangle 4">
            <a:extLst>
              <a:ext uri="{FF2B5EF4-FFF2-40B4-BE49-F238E27FC236}">
                <a16:creationId xmlns:a16="http://schemas.microsoft.com/office/drawing/2014/main" id="{E249FCEE-6AB6-4C42-99C2-4374D368315A}"/>
              </a:ext>
            </a:extLst>
          </p:cNvPr>
          <p:cNvSpPr/>
          <p:nvPr/>
        </p:nvSpPr>
        <p:spPr bwMode="auto">
          <a:xfrm>
            <a:off x="5284910" y="907116"/>
            <a:ext cx="3749810" cy="590775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4200" b="0" i="0" u="none" strike="noStrike" kern="1200" cap="none" spc="0" normalizeH="0" baseline="0" noProof="0" dirty="0">
              <a:ln>
                <a:noFill/>
              </a:ln>
              <a:solidFill>
                <a:srgbClr val="5D0100"/>
              </a:solidFill>
              <a:effectLst/>
              <a:uLnTx/>
              <a:uFillTx/>
              <a:latin typeface="Times"/>
              <a:ea typeface="+mn-ea"/>
              <a:cs typeface="+mn-cs"/>
            </a:endParaRPr>
          </a:p>
        </p:txBody>
      </p:sp>
      <p:sp>
        <p:nvSpPr>
          <p:cNvPr id="7" name="Rectangle 6">
            <a:extLst>
              <a:ext uri="{FF2B5EF4-FFF2-40B4-BE49-F238E27FC236}">
                <a16:creationId xmlns:a16="http://schemas.microsoft.com/office/drawing/2014/main" id="{45A197C0-DF5F-45F7-9981-657CBE859B87}"/>
              </a:ext>
            </a:extLst>
          </p:cNvPr>
          <p:cNvSpPr/>
          <p:nvPr/>
        </p:nvSpPr>
        <p:spPr bwMode="auto">
          <a:xfrm>
            <a:off x="109279" y="907116"/>
            <a:ext cx="5111307" cy="5950883"/>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4200" b="0" i="0" u="none" strike="noStrike" kern="1200" cap="none" spc="0" normalizeH="0" baseline="0" noProof="0" dirty="0">
              <a:ln>
                <a:noFill/>
              </a:ln>
              <a:solidFill>
                <a:srgbClr val="5D0100"/>
              </a:solidFill>
              <a:effectLst/>
              <a:uLnTx/>
              <a:uFillTx/>
              <a:latin typeface="Times"/>
              <a:ea typeface="+mn-ea"/>
              <a:cs typeface="+mn-cs"/>
            </a:endParaRPr>
          </a:p>
        </p:txBody>
      </p:sp>
    </p:spTree>
    <p:extLst>
      <p:ext uri="{BB962C8B-B14F-4D97-AF65-F5344CB8AC3E}">
        <p14:creationId xmlns:p14="http://schemas.microsoft.com/office/powerpoint/2010/main" val="626103549"/>
      </p:ext>
    </p:extLst>
  </p:cSld>
  <p:clrMapOvr>
    <a:masterClrMapping/>
  </p:clrMapOvr>
  <p:transition>
    <p:strips dir="rd"/>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03909" y="1163463"/>
          <a:ext cx="8944218" cy="5410920"/>
        </p:xfrm>
        <a:graphic>
          <a:graphicData uri="http://schemas.openxmlformats.org/drawingml/2006/table">
            <a:tbl>
              <a:tblPr firstRow="1" bandRow="1">
                <a:tableStyleId>{7DF18680-E054-41AD-8BC1-D1AEF772440D}</a:tableStyleId>
              </a:tblPr>
              <a:tblGrid>
                <a:gridCol w="3642010">
                  <a:extLst>
                    <a:ext uri="{9D8B030D-6E8A-4147-A177-3AD203B41FA5}">
                      <a16:colId xmlns:a16="http://schemas.microsoft.com/office/drawing/2014/main" val="20000"/>
                    </a:ext>
                  </a:extLst>
                </a:gridCol>
                <a:gridCol w="1625434">
                  <a:extLst>
                    <a:ext uri="{9D8B030D-6E8A-4147-A177-3AD203B41FA5}">
                      <a16:colId xmlns:a16="http://schemas.microsoft.com/office/drawing/2014/main" val="20001"/>
                    </a:ext>
                  </a:extLst>
                </a:gridCol>
                <a:gridCol w="1817263">
                  <a:extLst>
                    <a:ext uri="{9D8B030D-6E8A-4147-A177-3AD203B41FA5}">
                      <a16:colId xmlns:a16="http://schemas.microsoft.com/office/drawing/2014/main" val="20002"/>
                    </a:ext>
                  </a:extLst>
                </a:gridCol>
                <a:gridCol w="1859511">
                  <a:extLst>
                    <a:ext uri="{9D8B030D-6E8A-4147-A177-3AD203B41FA5}">
                      <a16:colId xmlns:a16="http://schemas.microsoft.com/office/drawing/2014/main" val="20003"/>
                    </a:ext>
                  </a:extLst>
                </a:gridCol>
              </a:tblGrid>
              <a:tr h="511947">
                <a:tc>
                  <a:txBody>
                    <a:bodyPr/>
                    <a:lstStyle/>
                    <a:p>
                      <a:pPr algn="ctr"/>
                      <a:r>
                        <a:rPr lang="en-US" sz="1600" b="1" kern="1200" dirty="0">
                          <a:solidFill>
                            <a:schemeClr val="bg1"/>
                          </a:solidFill>
                          <a:effectLst/>
                          <a:latin typeface="Georgia" panose="02040502050405020303" pitchFamily="18" charset="0"/>
                          <a:ea typeface="+mn-ea"/>
                          <a:cs typeface="+mn-cs"/>
                        </a:rPr>
                        <a:t>Key  Actions  Necessary  </a:t>
                      </a:r>
                      <a:r>
                        <a:rPr lang="en-US" sz="1600" b="1" u="none" kern="1200" dirty="0">
                          <a:solidFill>
                            <a:schemeClr val="bg1"/>
                          </a:solidFill>
                          <a:effectLst/>
                          <a:latin typeface="Georgia" panose="02040502050405020303" pitchFamily="18" charset="0"/>
                          <a:ea typeface="+mn-ea"/>
                          <a:cs typeface="+mn-cs"/>
                        </a:rPr>
                        <a:t>To  Achieve  </a:t>
                      </a:r>
                    </a:p>
                    <a:p>
                      <a:pPr algn="ctr"/>
                      <a:r>
                        <a:rPr lang="en-US" sz="1600" b="1" u="sng" kern="1200" dirty="0">
                          <a:solidFill>
                            <a:schemeClr val="bg1"/>
                          </a:solidFill>
                          <a:effectLst/>
                          <a:latin typeface="Georgia" panose="02040502050405020303" pitchFamily="18" charset="0"/>
                          <a:ea typeface="+mn-ea"/>
                          <a:cs typeface="+mn-cs"/>
                        </a:rPr>
                        <a:t>Strategic  WIG 3</a:t>
                      </a:r>
                      <a:endParaRPr lang="en-US" sz="1600" b="1" dirty="0">
                        <a:solidFill>
                          <a:schemeClr val="bg1"/>
                        </a:solidFill>
                        <a:latin typeface="Georgia" panose="02040502050405020303" pitchFamily="18" charset="0"/>
                      </a:endParaRPr>
                    </a:p>
                  </a:txBody>
                  <a:tcPr/>
                </a:tc>
                <a:tc>
                  <a:txBody>
                    <a:bodyPr/>
                    <a:lstStyle/>
                    <a:p>
                      <a:pPr algn="ctr"/>
                      <a:r>
                        <a:rPr lang="en-US" sz="1600" b="1" u="none" dirty="0">
                          <a:solidFill>
                            <a:schemeClr val="bg1"/>
                          </a:solidFill>
                          <a:latin typeface="Georgia" panose="02040502050405020303" pitchFamily="18" charset="0"/>
                        </a:rPr>
                        <a:t>Responsible </a:t>
                      </a:r>
                      <a:r>
                        <a:rPr lang="en-US" sz="1600" b="1" u="sng" dirty="0">
                          <a:solidFill>
                            <a:schemeClr val="bg1"/>
                          </a:solidFill>
                          <a:latin typeface="Georgia" panose="02040502050405020303" pitchFamily="18" charset="0"/>
                        </a:rPr>
                        <a:t>Party</a:t>
                      </a:r>
                    </a:p>
                  </a:txBody>
                  <a:tcPr/>
                </a:tc>
                <a:tc>
                  <a:txBody>
                    <a:bodyPr/>
                    <a:lstStyle/>
                    <a:p>
                      <a:pPr algn="ctr"/>
                      <a:r>
                        <a:rPr lang="en-US" sz="1600" b="1" u="none" dirty="0">
                          <a:solidFill>
                            <a:schemeClr val="bg1"/>
                          </a:solidFill>
                          <a:latin typeface="Georgia" panose="02040502050405020303" pitchFamily="18" charset="0"/>
                        </a:rPr>
                        <a:t>Deadline </a:t>
                      </a:r>
                      <a:r>
                        <a:rPr lang="en-US" sz="1600" b="1" u="sng" dirty="0">
                          <a:solidFill>
                            <a:schemeClr val="bg1"/>
                          </a:solidFill>
                          <a:latin typeface="Georgia" panose="02040502050405020303" pitchFamily="18" charset="0"/>
                        </a:rPr>
                        <a:t>Timetable</a:t>
                      </a:r>
                    </a:p>
                  </a:txBody>
                  <a:tcPr/>
                </a:tc>
                <a:tc>
                  <a:txBody>
                    <a:bodyPr/>
                    <a:lstStyle/>
                    <a:p>
                      <a:pPr algn="ctr"/>
                      <a:r>
                        <a:rPr lang="en-US" sz="1600" b="1" u="none" dirty="0">
                          <a:solidFill>
                            <a:schemeClr val="bg1"/>
                          </a:solidFill>
                          <a:latin typeface="Georgia" panose="02040502050405020303" pitchFamily="18" charset="0"/>
                        </a:rPr>
                        <a:t>Completion </a:t>
                      </a:r>
                    </a:p>
                    <a:p>
                      <a:pPr algn="ctr"/>
                      <a:r>
                        <a:rPr lang="en-US" sz="1600" b="1" u="sng" dirty="0">
                          <a:solidFill>
                            <a:schemeClr val="bg1"/>
                          </a:solidFill>
                          <a:latin typeface="Georgia" panose="02040502050405020303" pitchFamily="18" charset="0"/>
                        </a:rPr>
                        <a:t>Confirmation Test</a:t>
                      </a:r>
                    </a:p>
                  </a:txBody>
                  <a:tcPr/>
                </a:tc>
                <a:extLst>
                  <a:ext uri="{0D108BD9-81ED-4DB2-BD59-A6C34878D82A}">
                    <a16:rowId xmlns:a16="http://schemas.microsoft.com/office/drawing/2014/main" val="10000"/>
                  </a:ext>
                </a:extLst>
              </a:tr>
              <a:tr h="291105">
                <a:tc gridSpan="4">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600" b="1" u="sng" dirty="0">
                          <a:solidFill>
                            <a:srgbClr val="FF0000"/>
                          </a:solidFill>
                          <a:effectLst/>
                          <a:latin typeface="Georgia" panose="02040502050405020303" pitchFamily="18" charset="0"/>
                        </a:rPr>
                        <a:t>LAG 1: Research the most effective RELE Program  within 3 months</a:t>
                      </a:r>
                      <a:endParaRPr lang="en-US" sz="1600" b="1" u="sng" dirty="0">
                        <a:solidFill>
                          <a:srgbClr val="FF0000"/>
                        </a:solidFill>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algn="ctr">
                        <a:lnSpc>
                          <a:spcPct val="107000"/>
                        </a:lnSpc>
                        <a:spcBef>
                          <a:spcPts val="0"/>
                        </a:spcBef>
                        <a:spcAft>
                          <a:spcPts val="0"/>
                        </a:spcAft>
                      </a:pP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algn="ctr">
                        <a:lnSpc>
                          <a:spcPct val="107000"/>
                        </a:lnSpc>
                        <a:spcBef>
                          <a:spcPts val="0"/>
                        </a:spcBef>
                        <a:spcAft>
                          <a:spcPts val="0"/>
                        </a:spcAft>
                      </a:pP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algn="ctr">
                        <a:lnSpc>
                          <a:spcPct val="107000"/>
                        </a:lnSpc>
                        <a:spcBef>
                          <a:spcPts val="0"/>
                        </a:spcBef>
                        <a:spcAft>
                          <a:spcPts val="0"/>
                        </a:spcAft>
                      </a:pP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16944058"/>
                  </a:ext>
                </a:extLst>
              </a:tr>
              <a:tr h="471057">
                <a:tc>
                  <a:txBody>
                    <a:bodyPr/>
                    <a:lstStyle/>
                    <a:p>
                      <a:pPr marL="11113" marR="0" lvl="0" indent="0" algn="l">
                        <a:lnSpc>
                          <a:spcPct val="107000"/>
                        </a:lnSpc>
                        <a:spcBef>
                          <a:spcPts val="0"/>
                        </a:spcBef>
                        <a:spcAft>
                          <a:spcPts val="0"/>
                        </a:spcAft>
                        <a:buFont typeface="Arial" panose="020B0604020202020204" pitchFamily="34" charset="0"/>
                        <a:buNone/>
                        <a:tabLst/>
                      </a:pPr>
                      <a:r>
                        <a:rPr lang="en-US" sz="1600" b="1" dirty="0">
                          <a:effectLst/>
                          <a:latin typeface="Georgia" panose="02040502050405020303" pitchFamily="18" charset="0"/>
                          <a:ea typeface="Calibri" panose="020F0502020204030204" pitchFamily="34" charset="0"/>
                          <a:cs typeface="Times New Roman" panose="02020603050405020304" pitchFamily="18" charset="0"/>
                        </a:rPr>
                        <a:t>1. Form parish Religious Education and Liturgical Engagement (“RELE”) Team 3 (“RELE Team 3”). </a:t>
                      </a: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600" b="0" dirty="0">
                          <a:effectLst/>
                          <a:latin typeface="Georgia" panose="02040502050405020303" pitchFamily="18" charset="0"/>
                          <a:ea typeface="Calibri" panose="020F0502020204030204" pitchFamily="34" charset="0"/>
                          <a:cs typeface="Times New Roman" panose="02020603050405020304" pitchFamily="18" charset="0"/>
                        </a:rPr>
                        <a:t>Strategic Planning Team and Goal co-Captains</a:t>
                      </a: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600" b="0"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1 month after start date</a:t>
                      </a:r>
                    </a:p>
                    <a:p>
                      <a:pPr marL="0" marR="0">
                        <a:lnSpc>
                          <a:spcPct val="107000"/>
                        </a:lnSpc>
                        <a:spcBef>
                          <a:spcPts val="0"/>
                        </a:spcBef>
                        <a:spcAft>
                          <a:spcPts val="0"/>
                        </a:spcAft>
                      </a:pPr>
                      <a:endParaRPr lang="en-US" sz="1600" b="0"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nSpc>
                          <a:spcPct val="107000"/>
                        </a:lnSpc>
                        <a:spcBef>
                          <a:spcPts val="0"/>
                        </a:spcBef>
                        <a:spcAft>
                          <a:spcPts val="0"/>
                        </a:spcAft>
                        <a:buFont typeface="Symbol" pitchFamily="2" charset="2"/>
                        <a:buNone/>
                      </a:pPr>
                      <a:r>
                        <a:rPr lang="en-US" sz="1400" b="0" dirty="0">
                          <a:effectLst/>
                          <a:latin typeface="Georgia" panose="02040502050405020303" pitchFamily="18" charset="0"/>
                          <a:ea typeface="Calibri" panose="020F0502020204030204" pitchFamily="34" charset="0"/>
                          <a:cs typeface="Times New Roman" panose="02020603050405020304" pitchFamily="18" charset="0"/>
                        </a:rPr>
                        <a:t>RELE Team 3  members agree to serve  </a:t>
                      </a: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60737851"/>
                  </a:ext>
                </a:extLst>
              </a:tr>
              <a:tr h="606954">
                <a:tc>
                  <a:txBody>
                    <a:bodyPr/>
                    <a:lstStyle/>
                    <a:p>
                      <a:pPr marL="0" lvl="1" indent="0">
                        <a:buNone/>
                      </a:pPr>
                      <a:r>
                        <a:rPr lang="en-US" sz="1600" b="1" dirty="0">
                          <a:effectLst/>
                          <a:latin typeface="Georgia" panose="02040502050405020303" pitchFamily="18" charset="0"/>
                        </a:rPr>
                        <a:t>2. Research and define how RELE success will be determined for each targeted demographic of adults and youth and identify metrics to determine effectiveness. </a:t>
                      </a:r>
                      <a:endParaRPr lang="en-US" sz="16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noFill/>
                  </a:tcPr>
                </a:tc>
                <a:tc>
                  <a:txBody>
                    <a:bodyPr/>
                    <a:lstStyle/>
                    <a:p>
                      <a:pPr marL="0" marR="0">
                        <a:lnSpc>
                          <a:spcPct val="107000"/>
                        </a:lnSpc>
                        <a:spcBef>
                          <a:spcPts val="0"/>
                        </a:spcBef>
                        <a:spcAft>
                          <a:spcPts val="0"/>
                        </a:spcAft>
                      </a:pPr>
                      <a:r>
                        <a:rPr lang="en-US" sz="1600" b="0" dirty="0">
                          <a:effectLst/>
                          <a:latin typeface="Georgia" panose="02040502050405020303" pitchFamily="18" charset="0"/>
                          <a:ea typeface="Calibri" panose="020F0502020204030204" pitchFamily="34" charset="0"/>
                          <a:cs typeface="Times New Roman" panose="02020603050405020304" pitchFamily="18" charset="0"/>
                        </a:rPr>
                        <a:t>RELE Team 3 </a:t>
                      </a:r>
                      <a:endParaRPr lang="en-US" sz="1600" b="0"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noFill/>
                  </a:tcPr>
                </a:tc>
                <a:tc>
                  <a:txBody>
                    <a:bodyPr/>
                    <a:lstStyle/>
                    <a:p>
                      <a:pPr marL="0" marR="0">
                        <a:lnSpc>
                          <a:spcPct val="107000"/>
                        </a:lnSpc>
                        <a:spcBef>
                          <a:spcPts val="0"/>
                        </a:spcBef>
                        <a:spcAft>
                          <a:spcPts val="0"/>
                        </a:spcAft>
                      </a:pPr>
                      <a:r>
                        <a:rPr lang="en-US" sz="1600" b="0" dirty="0">
                          <a:solidFill>
                            <a:schemeClr val="bg1"/>
                          </a:solidFill>
                          <a:effectLst/>
                          <a:latin typeface="Georgia" panose="02040502050405020303" pitchFamily="18" charset="0"/>
                          <a:ea typeface="Calibri" panose="020F0502020204030204" pitchFamily="34" charset="0"/>
                          <a:cs typeface="Times New Roman" panose="02020603050405020304" pitchFamily="18" charset="0"/>
                        </a:rPr>
                        <a:t>2</a:t>
                      </a:r>
                      <a:r>
                        <a:rPr lang="en-US" sz="1600" b="0" dirty="0">
                          <a:solidFill>
                            <a:srgbClr val="FF0000"/>
                          </a:solidFill>
                          <a:effectLst/>
                          <a:latin typeface="Georgia" panose="02040502050405020303" pitchFamily="18" charset="0"/>
                          <a:ea typeface="Calibri" panose="020F0502020204030204" pitchFamily="34" charset="0"/>
                          <a:cs typeface="Times New Roman" panose="02020603050405020304" pitchFamily="18" charset="0"/>
                        </a:rPr>
                        <a:t> </a:t>
                      </a:r>
                      <a:r>
                        <a:rPr lang="en-US" sz="1600" b="0"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months after step 1</a:t>
                      </a:r>
                    </a:p>
                  </a:txBody>
                  <a:tcPr marL="68580" marR="68580" marT="0" marB="0">
                    <a:lnT w="12700" cap="flat" cmpd="sng" algn="ctr">
                      <a:solidFill>
                        <a:schemeClr val="tx1"/>
                      </a:solidFill>
                      <a:prstDash val="solid"/>
                      <a:round/>
                      <a:headEnd type="none" w="med" len="med"/>
                      <a:tailEnd type="none" w="med" len="med"/>
                    </a:lnT>
                    <a:noFill/>
                  </a:tcPr>
                </a:tc>
                <a:tc>
                  <a:txBody>
                    <a:bodyPr/>
                    <a:lstStyle/>
                    <a:p>
                      <a:pPr marL="0" marR="0" lvl="0" indent="0">
                        <a:lnSpc>
                          <a:spcPct val="107000"/>
                        </a:lnSpc>
                        <a:spcBef>
                          <a:spcPts val="0"/>
                        </a:spcBef>
                        <a:spcAft>
                          <a:spcPts val="0"/>
                        </a:spcAft>
                        <a:buFont typeface="Symbol" pitchFamily="2" charset="2"/>
                        <a:buNone/>
                      </a:pPr>
                      <a:r>
                        <a:rPr lang="en-US" sz="1400" b="0"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Success and effectiveness metrics are finalized</a:t>
                      </a:r>
                    </a:p>
                  </a:txBody>
                  <a:tcPr marL="68580" marR="68580" marT="0" marB="0">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10002"/>
                  </a:ext>
                </a:extLst>
              </a:tr>
              <a:tr h="965437">
                <a:tc>
                  <a:txBody>
                    <a:bodyPr/>
                    <a:lstStyle/>
                    <a:p>
                      <a:pPr marL="0" marR="0" lvl="0" indent="0" algn="l">
                        <a:lnSpc>
                          <a:spcPct val="107000"/>
                        </a:lnSpc>
                        <a:spcBef>
                          <a:spcPts val="0"/>
                        </a:spcBef>
                        <a:spcAft>
                          <a:spcPts val="0"/>
                        </a:spcAft>
                        <a:buFontTx/>
                        <a:buNone/>
                      </a:pPr>
                      <a:r>
                        <a:rPr lang="en-US" sz="1600" b="1" dirty="0">
                          <a:effectLst/>
                          <a:latin typeface="Georgia" panose="02040502050405020303" pitchFamily="18" charset="0"/>
                          <a:ea typeface="Calibri" panose="020F0502020204030204" pitchFamily="34" charset="0"/>
                          <a:cs typeface="Times New Roman" panose="02020603050405020304" pitchFamily="18" charset="0"/>
                        </a:rPr>
                        <a:t>3. </a:t>
                      </a:r>
                      <a:r>
                        <a:rPr lang="en-US" sz="1600" b="1" dirty="0">
                          <a:effectLst/>
                          <a:latin typeface="Georgia" panose="02040502050405020303" pitchFamily="18" charset="0"/>
                        </a:rPr>
                        <a:t>Identify 5 </a:t>
                      </a:r>
                      <a:r>
                        <a:rPr lang="en-US" sz="1600" b="1" kern="1200" dirty="0">
                          <a:solidFill>
                            <a:schemeClr val="dk1"/>
                          </a:solidFill>
                          <a:effectLst/>
                          <a:latin typeface="Georgia" panose="02040502050405020303" pitchFamily="18" charset="0"/>
                          <a:ea typeface="+mn-ea"/>
                          <a:cs typeface="+mn-cs"/>
                        </a:rPr>
                        <a:t>or more </a:t>
                      </a:r>
                      <a:r>
                        <a:rPr lang="en-US" sz="1600" b="1" dirty="0">
                          <a:effectLst/>
                          <a:latin typeface="Georgia" panose="02040502050405020303" pitchFamily="18" charset="0"/>
                        </a:rPr>
                        <a:t>Religious Education and 5 </a:t>
                      </a:r>
                      <a:r>
                        <a:rPr lang="en-US" sz="1600" b="1" kern="1200" dirty="0">
                          <a:solidFill>
                            <a:schemeClr val="dk1"/>
                          </a:solidFill>
                          <a:effectLst/>
                          <a:latin typeface="Georgia" panose="02040502050405020303" pitchFamily="18" charset="0"/>
                          <a:ea typeface="+mn-ea"/>
                          <a:cs typeface="+mn-cs"/>
                        </a:rPr>
                        <a:t>or more </a:t>
                      </a:r>
                      <a:r>
                        <a:rPr lang="en-US" sz="1600" b="1" dirty="0">
                          <a:effectLst/>
                          <a:latin typeface="Georgia" panose="02040502050405020303" pitchFamily="18" charset="0"/>
                        </a:rPr>
                        <a:t>Liturgical Engagement Programs  for both adults and youth to evaluate and consider from both inside and outside the Orthodox ecosystem.</a:t>
                      </a:r>
                      <a:endParaRPr lang="en-US" sz="1600" b="1"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b="0" dirty="0">
                          <a:effectLst/>
                          <a:latin typeface="Georgia" panose="02040502050405020303" pitchFamily="18" charset="0"/>
                          <a:ea typeface="Calibri" panose="020F0502020204030204" pitchFamily="34" charset="0"/>
                          <a:cs typeface="Times New Roman" panose="02020603050405020304" pitchFamily="18" charset="0"/>
                        </a:rPr>
                        <a:t>RELE Team 3 </a:t>
                      </a:r>
                    </a:p>
                  </a:txBody>
                  <a:tcPr marL="68580" marR="68580" marT="0" marB="0"/>
                </a:tc>
                <a:tc>
                  <a:txBody>
                    <a:bodyPr/>
                    <a:lstStyle/>
                    <a:p>
                      <a:pPr marL="0" marR="0">
                        <a:lnSpc>
                          <a:spcPct val="107000"/>
                        </a:lnSpc>
                        <a:spcBef>
                          <a:spcPts val="0"/>
                        </a:spcBef>
                        <a:spcAft>
                          <a:spcPts val="0"/>
                        </a:spcAft>
                      </a:pPr>
                      <a:r>
                        <a:rPr lang="en-US" sz="1600" b="0"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Simultaneous with step 2</a:t>
                      </a:r>
                      <a:endParaRPr lang="en-US" sz="1600" b="0"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lvl="0" indent="0">
                        <a:lnSpc>
                          <a:spcPct val="107000"/>
                        </a:lnSpc>
                        <a:spcBef>
                          <a:spcPts val="0"/>
                        </a:spcBef>
                        <a:spcAft>
                          <a:spcPts val="0"/>
                        </a:spcAft>
                        <a:buFontTx/>
                        <a:buNone/>
                      </a:pPr>
                      <a:r>
                        <a:rPr lang="en-US" sz="1400" b="0" dirty="0">
                          <a:effectLst/>
                          <a:latin typeface="Georgia" panose="02040502050405020303" pitchFamily="18" charset="0"/>
                        </a:rPr>
                        <a:t>5</a:t>
                      </a:r>
                      <a:r>
                        <a:rPr lang="en-US" sz="1400" b="1" dirty="0">
                          <a:effectLst/>
                          <a:latin typeface="Georgia" panose="02040502050405020303" pitchFamily="18" charset="0"/>
                        </a:rPr>
                        <a:t> </a:t>
                      </a:r>
                      <a:r>
                        <a:rPr lang="en-US" sz="1400" b="0" kern="1200" dirty="0">
                          <a:solidFill>
                            <a:schemeClr val="dk1"/>
                          </a:solidFill>
                          <a:effectLst/>
                          <a:latin typeface="Georgia" panose="02040502050405020303" pitchFamily="18" charset="0"/>
                          <a:ea typeface="+mn-ea"/>
                          <a:cs typeface="+mn-cs"/>
                        </a:rPr>
                        <a:t>or more </a:t>
                      </a:r>
                      <a:r>
                        <a:rPr lang="en-US" sz="1400" b="0" dirty="0">
                          <a:effectLst/>
                          <a:latin typeface="Georgia" panose="02040502050405020303" pitchFamily="18" charset="0"/>
                        </a:rPr>
                        <a:t>Religious Education and 5or more  Liturgical Engagement training p</a:t>
                      </a:r>
                      <a:r>
                        <a:rPr lang="en-US" sz="1400" b="0" dirty="0">
                          <a:solidFill>
                            <a:srgbClr val="5D0100"/>
                          </a:solidFill>
                          <a:latin typeface="Georgia" panose="02040502050405020303" pitchFamily="18" charset="0"/>
                        </a:rPr>
                        <a:t>rograms</a:t>
                      </a:r>
                      <a:r>
                        <a:rPr lang="en-US" sz="1400" b="0" dirty="0">
                          <a:effectLst/>
                          <a:latin typeface="Georgia" panose="02040502050405020303" pitchFamily="18" charset="0"/>
                          <a:ea typeface="Calibri" panose="020F0502020204030204" pitchFamily="34" charset="0"/>
                          <a:cs typeface="Times New Roman" panose="02020603050405020304" pitchFamily="18" charset="0"/>
                        </a:rPr>
                        <a:t> are identified for study</a:t>
                      </a:r>
                    </a:p>
                  </a:txBody>
                  <a:tcPr marL="68580" marR="68580" marT="0" marB="0"/>
                </a:tc>
                <a:extLst>
                  <a:ext uri="{0D108BD9-81ED-4DB2-BD59-A6C34878D82A}">
                    <a16:rowId xmlns:a16="http://schemas.microsoft.com/office/drawing/2014/main" val="1085481770"/>
                  </a:ext>
                </a:extLst>
              </a:tr>
            </a:tbl>
          </a:graphicData>
        </a:graphic>
      </p:graphicFrame>
      <p:sp>
        <p:nvSpPr>
          <p:cNvPr id="5" name="Title 1">
            <a:extLst>
              <a:ext uri="{FF2B5EF4-FFF2-40B4-BE49-F238E27FC236}">
                <a16:creationId xmlns:a16="http://schemas.microsoft.com/office/drawing/2014/main" id="{D62C678B-B2F1-4206-9806-7710365057CE}"/>
              </a:ext>
            </a:extLst>
          </p:cNvPr>
          <p:cNvSpPr>
            <a:spLocks noGrp="1"/>
          </p:cNvSpPr>
          <p:nvPr>
            <p:ph type="title"/>
          </p:nvPr>
        </p:nvSpPr>
        <p:spPr>
          <a:xfrm>
            <a:off x="3679039" y="-238199"/>
            <a:ext cx="4556476" cy="1143000"/>
          </a:xfrm>
        </p:spPr>
        <p:txBody>
          <a:bodyPr/>
          <a:lstStyle/>
          <a:p>
            <a:r>
              <a:rPr lang="en-US" sz="2200" b="1" u="none" dirty="0">
                <a:effectLst/>
                <a:latin typeface="Georgia" panose="02040502050405020303" pitchFamily="18" charset="0"/>
              </a:rPr>
              <a:t>Adult &amp; </a:t>
            </a:r>
            <a:r>
              <a:rPr lang="en-US" sz="2200" u="none" dirty="0"/>
              <a:t>Youth RELE</a:t>
            </a:r>
            <a:r>
              <a:rPr lang="en-US" sz="2200" b="1" u="none" dirty="0">
                <a:effectLst/>
                <a:latin typeface="Georgia" panose="02040502050405020303" pitchFamily="18" charset="0"/>
              </a:rPr>
              <a:t> </a:t>
            </a:r>
            <a:br>
              <a:rPr lang="en-US" sz="2200" b="1" u="none" dirty="0">
                <a:effectLst/>
                <a:latin typeface="Georgia" panose="02040502050405020303" pitchFamily="18" charset="0"/>
              </a:rPr>
            </a:br>
            <a:r>
              <a:rPr lang="en-US" sz="2200" b="1" dirty="0">
                <a:effectLst/>
                <a:latin typeface="Georgia" panose="02040502050405020303" pitchFamily="18" charset="0"/>
              </a:rPr>
              <a:t>WIG 3 A</a:t>
            </a:r>
            <a:r>
              <a:rPr lang="en-US" sz="2200" b="1" u="sng" dirty="0">
                <a:effectLst/>
                <a:latin typeface="Georgia" panose="02040502050405020303" pitchFamily="18" charset="0"/>
              </a:rPr>
              <a:t>ction Plan</a:t>
            </a:r>
            <a:endParaRPr lang="en-US" sz="2200" b="1" u="sng" dirty="0">
              <a:latin typeface="Georgia" panose="02040502050405020303" pitchFamily="18" charset="0"/>
            </a:endParaRPr>
          </a:p>
        </p:txBody>
      </p:sp>
    </p:spTree>
    <p:extLst>
      <p:ext uri="{BB962C8B-B14F-4D97-AF65-F5344CB8AC3E}">
        <p14:creationId xmlns:p14="http://schemas.microsoft.com/office/powerpoint/2010/main" val="3090701054"/>
      </p:ext>
    </p:extLst>
  </p:cSld>
  <p:clrMapOvr>
    <a:masterClrMapping/>
  </p:clrMapOvr>
  <p:transition>
    <p:strips dir="rd"/>
  </p:transition>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2" name="Rectangle 321">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24" name="Rectangle 323">
            <a:extLst>
              <a:ext uri="{FF2B5EF4-FFF2-40B4-BE49-F238E27FC236}">
                <a16:creationId xmlns:a16="http://schemas.microsoft.com/office/drawing/2014/main" id="{1199E1B1-A8C0-4FE8-A5A8-1CB41D69F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 y="0"/>
            <a:ext cx="9143999"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26" name="Rectangle 325">
            <a:extLst>
              <a:ext uri="{FF2B5EF4-FFF2-40B4-BE49-F238E27FC236}">
                <a16:creationId xmlns:a16="http://schemas.microsoft.com/office/drawing/2014/main" id="{84A8DE83-DE75-4B41-9DB4-A7EC0B0DEC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96642"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28" name="Rectangle 327">
            <a:extLst>
              <a:ext uri="{FF2B5EF4-FFF2-40B4-BE49-F238E27FC236}">
                <a16:creationId xmlns:a16="http://schemas.microsoft.com/office/drawing/2014/main" id="{A7009A0A-BEF5-4EAC-AF15-E4F9F002E2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1"/>
            <a:ext cx="9144001"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aphicFrame>
        <p:nvGraphicFramePr>
          <p:cNvPr id="317" name="Content Placeholder 3"/>
          <p:cNvGraphicFramePr/>
          <p:nvPr/>
        </p:nvGraphicFramePr>
        <p:xfrm>
          <a:off x="-3" y="1100242"/>
          <a:ext cx="9143998" cy="5546306"/>
        </p:xfrm>
        <a:graphic>
          <a:graphicData uri="http://schemas.openxmlformats.org/drawingml/2006/table">
            <a:tbl>
              <a:tblPr firstRow="1" bandRow="1">
                <a:noFill/>
              </a:tblPr>
              <a:tblGrid>
                <a:gridCol w="4092605">
                  <a:extLst>
                    <a:ext uri="{9D8B030D-6E8A-4147-A177-3AD203B41FA5}">
                      <a16:colId xmlns:a16="http://schemas.microsoft.com/office/drawing/2014/main" val="20000"/>
                    </a:ext>
                  </a:extLst>
                </a:gridCol>
                <a:gridCol w="1731145">
                  <a:extLst>
                    <a:ext uri="{9D8B030D-6E8A-4147-A177-3AD203B41FA5}">
                      <a16:colId xmlns:a16="http://schemas.microsoft.com/office/drawing/2014/main" val="31893473"/>
                    </a:ext>
                  </a:extLst>
                </a:gridCol>
                <a:gridCol w="1402672">
                  <a:extLst>
                    <a:ext uri="{9D8B030D-6E8A-4147-A177-3AD203B41FA5}">
                      <a16:colId xmlns:a16="http://schemas.microsoft.com/office/drawing/2014/main" val="114495414"/>
                    </a:ext>
                  </a:extLst>
                </a:gridCol>
                <a:gridCol w="1917576">
                  <a:extLst>
                    <a:ext uri="{9D8B030D-6E8A-4147-A177-3AD203B41FA5}">
                      <a16:colId xmlns:a16="http://schemas.microsoft.com/office/drawing/2014/main" val="1475866774"/>
                    </a:ext>
                  </a:extLst>
                </a:gridCol>
              </a:tblGrid>
              <a:tr h="543273">
                <a:tc>
                  <a:txBody>
                    <a:bodyPr/>
                    <a:lstStyle/>
                    <a:p>
                      <a:pPr algn="ctr">
                        <a:defRPr sz="1400">
                          <a:solidFill>
                            <a:srgbClr val="800000"/>
                          </a:solidFill>
                          <a:latin typeface="Georgia"/>
                          <a:ea typeface="Georgia"/>
                          <a:cs typeface="Georgia"/>
                          <a:sym typeface="Georgia"/>
                        </a:defRPr>
                      </a:pPr>
                      <a:r>
                        <a:rPr sz="1400" b="1" u="sng" dirty="0">
                          <a:solidFill>
                            <a:schemeClr val="tx1">
                              <a:lumMod val="75000"/>
                              <a:lumOff val="25000"/>
                            </a:schemeClr>
                          </a:solidFill>
                          <a:latin typeface="Arial" panose="020B0604020202020204" pitchFamily="34" charset="0"/>
                          <a:cs typeface="Arial" panose="020B0604020202020204" pitchFamily="34" charset="0"/>
                        </a:rPr>
                        <a:t>Actions  </a:t>
                      </a:r>
                      <a:r>
                        <a:rPr lang="en-US" sz="1400" b="1" u="sng" dirty="0">
                          <a:solidFill>
                            <a:schemeClr val="tx1">
                              <a:lumMod val="75000"/>
                              <a:lumOff val="25000"/>
                            </a:schemeClr>
                          </a:solidFill>
                          <a:latin typeface="Arial" panose="020B0604020202020204" pitchFamily="34" charset="0"/>
                          <a:cs typeface="Arial" panose="020B0604020202020204" pitchFamily="34" charset="0"/>
                        </a:rPr>
                        <a:t>Steps</a:t>
                      </a:r>
                      <a:endParaRPr sz="1400" b="1" u="sng"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defRPr sz="1400">
                          <a:solidFill>
                            <a:srgbClr val="800000"/>
                          </a:solidFill>
                          <a:latin typeface="Georgia"/>
                          <a:ea typeface="Georgia"/>
                          <a:cs typeface="Georgia"/>
                          <a:sym typeface="Georgia"/>
                        </a:defRPr>
                      </a:pPr>
                      <a:r>
                        <a:rPr lang="en-US" sz="1400" b="1" u="none" dirty="0">
                          <a:solidFill>
                            <a:schemeClr val="tx1">
                              <a:lumMod val="75000"/>
                              <a:lumOff val="25000"/>
                            </a:schemeClr>
                          </a:solidFill>
                          <a:latin typeface="Arial" panose="020B0604020202020204" pitchFamily="34" charset="0"/>
                          <a:cs typeface="Arial" panose="020B0604020202020204" pitchFamily="34" charset="0"/>
                        </a:rPr>
                        <a:t>      </a:t>
                      </a:r>
                      <a:r>
                        <a:rPr lang="en-US" sz="1400" b="1" u="sng" dirty="0">
                          <a:solidFill>
                            <a:schemeClr val="tx1">
                              <a:lumMod val="75000"/>
                              <a:lumOff val="25000"/>
                            </a:schemeClr>
                          </a:solidFill>
                          <a:latin typeface="Arial" panose="020B0604020202020204" pitchFamily="34" charset="0"/>
                          <a:cs typeface="Arial" panose="020B0604020202020204" pitchFamily="34" charset="0"/>
                        </a:rPr>
                        <a:t>Responsible Party</a:t>
                      </a:r>
                      <a:endParaRPr sz="1400" b="1" u="sng"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defRPr sz="1400">
                          <a:solidFill>
                            <a:srgbClr val="800000"/>
                          </a:solidFill>
                          <a:latin typeface="Georgia"/>
                          <a:ea typeface="Georgia"/>
                          <a:cs typeface="Georgia"/>
                          <a:sym typeface="Georgia"/>
                        </a:defRPr>
                      </a:pPr>
                      <a:r>
                        <a:rPr lang="en-US" sz="1400" b="1" u="sng" dirty="0">
                          <a:solidFill>
                            <a:schemeClr val="tx1">
                              <a:lumMod val="75000"/>
                              <a:lumOff val="25000"/>
                            </a:schemeClr>
                          </a:solidFill>
                          <a:latin typeface="Arial" panose="020B0604020202020204" pitchFamily="34" charset="0"/>
                          <a:cs typeface="Arial" panose="020B0604020202020204" pitchFamily="34" charset="0"/>
                        </a:rPr>
                        <a:t>Deadline</a:t>
                      </a:r>
                      <a:endParaRPr sz="1400" b="1" u="sng"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defRPr sz="1400">
                          <a:solidFill>
                            <a:srgbClr val="800000"/>
                          </a:solidFill>
                          <a:latin typeface="Georgia"/>
                          <a:ea typeface="Georgia"/>
                          <a:cs typeface="Georgia"/>
                          <a:sym typeface="Georgia"/>
                        </a:defRPr>
                      </a:pPr>
                      <a:r>
                        <a:rPr lang="en-US" sz="1400" b="1" dirty="0">
                          <a:solidFill>
                            <a:schemeClr val="tx1">
                              <a:lumMod val="75000"/>
                              <a:lumOff val="25000"/>
                            </a:schemeClr>
                          </a:solidFill>
                          <a:latin typeface="Arial" panose="020B0604020202020204" pitchFamily="34" charset="0"/>
                          <a:cs typeface="Arial" panose="020B0604020202020204" pitchFamily="34" charset="0"/>
                        </a:rPr>
                        <a:t> Completion </a:t>
                      </a:r>
                    </a:p>
                    <a:p>
                      <a:pPr algn="ctr">
                        <a:defRPr sz="1400" u="sng">
                          <a:solidFill>
                            <a:srgbClr val="800000"/>
                          </a:solidFill>
                          <a:latin typeface="Georgia"/>
                          <a:ea typeface="Georgia"/>
                          <a:cs typeface="Georgia"/>
                          <a:sym typeface="Georgia"/>
                        </a:defRPr>
                      </a:pPr>
                      <a:r>
                        <a:rPr lang="en-US" sz="1400" b="1" dirty="0">
                          <a:solidFill>
                            <a:schemeClr val="tx1">
                              <a:lumMod val="75000"/>
                              <a:lumOff val="25000"/>
                            </a:schemeClr>
                          </a:solidFill>
                          <a:latin typeface="Arial" panose="020B0604020202020204" pitchFamily="34" charset="0"/>
                          <a:cs typeface="Arial" panose="020B0604020202020204" pitchFamily="34" charset="0"/>
                        </a:rPr>
                        <a:t>Test</a:t>
                      </a:r>
                      <a:endParaRPr sz="1400" b="1"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10000"/>
                  </a:ext>
                </a:extLst>
              </a:tr>
              <a:tr h="399695">
                <a:tc gridSpan="4">
                  <a:txBody>
                    <a:bodyPr/>
                    <a:lstStyle/>
                    <a:p>
                      <a:pPr algn="l">
                        <a:lnSpc>
                          <a:spcPct val="107000"/>
                        </a:lnSpc>
                        <a:defRPr sz="1800"/>
                      </a:pPr>
                      <a:r>
                        <a:rPr lang="en-US" sz="1200" b="1" u="sng" cap="none" spc="0" dirty="0">
                          <a:solidFill>
                            <a:schemeClr val="tx1"/>
                          </a:solidFill>
                          <a:latin typeface="Arial" panose="020B0604020202020204" pitchFamily="34" charset="0"/>
                          <a:ea typeface="Georgia"/>
                          <a:cs typeface="Arial" panose="020B0604020202020204" pitchFamily="34" charset="0"/>
                          <a:sym typeface="Georgia"/>
                        </a:rPr>
                        <a:t>Interim Goal  2: Develop the most effective Religious Education Programs within 4 months</a:t>
                      </a: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algn="l">
                        <a:lnSpc>
                          <a:spcPct val="107000"/>
                        </a:lnSpc>
                        <a:defRPr sz="1800"/>
                      </a:pPr>
                      <a:endParaRPr sz="1000" b="1" u="sng" dirty="0">
                        <a:solidFill>
                          <a:schemeClr val="tx1">
                            <a:lumMod val="75000"/>
                            <a:lumOff val="25000"/>
                          </a:schemeClr>
                        </a:solidFill>
                        <a:latin typeface="Georgia"/>
                        <a:ea typeface="Georgia"/>
                        <a:cs typeface="Georgia"/>
                        <a:sym typeface="Georgia"/>
                      </a:endParaRPr>
                    </a:p>
                  </a:txBody>
                  <a:tcPr marL="138367" marR="103776" marT="69184" marB="69184" horzOverflow="overflow">
                    <a:lnL w="12700" cap="flat" cmpd="sng" algn="ctr">
                      <a:solidFill>
                        <a:schemeClr val="tx1"/>
                      </a:solidFill>
                      <a:prstDash val="solid"/>
                      <a:round/>
                      <a:headEnd type="none" w="med" len="med"/>
                      <a:tailEnd type="none" w="med" len="med"/>
                    </a:lnL>
                    <a:lnR w="12700" cmpd="sng">
                      <a:noFill/>
                      <a:prstDash val="solid"/>
                    </a:lnR>
                    <a:lnT w="12700" cap="flat" cmpd="sng" algn="ctr">
                      <a:solidFill>
                        <a:schemeClr val="tx1"/>
                      </a:solidFill>
                      <a:prstDash val="solid"/>
                      <a:round/>
                      <a:headEnd type="none" w="med" len="med"/>
                      <a:tailEnd type="none" w="med" len="med"/>
                    </a:lnT>
                    <a:lnB w="9525" cap="flat" cmpd="sng" algn="ctr">
                      <a:solidFill>
                        <a:srgbClr val="C7C6C1"/>
                      </a:solidFill>
                      <a:prstDash val="solid"/>
                      <a:round/>
                      <a:headEnd type="none" w="med" len="med"/>
                      <a:tailEnd type="none" w="med" len="med"/>
                    </a:lnB>
                    <a:noFill/>
                  </a:tcPr>
                </a:tc>
                <a:extLst>
                  <a:ext uri="{0D108BD9-81ED-4DB2-BD59-A6C34878D82A}">
                    <a16:rowId xmlns:a16="http://schemas.microsoft.com/office/drawing/2014/main" val="10001"/>
                  </a:ext>
                </a:extLst>
              </a:tr>
              <a:tr h="1257715">
                <a:tc>
                  <a:txBody>
                    <a:bodyPr/>
                    <a:lstStyle/>
                    <a:p>
                      <a:pPr marL="57150" lvl="1" indent="0" algn="l">
                        <a:defRPr sz="1400" b="1">
                          <a:solidFill>
                            <a:srgbClr val="5D0100"/>
                          </a:solidFill>
                          <a:latin typeface="Georgia"/>
                          <a:ea typeface="Georgia"/>
                          <a:cs typeface="Georgia"/>
                          <a:sym typeface="Georgia"/>
                        </a:defRPr>
                      </a:pPr>
                      <a:r>
                        <a:rPr sz="1300" cap="none" spc="0" dirty="0">
                          <a:solidFill>
                            <a:schemeClr val="tx1"/>
                          </a:solidFill>
                          <a:latin typeface="Arial" panose="020B0604020202020204" pitchFamily="34" charset="0"/>
                          <a:cs typeface="Arial" panose="020B0604020202020204" pitchFamily="34" charset="0"/>
                        </a:rPr>
                        <a:t>5. Evaluate researched </a:t>
                      </a:r>
                      <a:r>
                        <a:rPr lang="en-US" sz="1300" cap="none" spc="0" dirty="0">
                          <a:solidFill>
                            <a:schemeClr val="tx1"/>
                          </a:solidFill>
                          <a:latin typeface="Arial" panose="020B0604020202020204" pitchFamily="34" charset="0"/>
                          <a:cs typeface="Arial" panose="020B0604020202020204" pitchFamily="34" charset="0"/>
                        </a:rPr>
                        <a:t>Religious Education Programs </a:t>
                      </a:r>
                      <a:r>
                        <a:rPr sz="1300" cap="none" spc="0" dirty="0">
                          <a:solidFill>
                            <a:schemeClr val="tx1"/>
                          </a:solidFill>
                          <a:latin typeface="Arial" panose="020B0604020202020204" pitchFamily="34" charset="0"/>
                          <a:cs typeface="Arial" panose="020B0604020202020204" pitchFamily="34" charset="0"/>
                        </a:rPr>
                        <a:t>for effectiveness against key performance metrics and parish baselines based on criteria of effectiveness determined in step 2</a:t>
                      </a:r>
                      <a:r>
                        <a:rPr lang="en-US" sz="1300" cap="none" spc="0" dirty="0">
                          <a:solidFill>
                            <a:schemeClr val="tx1"/>
                          </a:solidFill>
                          <a:latin typeface="Arial" panose="020B0604020202020204" pitchFamily="34" charset="0"/>
                          <a:cs typeface="Arial" panose="020B0604020202020204" pitchFamily="34" charset="0"/>
                        </a:rPr>
                        <a:t> and determine topics and modalities</a:t>
                      </a:r>
                      <a:r>
                        <a:rPr sz="1300" cap="none" spc="0" dirty="0">
                          <a:solidFill>
                            <a:schemeClr val="tx1"/>
                          </a:solidFill>
                          <a:latin typeface="Arial" panose="020B0604020202020204" pitchFamily="34" charset="0"/>
                          <a:cs typeface="Arial" panose="020B0604020202020204" pitchFamily="34" charset="0"/>
                        </a:rPr>
                        <a:t>.</a:t>
                      </a:r>
                    </a:p>
                  </a:txBody>
                  <a:tcPr marL="49206" marR="0" marT="14059" marB="1054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0325" marR="0" lvl="0" indent="0" algn="l" defTabSz="914400" rtl="0" eaLnBrk="1" fontAlgn="auto" latinLnBrk="0" hangingPunct="1">
                        <a:lnSpc>
                          <a:spcPct val="107000"/>
                        </a:lnSpc>
                        <a:spcBef>
                          <a:spcPts val="0"/>
                        </a:spcBef>
                        <a:spcAft>
                          <a:spcPts val="0"/>
                        </a:spcAft>
                        <a:buClrTx/>
                        <a:buSzTx/>
                        <a:buFontTx/>
                        <a:buNone/>
                        <a:tabLst/>
                        <a:defRPr b="1">
                          <a:solidFill>
                            <a:srgbClr val="5D0100"/>
                          </a:solidFill>
                          <a:latin typeface="Georgia"/>
                          <a:ea typeface="Georgia"/>
                          <a:cs typeface="Georgia"/>
                          <a:sym typeface="Georgia"/>
                        </a:defRPr>
                      </a:pPr>
                      <a:r>
                        <a:rPr kumimoji="0" lang="en-US" sz="13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Georgia"/>
                          <a:cs typeface="Arial" panose="020B0604020202020204" pitchFamily="34" charset="0"/>
                          <a:sym typeface="Georgia"/>
                        </a:rPr>
                        <a:t>RET </a:t>
                      </a:r>
                      <a:endParaRPr kumimoji="0" lang="en-US" sz="13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sym typeface="Georgia"/>
                      </a:endParaRPr>
                    </a:p>
                  </a:txBody>
                  <a:tcPr marL="49206" marR="0" marT="14059" marB="1054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7000"/>
                        </a:lnSpc>
                        <a:defRPr b="1">
                          <a:solidFill>
                            <a:srgbClr val="FF0000"/>
                          </a:solidFill>
                          <a:latin typeface="Georgia"/>
                          <a:ea typeface="Georgia"/>
                          <a:cs typeface="Georgia"/>
                          <a:sym typeface="Georgia"/>
                        </a:defRPr>
                      </a:pPr>
                      <a:r>
                        <a:rPr lang="en-US" sz="1200" b="0" cap="none" spc="0" dirty="0">
                          <a:solidFill>
                            <a:schemeClr val="tx1"/>
                          </a:solidFill>
                          <a:latin typeface="Arial" panose="020B0604020202020204" pitchFamily="34" charset="0"/>
                          <a:cs typeface="Arial" panose="020B0604020202020204" pitchFamily="34" charset="0"/>
                        </a:rPr>
                        <a:t> </a:t>
                      </a:r>
                      <a:r>
                        <a:rPr sz="1200" b="0" cap="none" spc="0" dirty="0">
                          <a:solidFill>
                            <a:schemeClr val="tx1"/>
                          </a:solidFill>
                          <a:latin typeface="Arial" panose="020B0604020202020204" pitchFamily="34" charset="0"/>
                          <a:cs typeface="Arial" panose="020B0604020202020204" pitchFamily="34" charset="0"/>
                        </a:rPr>
                        <a:t>2 months after </a:t>
                      </a:r>
                      <a:endParaRPr lang="en-US" sz="1200" b="0" cap="none" spc="0" dirty="0">
                        <a:solidFill>
                          <a:schemeClr val="tx1"/>
                        </a:solidFill>
                        <a:latin typeface="Arial" panose="020B0604020202020204" pitchFamily="34" charset="0"/>
                        <a:cs typeface="Arial" panose="020B0604020202020204" pitchFamily="34" charset="0"/>
                      </a:endParaRPr>
                    </a:p>
                    <a:p>
                      <a:pPr algn="l">
                        <a:lnSpc>
                          <a:spcPct val="107000"/>
                        </a:lnSpc>
                        <a:defRPr b="1">
                          <a:solidFill>
                            <a:srgbClr val="FF0000"/>
                          </a:solidFill>
                          <a:latin typeface="Georgia"/>
                          <a:ea typeface="Georgia"/>
                          <a:cs typeface="Georgia"/>
                          <a:sym typeface="Georgia"/>
                        </a:defRPr>
                      </a:pPr>
                      <a:r>
                        <a:rPr lang="en-US" sz="1200" b="0" cap="none" spc="0" dirty="0">
                          <a:solidFill>
                            <a:schemeClr val="tx1"/>
                          </a:solidFill>
                          <a:latin typeface="Arial" panose="020B0604020202020204" pitchFamily="34" charset="0"/>
                          <a:cs typeface="Arial" panose="020B0604020202020204" pitchFamily="34" charset="0"/>
                        </a:rPr>
                        <a:t> </a:t>
                      </a:r>
                      <a:r>
                        <a:rPr sz="1200" b="0" cap="none" spc="0" dirty="0">
                          <a:solidFill>
                            <a:schemeClr val="tx1"/>
                          </a:solidFill>
                          <a:latin typeface="Arial" panose="020B0604020202020204" pitchFamily="34" charset="0"/>
                          <a:cs typeface="Arial" panose="020B0604020202020204" pitchFamily="34" charset="0"/>
                        </a:rPr>
                        <a:t>step </a:t>
                      </a:r>
                      <a:r>
                        <a:rPr lang="en-US" sz="1200" b="0" cap="none" spc="0" dirty="0">
                          <a:solidFill>
                            <a:schemeClr val="tx1"/>
                          </a:solidFill>
                          <a:latin typeface="Arial" panose="020B0604020202020204" pitchFamily="34" charset="0"/>
                          <a:cs typeface="Arial" panose="020B0604020202020204" pitchFamily="34" charset="0"/>
                        </a:rPr>
                        <a:t> </a:t>
                      </a:r>
                      <a:r>
                        <a:rPr sz="1200" b="0" cap="none" spc="0" dirty="0">
                          <a:solidFill>
                            <a:schemeClr val="tx1"/>
                          </a:solidFill>
                          <a:latin typeface="Arial" panose="020B0604020202020204" pitchFamily="34" charset="0"/>
                          <a:cs typeface="Arial" panose="020B0604020202020204" pitchFamily="34" charset="0"/>
                        </a:rPr>
                        <a:t>4</a:t>
                      </a:r>
                    </a:p>
                  </a:txBody>
                  <a:tcPr marL="49206" marR="0" marT="14059" marB="1054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7000"/>
                        </a:lnSpc>
                        <a:defRPr sz="1800"/>
                      </a:pPr>
                      <a:r>
                        <a:rPr sz="1200" b="0" cap="none" spc="0" dirty="0">
                          <a:solidFill>
                            <a:schemeClr val="tx1"/>
                          </a:solidFill>
                          <a:latin typeface="Arial" panose="020B0604020202020204" pitchFamily="34" charset="0"/>
                          <a:ea typeface="Georgia"/>
                          <a:cs typeface="Arial" panose="020B0604020202020204" pitchFamily="34" charset="0"/>
                          <a:sym typeface="Georgia"/>
                        </a:rPr>
                        <a:t>Evaluation of alternative </a:t>
                      </a:r>
                      <a:r>
                        <a:rPr lang="en-US" sz="1200" b="0" cap="none" spc="0" dirty="0">
                          <a:solidFill>
                            <a:schemeClr val="tx1"/>
                          </a:solidFill>
                          <a:latin typeface="Arial" panose="020B0604020202020204" pitchFamily="34" charset="0"/>
                          <a:ea typeface="Georgia"/>
                          <a:cs typeface="Arial" panose="020B0604020202020204" pitchFamily="34" charset="0"/>
                          <a:sym typeface="Georgia"/>
                        </a:rPr>
                        <a:t>Religious Education P</a:t>
                      </a:r>
                      <a:r>
                        <a:rPr sz="1200" b="0" cap="none" spc="0" dirty="0">
                          <a:solidFill>
                            <a:schemeClr val="tx1"/>
                          </a:solidFill>
                          <a:latin typeface="Arial" panose="020B0604020202020204" pitchFamily="34" charset="0"/>
                          <a:ea typeface="Georgia"/>
                          <a:cs typeface="Arial" panose="020B0604020202020204" pitchFamily="34" charset="0"/>
                          <a:sym typeface="Georgia"/>
                        </a:rPr>
                        <a:t>rograms is completed </a:t>
                      </a:r>
                    </a:p>
                  </a:txBody>
                  <a:tcPr marL="49206" marR="0" marT="14059" marB="1054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257715">
                <a:tc>
                  <a:txBody>
                    <a:bodyPr/>
                    <a:lstStyle/>
                    <a:p>
                      <a:pPr marL="57150" lvl="1" indent="0" algn="l">
                        <a:defRPr sz="1400" b="1">
                          <a:solidFill>
                            <a:srgbClr val="5D0100"/>
                          </a:solidFill>
                          <a:latin typeface="Georgia"/>
                          <a:ea typeface="Georgia"/>
                          <a:cs typeface="Georgia"/>
                          <a:sym typeface="Georgia"/>
                        </a:defRPr>
                      </a:pPr>
                      <a:r>
                        <a:rPr sz="1300" cap="none" spc="0" dirty="0">
                          <a:solidFill>
                            <a:schemeClr val="tx1"/>
                          </a:solidFill>
                          <a:latin typeface="Arial" panose="020B0604020202020204" pitchFamily="34" charset="0"/>
                          <a:cs typeface="Arial" panose="020B0604020202020204" pitchFamily="34" charset="0"/>
                        </a:rPr>
                        <a:t>6</a:t>
                      </a:r>
                      <a:r>
                        <a:rPr lang="en-US" sz="1300" cap="none" spc="0" dirty="0">
                          <a:solidFill>
                            <a:schemeClr val="tx1"/>
                          </a:solidFill>
                          <a:latin typeface="Arial" panose="020B0604020202020204" pitchFamily="34" charset="0"/>
                          <a:cs typeface="Arial" panose="020B0604020202020204" pitchFamily="34" charset="0"/>
                        </a:rPr>
                        <a:t>. Modify or develop new </a:t>
                      </a:r>
                      <a:r>
                        <a:rPr lang="en-US" sz="1300" b="1" kern="1200" dirty="0">
                          <a:solidFill>
                            <a:schemeClr val="tx1"/>
                          </a:solidFill>
                          <a:effectLst/>
                          <a:latin typeface="Arial" panose="020B0604020202020204" pitchFamily="34" charset="0"/>
                          <a:ea typeface="+mn-ea"/>
                          <a:cs typeface="Arial" panose="020B0604020202020204" pitchFamily="34" charset="0"/>
                        </a:rPr>
                        <a:t>Online Program, Youth Sunday School Program, Adult Sunday School Program, and Parish Life Education Program </a:t>
                      </a:r>
                      <a:r>
                        <a:rPr lang="en-US" sz="1300" cap="none" spc="0" dirty="0">
                          <a:solidFill>
                            <a:schemeClr val="tx1"/>
                          </a:solidFill>
                          <a:latin typeface="Arial" panose="020B0604020202020204" pitchFamily="34" charset="0"/>
                          <a:cs typeface="Arial" panose="020B0604020202020204" pitchFamily="34" charset="0"/>
                        </a:rPr>
                        <a:t>(the “Religious Education Programs”) and establish monthly performance benchmarks to achieve </a:t>
                      </a:r>
                      <a:r>
                        <a:rPr lang="en-US" sz="1300" b="1" dirty="0">
                          <a:solidFill>
                            <a:schemeClr val="tx1"/>
                          </a:solidFill>
                          <a:latin typeface="Arial" panose="020B0604020202020204" pitchFamily="34" charset="0"/>
                          <a:cs typeface="Arial" panose="020B0604020202020204" pitchFamily="34" charset="0"/>
                        </a:rPr>
                        <a:t>Religious Education Targets</a:t>
                      </a:r>
                      <a:r>
                        <a:rPr lang="en-US" sz="1300" cap="none" spc="0" dirty="0">
                          <a:solidFill>
                            <a:schemeClr val="tx1"/>
                          </a:solidFill>
                          <a:latin typeface="Arial" panose="020B0604020202020204" pitchFamily="34" charset="0"/>
                          <a:cs typeface="Arial" panose="020B0604020202020204" pitchFamily="34" charset="0"/>
                        </a:rPr>
                        <a:t>.  </a:t>
                      </a:r>
                      <a:endParaRPr sz="1300" cap="none" spc="0" dirty="0">
                        <a:solidFill>
                          <a:schemeClr val="tx1"/>
                        </a:solidFill>
                        <a:latin typeface="Arial" panose="020B0604020202020204" pitchFamily="34" charset="0"/>
                        <a:cs typeface="Arial" panose="020B0604020202020204" pitchFamily="34" charset="0"/>
                      </a:endParaRPr>
                    </a:p>
                  </a:txBody>
                  <a:tcPr marL="49206" marR="0" marT="14059" marB="1054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0325" marR="0" lvl="0" indent="0" algn="l" defTabSz="914400" rtl="0" eaLnBrk="1" fontAlgn="auto" latinLnBrk="0" hangingPunct="1">
                        <a:lnSpc>
                          <a:spcPct val="107000"/>
                        </a:lnSpc>
                        <a:spcBef>
                          <a:spcPts val="0"/>
                        </a:spcBef>
                        <a:spcAft>
                          <a:spcPts val="0"/>
                        </a:spcAft>
                        <a:buClrTx/>
                        <a:buSzTx/>
                        <a:buFontTx/>
                        <a:buNone/>
                        <a:tabLst/>
                        <a:defRPr b="1">
                          <a:solidFill>
                            <a:srgbClr val="5D0100"/>
                          </a:solidFill>
                          <a:latin typeface="Georgia"/>
                          <a:ea typeface="Georgia"/>
                          <a:cs typeface="Georgia"/>
                          <a:sym typeface="Georgia"/>
                        </a:defRPr>
                      </a:pPr>
                      <a:r>
                        <a:rPr kumimoji="0" lang="en-US" sz="13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Georgia"/>
                          <a:cs typeface="Arial" panose="020B0604020202020204" pitchFamily="34" charset="0"/>
                          <a:sym typeface="Georgia"/>
                        </a:rPr>
                        <a:t>RET </a:t>
                      </a:r>
                      <a:endParaRPr kumimoji="0" lang="en-US" sz="13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sym typeface="Georgia"/>
                      </a:endParaRPr>
                    </a:p>
                  </a:txBody>
                  <a:tcPr marL="49206" marR="0" marT="14059" marB="1054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7000"/>
                        </a:lnSpc>
                        <a:defRPr b="1">
                          <a:solidFill>
                            <a:srgbClr val="FF0000"/>
                          </a:solidFill>
                          <a:latin typeface="Georgia"/>
                          <a:ea typeface="Georgia"/>
                          <a:cs typeface="Georgia"/>
                          <a:sym typeface="Georgia"/>
                        </a:defRPr>
                      </a:pPr>
                      <a:r>
                        <a:rPr lang="en-US" sz="1200" b="0" cap="none" spc="0" dirty="0">
                          <a:solidFill>
                            <a:schemeClr val="tx1"/>
                          </a:solidFill>
                          <a:latin typeface="Arial" panose="020B0604020202020204" pitchFamily="34" charset="0"/>
                          <a:cs typeface="Arial" panose="020B0604020202020204" pitchFamily="34" charset="0"/>
                        </a:rPr>
                        <a:t> </a:t>
                      </a:r>
                      <a:r>
                        <a:rPr sz="1200" b="0" cap="none" spc="0" dirty="0">
                          <a:solidFill>
                            <a:schemeClr val="tx1"/>
                          </a:solidFill>
                          <a:latin typeface="Arial" panose="020B0604020202020204" pitchFamily="34" charset="0"/>
                          <a:cs typeface="Arial" panose="020B0604020202020204" pitchFamily="34" charset="0"/>
                        </a:rPr>
                        <a:t>2 months after </a:t>
                      </a:r>
                      <a:endParaRPr lang="en-US" sz="1200" b="0" cap="none" spc="0" dirty="0">
                        <a:solidFill>
                          <a:schemeClr val="tx1"/>
                        </a:solidFill>
                        <a:latin typeface="Arial" panose="020B0604020202020204" pitchFamily="34" charset="0"/>
                        <a:cs typeface="Arial" panose="020B0604020202020204" pitchFamily="34" charset="0"/>
                      </a:endParaRPr>
                    </a:p>
                    <a:p>
                      <a:pPr algn="l">
                        <a:lnSpc>
                          <a:spcPct val="107000"/>
                        </a:lnSpc>
                        <a:defRPr b="1">
                          <a:solidFill>
                            <a:srgbClr val="FF0000"/>
                          </a:solidFill>
                          <a:latin typeface="Georgia"/>
                          <a:ea typeface="Georgia"/>
                          <a:cs typeface="Georgia"/>
                          <a:sym typeface="Georgia"/>
                        </a:defRPr>
                      </a:pPr>
                      <a:r>
                        <a:rPr lang="en-US" sz="1200" b="0" cap="none" spc="0" dirty="0">
                          <a:solidFill>
                            <a:schemeClr val="tx1"/>
                          </a:solidFill>
                          <a:latin typeface="Arial" panose="020B0604020202020204" pitchFamily="34" charset="0"/>
                          <a:cs typeface="Arial" panose="020B0604020202020204" pitchFamily="34" charset="0"/>
                        </a:rPr>
                        <a:t> </a:t>
                      </a:r>
                      <a:r>
                        <a:rPr sz="1200" b="0" cap="none" spc="0" dirty="0">
                          <a:solidFill>
                            <a:schemeClr val="tx1"/>
                          </a:solidFill>
                          <a:latin typeface="Arial" panose="020B0604020202020204" pitchFamily="34" charset="0"/>
                          <a:cs typeface="Arial" panose="020B0604020202020204" pitchFamily="34" charset="0"/>
                        </a:rPr>
                        <a:t>step 5</a:t>
                      </a:r>
                    </a:p>
                  </a:txBody>
                  <a:tcPr marL="49206" marR="0" marT="14059" marB="1054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7000"/>
                        </a:lnSpc>
                        <a:defRPr sz="1800"/>
                      </a:pPr>
                      <a:r>
                        <a:rPr lang="en-US" sz="1200" cap="none" spc="0" dirty="0">
                          <a:solidFill>
                            <a:schemeClr val="tx1"/>
                          </a:solidFill>
                          <a:latin typeface="Arial" panose="020B0604020202020204" pitchFamily="34" charset="0"/>
                          <a:cs typeface="Arial" panose="020B0604020202020204" pitchFamily="34" charset="0"/>
                        </a:rPr>
                        <a:t>Religious Education Programs </a:t>
                      </a:r>
                      <a:r>
                        <a:rPr lang="en-US" sz="1200" b="0" cap="none" spc="0" dirty="0">
                          <a:solidFill>
                            <a:schemeClr val="tx1"/>
                          </a:solidFill>
                          <a:latin typeface="Arial" panose="020B0604020202020204" pitchFamily="34" charset="0"/>
                          <a:ea typeface="Georgia"/>
                          <a:cs typeface="Arial" panose="020B0604020202020204" pitchFamily="34" charset="0"/>
                          <a:sym typeface="Georgia"/>
                        </a:rPr>
                        <a:t> are </a:t>
                      </a:r>
                      <a:r>
                        <a:rPr sz="1200" b="0" cap="none" spc="0" dirty="0">
                          <a:solidFill>
                            <a:schemeClr val="tx1"/>
                          </a:solidFill>
                          <a:latin typeface="Arial" panose="020B0604020202020204" pitchFamily="34" charset="0"/>
                          <a:ea typeface="Georgia"/>
                          <a:cs typeface="Arial" panose="020B0604020202020204" pitchFamily="34" charset="0"/>
                          <a:sym typeface="Georgia"/>
                        </a:rPr>
                        <a:t>finalized, and monthly performance benchmarks are determined</a:t>
                      </a:r>
                    </a:p>
                  </a:txBody>
                  <a:tcPr marL="49206" marR="0" marT="14059" marB="1054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307565">
                <a:tc gridSpan="4">
                  <a:txBody>
                    <a:bodyPr/>
                    <a:lstStyle/>
                    <a:p>
                      <a:pPr marL="0" marR="0" lvl="0" indent="0" algn="l" defTabSz="914400" rtl="0" eaLnBrk="1" fontAlgn="auto" latinLnBrk="0" hangingPunct="1">
                        <a:lnSpc>
                          <a:spcPct val="107000"/>
                        </a:lnSpc>
                        <a:spcBef>
                          <a:spcPts val="0"/>
                        </a:spcBef>
                        <a:spcAft>
                          <a:spcPts val="0"/>
                        </a:spcAft>
                        <a:buClrTx/>
                        <a:buSzTx/>
                        <a:buFontTx/>
                        <a:buNone/>
                        <a:tabLst/>
                        <a:defRPr sz="1800"/>
                      </a:pPr>
                      <a:r>
                        <a:rPr lang="en-US" sz="1200" b="1" u="sng" cap="none" spc="0" dirty="0">
                          <a:solidFill>
                            <a:schemeClr val="tx1"/>
                          </a:solidFill>
                          <a:latin typeface="Arial" panose="020B0604020202020204" pitchFamily="34" charset="0"/>
                          <a:ea typeface="Georgia"/>
                          <a:cs typeface="Arial" panose="020B0604020202020204" pitchFamily="34" charset="0"/>
                          <a:sym typeface="Georgia"/>
                        </a:rPr>
                        <a:t>Interim Goal  3: Recruit and train Educators within 2 months</a:t>
                      </a:r>
                      <a:endParaRPr sz="1200" b="1" dirty="0">
                        <a:solidFill>
                          <a:schemeClr val="tx1">
                            <a:lumMod val="75000"/>
                            <a:lumOff val="25000"/>
                          </a:schemeClr>
                        </a:solidFill>
                        <a:latin typeface="Arial" panose="020B0604020202020204" pitchFamily="34" charset="0"/>
                        <a:ea typeface="Georgia"/>
                        <a:cs typeface="Arial" panose="020B0604020202020204" pitchFamily="34" charset="0"/>
                        <a:sym typeface="Georgia"/>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marL="60325" indent="0" algn="l">
                        <a:lnSpc>
                          <a:spcPct val="107000"/>
                        </a:lnSpc>
                        <a:defRPr b="1">
                          <a:solidFill>
                            <a:srgbClr val="5D0100"/>
                          </a:solidFill>
                          <a:latin typeface="Georgia"/>
                          <a:ea typeface="Georgia"/>
                          <a:cs typeface="Georgia"/>
                          <a:sym typeface="Georgia"/>
                        </a:defRPr>
                      </a:pPr>
                      <a:endParaRPr sz="1300" b="0"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lang="en-US" sz="1300" dirty="0">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algn="l">
                        <a:lnSpc>
                          <a:spcPct val="107000"/>
                        </a:lnSpc>
                        <a:defRPr sz="1800"/>
                      </a:pPr>
                      <a:endParaRPr sz="1300" b="0" dirty="0">
                        <a:solidFill>
                          <a:schemeClr val="tx1">
                            <a:lumMod val="75000"/>
                            <a:lumOff val="25000"/>
                          </a:schemeClr>
                        </a:solidFill>
                        <a:latin typeface="Arial" panose="020B0604020202020204" pitchFamily="34" charset="0"/>
                        <a:ea typeface="Georgia"/>
                        <a:cs typeface="Arial" panose="020B0604020202020204" pitchFamily="34" charset="0"/>
                        <a:sym typeface="Georgia"/>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249520903"/>
                  </a:ext>
                </a:extLst>
              </a:tr>
              <a:tr h="1067243">
                <a:tc>
                  <a:txBody>
                    <a:bodyPr/>
                    <a:lstStyle/>
                    <a:p>
                      <a:pPr marL="57150" lvl="1" indent="0" algn="l">
                        <a:defRPr sz="1400" b="1">
                          <a:solidFill>
                            <a:srgbClr val="5D0100"/>
                          </a:solidFill>
                          <a:latin typeface="Georgia"/>
                          <a:ea typeface="Georgia"/>
                          <a:cs typeface="Georgia"/>
                          <a:sym typeface="Georgia"/>
                        </a:defRPr>
                      </a:pPr>
                      <a:r>
                        <a:rPr lang="en-US" sz="1300" cap="none" spc="0" dirty="0">
                          <a:solidFill>
                            <a:schemeClr val="tx1"/>
                          </a:solidFill>
                          <a:latin typeface="Arial" panose="020B0604020202020204" pitchFamily="34" charset="0"/>
                          <a:cs typeface="Arial" panose="020B0604020202020204" pitchFamily="34" charset="0"/>
                        </a:rPr>
                        <a:t>7. Identify and recruit Religious Education Programs “Educators” who can implement the Religious Education Programs.</a:t>
                      </a:r>
                      <a:endParaRPr sz="1300" cap="none" spc="0" dirty="0">
                        <a:solidFill>
                          <a:schemeClr val="tx1"/>
                        </a:solidFill>
                        <a:latin typeface="Arial" panose="020B0604020202020204" pitchFamily="34" charset="0"/>
                        <a:cs typeface="Arial" panose="020B0604020202020204" pitchFamily="34" charset="0"/>
                      </a:endParaRPr>
                    </a:p>
                  </a:txBody>
                  <a:tcPr marL="49206" marR="0" marT="14059" marB="1054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0325" marR="0" lvl="0" indent="0" algn="l" defTabSz="914400" rtl="0" eaLnBrk="1" fontAlgn="auto" latinLnBrk="0" hangingPunct="1">
                        <a:lnSpc>
                          <a:spcPct val="107000"/>
                        </a:lnSpc>
                        <a:spcBef>
                          <a:spcPts val="0"/>
                        </a:spcBef>
                        <a:spcAft>
                          <a:spcPts val="0"/>
                        </a:spcAft>
                        <a:buClrTx/>
                        <a:buSzTx/>
                        <a:buFontTx/>
                        <a:buNone/>
                        <a:tabLst/>
                        <a:defRPr b="1">
                          <a:solidFill>
                            <a:srgbClr val="5D0100"/>
                          </a:solidFill>
                          <a:latin typeface="Georgia"/>
                          <a:ea typeface="Georgia"/>
                          <a:cs typeface="Georgia"/>
                          <a:sym typeface="Georgia"/>
                        </a:defRPr>
                      </a:pPr>
                      <a:r>
                        <a:rPr kumimoji="0" lang="en-US" sz="13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Georgia"/>
                          <a:cs typeface="Arial" panose="020B0604020202020204" pitchFamily="34" charset="0"/>
                          <a:sym typeface="Georgia"/>
                        </a:rPr>
                        <a:t>RET </a:t>
                      </a:r>
                      <a:endParaRPr kumimoji="0" lang="en-US" sz="13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sym typeface="Georgia"/>
                      </a:endParaRPr>
                    </a:p>
                  </a:txBody>
                  <a:tcPr marL="49206" marR="0" marT="14059" marB="1054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7000"/>
                        </a:lnSpc>
                        <a:defRPr b="1">
                          <a:solidFill>
                            <a:srgbClr val="FF0000"/>
                          </a:solidFill>
                          <a:latin typeface="Georgia"/>
                          <a:ea typeface="Georgia"/>
                          <a:cs typeface="Georgia"/>
                          <a:sym typeface="Georgia"/>
                        </a:defRPr>
                      </a:pPr>
                      <a:r>
                        <a:rPr lang="en-US" sz="1200" b="0" cap="none" spc="0" dirty="0">
                          <a:solidFill>
                            <a:schemeClr val="tx1"/>
                          </a:solidFill>
                          <a:latin typeface="Arial" panose="020B0604020202020204" pitchFamily="34" charset="0"/>
                          <a:cs typeface="Arial" panose="020B0604020202020204" pitchFamily="34" charset="0"/>
                        </a:rPr>
                        <a:t> </a:t>
                      </a:r>
                      <a:r>
                        <a:rPr sz="1200" b="0" cap="none" spc="0" dirty="0">
                          <a:solidFill>
                            <a:schemeClr val="tx1"/>
                          </a:solidFill>
                          <a:latin typeface="Arial" panose="020B0604020202020204" pitchFamily="34" charset="0"/>
                          <a:cs typeface="Arial" panose="020B0604020202020204" pitchFamily="34" charset="0"/>
                        </a:rPr>
                        <a:t>1 month after </a:t>
                      </a:r>
                      <a:endParaRPr lang="en-US" sz="1200" b="0" cap="none" spc="0" dirty="0">
                        <a:solidFill>
                          <a:schemeClr val="tx1"/>
                        </a:solidFill>
                        <a:latin typeface="Arial" panose="020B0604020202020204" pitchFamily="34" charset="0"/>
                        <a:cs typeface="Arial" panose="020B0604020202020204" pitchFamily="34" charset="0"/>
                      </a:endParaRPr>
                    </a:p>
                    <a:p>
                      <a:pPr algn="l">
                        <a:lnSpc>
                          <a:spcPct val="107000"/>
                        </a:lnSpc>
                        <a:defRPr b="1">
                          <a:solidFill>
                            <a:srgbClr val="FF0000"/>
                          </a:solidFill>
                          <a:latin typeface="Georgia"/>
                          <a:ea typeface="Georgia"/>
                          <a:cs typeface="Georgia"/>
                          <a:sym typeface="Georgia"/>
                        </a:defRPr>
                      </a:pPr>
                      <a:r>
                        <a:rPr lang="en-US" sz="1200" b="0" cap="none" spc="0" dirty="0">
                          <a:solidFill>
                            <a:schemeClr val="tx1"/>
                          </a:solidFill>
                          <a:latin typeface="Arial" panose="020B0604020202020204" pitchFamily="34" charset="0"/>
                          <a:cs typeface="Arial" panose="020B0604020202020204" pitchFamily="34" charset="0"/>
                        </a:rPr>
                        <a:t> </a:t>
                      </a:r>
                      <a:r>
                        <a:rPr sz="1200" b="0" cap="none" spc="0" dirty="0">
                          <a:solidFill>
                            <a:schemeClr val="tx1"/>
                          </a:solidFill>
                          <a:latin typeface="Arial" panose="020B0604020202020204" pitchFamily="34" charset="0"/>
                          <a:cs typeface="Arial" panose="020B0604020202020204" pitchFamily="34" charset="0"/>
                        </a:rPr>
                        <a:t>step </a:t>
                      </a:r>
                      <a:r>
                        <a:rPr lang="en-US" sz="1200" b="0" cap="none" spc="0" dirty="0">
                          <a:solidFill>
                            <a:schemeClr val="tx1"/>
                          </a:solidFill>
                          <a:latin typeface="Arial" panose="020B0604020202020204" pitchFamily="34" charset="0"/>
                          <a:cs typeface="Arial" panose="020B0604020202020204" pitchFamily="34" charset="0"/>
                        </a:rPr>
                        <a:t> </a:t>
                      </a:r>
                      <a:r>
                        <a:rPr sz="1200" b="0" cap="none" spc="0" dirty="0">
                          <a:solidFill>
                            <a:schemeClr val="tx1"/>
                          </a:solidFill>
                          <a:latin typeface="Arial" panose="020B0604020202020204" pitchFamily="34" charset="0"/>
                          <a:cs typeface="Arial" panose="020B0604020202020204" pitchFamily="34" charset="0"/>
                        </a:rPr>
                        <a:t>6</a:t>
                      </a:r>
                    </a:p>
                  </a:txBody>
                  <a:tcPr marL="49206" marR="0" marT="14059" marB="1054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7000"/>
                        </a:lnSpc>
                        <a:defRPr sz="1800"/>
                      </a:pPr>
                      <a:r>
                        <a:rPr lang="en-US" sz="1200" b="0" cap="none" spc="0" dirty="0">
                          <a:solidFill>
                            <a:schemeClr val="tx1"/>
                          </a:solidFill>
                          <a:latin typeface="Arial" panose="020B0604020202020204" pitchFamily="34" charset="0"/>
                          <a:ea typeface="Georgia"/>
                          <a:cs typeface="Arial" panose="020B0604020202020204" pitchFamily="34" charset="0"/>
                          <a:sym typeface="Georgia"/>
                        </a:rPr>
                        <a:t>Educators </a:t>
                      </a:r>
                      <a:r>
                        <a:rPr sz="1200" b="0" cap="none" spc="0" dirty="0">
                          <a:solidFill>
                            <a:schemeClr val="tx1"/>
                          </a:solidFill>
                          <a:latin typeface="Arial" panose="020B0604020202020204" pitchFamily="34" charset="0"/>
                          <a:ea typeface="Georgia"/>
                          <a:cs typeface="Arial" panose="020B0604020202020204" pitchFamily="34" charset="0"/>
                          <a:sym typeface="Georgia"/>
                        </a:rPr>
                        <a:t> are recruited</a:t>
                      </a:r>
                    </a:p>
                  </a:txBody>
                  <a:tcPr marL="49206" marR="0" marT="14059" marB="1054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628431">
                <a:tc>
                  <a:txBody>
                    <a:bodyPr/>
                    <a:lstStyle/>
                    <a:p>
                      <a:pPr marL="57150" lvl="1" indent="0" algn="l">
                        <a:defRPr sz="1400" b="1">
                          <a:solidFill>
                            <a:srgbClr val="5D0100"/>
                          </a:solidFill>
                          <a:latin typeface="Georgia"/>
                          <a:ea typeface="Georgia"/>
                          <a:cs typeface="Georgia"/>
                          <a:sym typeface="Georgia"/>
                        </a:defRPr>
                      </a:pPr>
                      <a:r>
                        <a:rPr sz="1300" cap="none" spc="0" dirty="0">
                          <a:solidFill>
                            <a:schemeClr val="tx1"/>
                          </a:solidFill>
                          <a:latin typeface="Arial" panose="020B0604020202020204" pitchFamily="34" charset="0"/>
                          <a:cs typeface="Arial" panose="020B0604020202020204" pitchFamily="34" charset="0"/>
                        </a:rPr>
                        <a:t>8. </a:t>
                      </a:r>
                      <a:r>
                        <a:rPr lang="en-US" sz="1300" cap="none" spc="0" dirty="0">
                          <a:solidFill>
                            <a:schemeClr val="tx1"/>
                          </a:solidFill>
                          <a:latin typeface="Arial" panose="020B0604020202020204" pitchFamily="34" charset="0"/>
                          <a:cs typeface="Arial" panose="020B0604020202020204" pitchFamily="34" charset="0"/>
                        </a:rPr>
                        <a:t>Train</a:t>
                      </a:r>
                      <a:r>
                        <a:rPr sz="1300" cap="none" spc="0" dirty="0">
                          <a:solidFill>
                            <a:schemeClr val="tx1"/>
                          </a:solidFill>
                          <a:latin typeface="Arial" panose="020B0604020202020204" pitchFamily="34" charset="0"/>
                          <a:cs typeface="Arial" panose="020B0604020202020204" pitchFamily="34" charset="0"/>
                        </a:rPr>
                        <a:t> </a:t>
                      </a:r>
                      <a:r>
                        <a:rPr lang="en-US" sz="1300" cap="none" spc="0" dirty="0">
                          <a:solidFill>
                            <a:schemeClr val="tx1"/>
                          </a:solidFill>
                          <a:latin typeface="Arial" panose="020B0604020202020204" pitchFamily="34" charset="0"/>
                          <a:cs typeface="Arial" panose="020B0604020202020204" pitchFamily="34" charset="0"/>
                        </a:rPr>
                        <a:t>Educators to implement the Religious Education Programs.</a:t>
                      </a:r>
                      <a:r>
                        <a:rPr sz="1300" cap="none" spc="0" dirty="0">
                          <a:solidFill>
                            <a:schemeClr val="tx1"/>
                          </a:solidFill>
                          <a:latin typeface="Arial" panose="020B0604020202020204" pitchFamily="34" charset="0"/>
                          <a:cs typeface="Arial" panose="020B0604020202020204" pitchFamily="34" charset="0"/>
                        </a:rPr>
                        <a:t> </a:t>
                      </a:r>
                    </a:p>
                  </a:txBody>
                  <a:tcPr marL="49206" marR="0" marT="14059" marB="1054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0325" marR="0" lvl="0" indent="0" algn="l" defTabSz="914400" rtl="0" eaLnBrk="1" fontAlgn="auto" latinLnBrk="0" hangingPunct="1">
                        <a:lnSpc>
                          <a:spcPct val="107000"/>
                        </a:lnSpc>
                        <a:spcBef>
                          <a:spcPts val="0"/>
                        </a:spcBef>
                        <a:spcAft>
                          <a:spcPts val="0"/>
                        </a:spcAft>
                        <a:buClrTx/>
                        <a:buSzTx/>
                        <a:buFontTx/>
                        <a:buNone/>
                        <a:tabLst/>
                        <a:defRPr b="1">
                          <a:solidFill>
                            <a:srgbClr val="5D0100"/>
                          </a:solidFill>
                          <a:latin typeface="Georgia"/>
                          <a:ea typeface="Georgia"/>
                          <a:cs typeface="Georgia"/>
                          <a:sym typeface="Georgia"/>
                        </a:defRPr>
                      </a:pPr>
                      <a:r>
                        <a:rPr kumimoji="0" lang="en-US" sz="13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Georgia"/>
                          <a:cs typeface="Arial" panose="020B0604020202020204" pitchFamily="34" charset="0"/>
                          <a:sym typeface="Georgia"/>
                        </a:rPr>
                        <a:t>RET </a:t>
                      </a:r>
                      <a:endParaRPr kumimoji="0" lang="en-US" sz="13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sym typeface="Georgia"/>
                      </a:endParaRPr>
                    </a:p>
                  </a:txBody>
                  <a:tcPr marL="49206" marR="0" marT="14059" marB="1054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7000"/>
                        </a:lnSpc>
                        <a:defRPr b="1">
                          <a:solidFill>
                            <a:srgbClr val="FF0000"/>
                          </a:solidFill>
                          <a:latin typeface="Georgia"/>
                          <a:ea typeface="Georgia"/>
                          <a:cs typeface="Georgia"/>
                          <a:sym typeface="Georgia"/>
                        </a:defRPr>
                      </a:pPr>
                      <a:r>
                        <a:rPr lang="en-US" sz="1200" b="0" cap="none" spc="0" dirty="0">
                          <a:solidFill>
                            <a:schemeClr val="tx1"/>
                          </a:solidFill>
                          <a:latin typeface="Arial" panose="020B0604020202020204" pitchFamily="34" charset="0"/>
                          <a:cs typeface="Arial" panose="020B0604020202020204" pitchFamily="34" charset="0"/>
                        </a:rPr>
                        <a:t> </a:t>
                      </a:r>
                      <a:r>
                        <a:rPr sz="1200" b="0" cap="none" spc="0" dirty="0">
                          <a:solidFill>
                            <a:schemeClr val="tx1"/>
                          </a:solidFill>
                          <a:latin typeface="Arial" panose="020B0604020202020204" pitchFamily="34" charset="0"/>
                          <a:cs typeface="Arial" panose="020B0604020202020204" pitchFamily="34" charset="0"/>
                        </a:rPr>
                        <a:t>1 month after </a:t>
                      </a:r>
                      <a:endParaRPr lang="en-US" sz="1200" b="0" cap="none" spc="0" dirty="0">
                        <a:solidFill>
                          <a:schemeClr val="tx1"/>
                        </a:solidFill>
                        <a:latin typeface="Arial" panose="020B0604020202020204" pitchFamily="34" charset="0"/>
                        <a:cs typeface="Arial" panose="020B0604020202020204" pitchFamily="34" charset="0"/>
                      </a:endParaRPr>
                    </a:p>
                    <a:p>
                      <a:pPr algn="l">
                        <a:lnSpc>
                          <a:spcPct val="107000"/>
                        </a:lnSpc>
                        <a:defRPr b="1">
                          <a:solidFill>
                            <a:srgbClr val="FF0000"/>
                          </a:solidFill>
                          <a:latin typeface="Georgia"/>
                          <a:ea typeface="Georgia"/>
                          <a:cs typeface="Georgia"/>
                          <a:sym typeface="Georgia"/>
                        </a:defRPr>
                      </a:pPr>
                      <a:r>
                        <a:rPr lang="en-US" sz="1200" b="0" cap="none" spc="0" dirty="0">
                          <a:solidFill>
                            <a:schemeClr val="tx1"/>
                          </a:solidFill>
                          <a:latin typeface="Arial" panose="020B0604020202020204" pitchFamily="34" charset="0"/>
                          <a:cs typeface="Arial" panose="020B0604020202020204" pitchFamily="34" charset="0"/>
                        </a:rPr>
                        <a:t>  </a:t>
                      </a:r>
                      <a:r>
                        <a:rPr sz="1200" b="0" cap="none" spc="0" dirty="0">
                          <a:solidFill>
                            <a:schemeClr val="tx1"/>
                          </a:solidFill>
                          <a:latin typeface="Arial" panose="020B0604020202020204" pitchFamily="34" charset="0"/>
                          <a:cs typeface="Arial" panose="020B0604020202020204" pitchFamily="34" charset="0"/>
                        </a:rPr>
                        <a:t>step 7</a:t>
                      </a:r>
                    </a:p>
                  </a:txBody>
                  <a:tcPr marL="49206" marR="0" marT="14059" marB="1054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7000"/>
                        </a:lnSpc>
                        <a:defRPr sz="1800"/>
                      </a:pPr>
                      <a:r>
                        <a:rPr lang="en-US" sz="1200" b="0" cap="none" spc="0" dirty="0">
                          <a:solidFill>
                            <a:schemeClr val="tx1"/>
                          </a:solidFill>
                          <a:latin typeface="Arial" panose="020B0604020202020204" pitchFamily="34" charset="0"/>
                          <a:ea typeface="Georgia"/>
                          <a:cs typeface="Arial" panose="020B0604020202020204" pitchFamily="34" charset="0"/>
                          <a:sym typeface="Georgia"/>
                        </a:rPr>
                        <a:t>Educators </a:t>
                      </a:r>
                      <a:r>
                        <a:rPr sz="1200" b="0" cap="none" spc="0" dirty="0">
                          <a:solidFill>
                            <a:schemeClr val="tx1"/>
                          </a:solidFill>
                          <a:latin typeface="Arial" panose="020B0604020202020204" pitchFamily="34" charset="0"/>
                          <a:ea typeface="Georgia"/>
                          <a:cs typeface="Arial" panose="020B0604020202020204" pitchFamily="34" charset="0"/>
                          <a:sym typeface="Georgia"/>
                        </a:rPr>
                        <a:t> are trained</a:t>
                      </a:r>
                    </a:p>
                  </a:txBody>
                  <a:tcPr marL="49206" marR="0" marT="14059" marB="1054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bl>
          </a:graphicData>
        </a:graphic>
      </p:graphicFrame>
      <p:sp>
        <p:nvSpPr>
          <p:cNvPr id="2" name="Title 1">
            <a:extLst>
              <a:ext uri="{FF2B5EF4-FFF2-40B4-BE49-F238E27FC236}">
                <a16:creationId xmlns:a16="http://schemas.microsoft.com/office/drawing/2014/main" id="{C1DD0580-992D-79C0-370B-3B0710D88B7B}"/>
              </a:ext>
            </a:extLst>
          </p:cNvPr>
          <p:cNvSpPr txBox="1">
            <a:spLocks/>
          </p:cNvSpPr>
          <p:nvPr/>
        </p:nvSpPr>
        <p:spPr bwMode="auto">
          <a:xfrm>
            <a:off x="0" y="-60920"/>
            <a:ext cx="9144000" cy="11592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ctr" anchorCtr="0" compatLnSpc="1">
            <a:prstTxWarp prst="textNoShape">
              <a:avLst/>
            </a:prstTxWarp>
            <a:normAutofit/>
          </a:bodyPr>
          <a:lstStyle>
            <a:lvl1pPr algn="ctr" rtl="0" fontAlgn="base">
              <a:lnSpc>
                <a:spcPct val="70000"/>
              </a:lnSpc>
              <a:spcBef>
                <a:spcPct val="0"/>
              </a:spcBef>
              <a:spcAft>
                <a:spcPct val="0"/>
              </a:spcAft>
              <a:defRPr sz="3600" b="1" u="sng">
                <a:solidFill>
                  <a:srgbClr val="760002"/>
                </a:solidFill>
                <a:effectLst/>
                <a:latin typeface="Georgia" panose="02040502050405020303" pitchFamily="18" charset="0"/>
                <a:ea typeface="+mj-ea"/>
                <a:cs typeface="Arial" panose="020B0604020202020204" pitchFamily="34" charset="0"/>
              </a:defRPr>
            </a:lvl1pPr>
            <a:lvl2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2pPr>
            <a:lvl3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3pPr>
            <a:lvl4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4pPr>
            <a:lvl5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5pPr>
            <a:lvl6pPr marL="4572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6pPr>
            <a:lvl7pPr marL="9144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7pPr>
            <a:lvl8pPr marL="13716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8pPr>
            <a:lvl9pPr marL="18288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9pPr>
          </a:lstStyle>
          <a:p>
            <a:pPr marL="0" marR="0" lvl="0" indent="0" algn="ctr" defTabSz="914400" rtl="0" eaLnBrk="1" fontAlgn="base" latinLnBrk="0" hangingPunct="1">
              <a:lnSpc>
                <a:spcPct val="90000"/>
              </a:lnSpc>
              <a:spcBef>
                <a:spcPct val="0"/>
              </a:spcBef>
              <a:spcAft>
                <a:spcPts val="600"/>
              </a:spcAft>
              <a:buClrTx/>
              <a:buSzTx/>
              <a:buFontTx/>
              <a:buNone/>
              <a:tabLst/>
              <a:defRPr/>
            </a:pPr>
            <a:r>
              <a:rPr kumimoji="0" lang="en-US" sz="3500" b="0" i="0" u="sng"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rPr>
              <a:t>Religious Education Action  Plan</a:t>
            </a:r>
          </a:p>
        </p:txBody>
      </p:sp>
    </p:spTree>
    <p:extLst>
      <p:ext uri="{BB962C8B-B14F-4D97-AF65-F5344CB8AC3E}">
        <p14:creationId xmlns:p14="http://schemas.microsoft.com/office/powerpoint/2010/main" val="11128143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37160" y="1566254"/>
          <a:ext cx="8769095" cy="5264632"/>
        </p:xfrm>
        <a:graphic>
          <a:graphicData uri="http://schemas.openxmlformats.org/drawingml/2006/table">
            <a:tbl>
              <a:tblPr firstRow="1" bandRow="1">
                <a:tableStyleId>{7DF18680-E054-41AD-8BC1-D1AEF772440D}</a:tableStyleId>
              </a:tblPr>
              <a:tblGrid>
                <a:gridCol w="3570702">
                  <a:extLst>
                    <a:ext uri="{9D8B030D-6E8A-4147-A177-3AD203B41FA5}">
                      <a16:colId xmlns:a16="http://schemas.microsoft.com/office/drawing/2014/main" val="20000"/>
                    </a:ext>
                  </a:extLst>
                </a:gridCol>
                <a:gridCol w="1593609">
                  <a:extLst>
                    <a:ext uri="{9D8B030D-6E8A-4147-A177-3AD203B41FA5}">
                      <a16:colId xmlns:a16="http://schemas.microsoft.com/office/drawing/2014/main" val="20001"/>
                    </a:ext>
                  </a:extLst>
                </a:gridCol>
                <a:gridCol w="1781681">
                  <a:extLst>
                    <a:ext uri="{9D8B030D-6E8A-4147-A177-3AD203B41FA5}">
                      <a16:colId xmlns:a16="http://schemas.microsoft.com/office/drawing/2014/main" val="20002"/>
                    </a:ext>
                  </a:extLst>
                </a:gridCol>
                <a:gridCol w="1823103">
                  <a:extLst>
                    <a:ext uri="{9D8B030D-6E8A-4147-A177-3AD203B41FA5}">
                      <a16:colId xmlns:a16="http://schemas.microsoft.com/office/drawing/2014/main" val="20003"/>
                    </a:ext>
                  </a:extLst>
                </a:gridCol>
              </a:tblGrid>
              <a:tr h="511947">
                <a:tc>
                  <a:txBody>
                    <a:bodyPr/>
                    <a:lstStyle/>
                    <a:p>
                      <a:pPr algn="ctr"/>
                      <a:r>
                        <a:rPr lang="en-US" sz="1600" b="1" kern="1200" dirty="0">
                          <a:solidFill>
                            <a:schemeClr val="bg1"/>
                          </a:solidFill>
                          <a:effectLst/>
                          <a:latin typeface="Georgia" panose="02040502050405020303" pitchFamily="18" charset="0"/>
                          <a:ea typeface="+mn-ea"/>
                          <a:cs typeface="+mn-cs"/>
                        </a:rPr>
                        <a:t>Key  Actions  Necessary  </a:t>
                      </a:r>
                      <a:r>
                        <a:rPr lang="en-US" sz="1600" b="1" u="none" kern="1200" dirty="0">
                          <a:solidFill>
                            <a:schemeClr val="bg1"/>
                          </a:solidFill>
                          <a:effectLst/>
                          <a:latin typeface="Georgia" panose="02040502050405020303" pitchFamily="18" charset="0"/>
                          <a:ea typeface="+mn-ea"/>
                          <a:cs typeface="+mn-cs"/>
                        </a:rPr>
                        <a:t>To  Achieve  </a:t>
                      </a:r>
                    </a:p>
                    <a:p>
                      <a:pPr algn="ctr"/>
                      <a:r>
                        <a:rPr lang="en-US" sz="1600" b="1" u="sng" kern="1200" dirty="0">
                          <a:solidFill>
                            <a:schemeClr val="bg1"/>
                          </a:solidFill>
                          <a:effectLst/>
                          <a:latin typeface="Georgia" panose="02040502050405020303" pitchFamily="18" charset="0"/>
                          <a:ea typeface="+mn-ea"/>
                          <a:cs typeface="+mn-cs"/>
                        </a:rPr>
                        <a:t>Strategic  WIG 3</a:t>
                      </a:r>
                      <a:endParaRPr lang="en-US" sz="1600" b="1" dirty="0">
                        <a:solidFill>
                          <a:schemeClr val="bg1"/>
                        </a:solidFill>
                        <a:latin typeface="Georgia" panose="02040502050405020303" pitchFamily="18" charset="0"/>
                      </a:endParaRPr>
                    </a:p>
                  </a:txBody>
                  <a:tcPr/>
                </a:tc>
                <a:tc>
                  <a:txBody>
                    <a:bodyPr/>
                    <a:lstStyle/>
                    <a:p>
                      <a:pPr algn="ctr"/>
                      <a:r>
                        <a:rPr lang="en-US" sz="1600" b="1" u="none" dirty="0">
                          <a:solidFill>
                            <a:schemeClr val="bg1"/>
                          </a:solidFill>
                          <a:latin typeface="Georgia" panose="02040502050405020303" pitchFamily="18" charset="0"/>
                        </a:rPr>
                        <a:t>Responsible </a:t>
                      </a:r>
                      <a:r>
                        <a:rPr lang="en-US" sz="1600" b="1" u="sng" dirty="0">
                          <a:solidFill>
                            <a:schemeClr val="bg1"/>
                          </a:solidFill>
                          <a:latin typeface="Georgia" panose="02040502050405020303" pitchFamily="18" charset="0"/>
                        </a:rPr>
                        <a:t>Party</a:t>
                      </a:r>
                    </a:p>
                  </a:txBody>
                  <a:tcPr/>
                </a:tc>
                <a:tc>
                  <a:txBody>
                    <a:bodyPr/>
                    <a:lstStyle/>
                    <a:p>
                      <a:pPr algn="ctr"/>
                      <a:r>
                        <a:rPr lang="en-US" sz="1600" b="1" u="none" dirty="0">
                          <a:solidFill>
                            <a:schemeClr val="bg1"/>
                          </a:solidFill>
                          <a:latin typeface="Georgia" panose="02040502050405020303" pitchFamily="18" charset="0"/>
                        </a:rPr>
                        <a:t>Deadline </a:t>
                      </a:r>
                      <a:r>
                        <a:rPr lang="en-US" sz="1600" b="1" u="sng" dirty="0">
                          <a:solidFill>
                            <a:schemeClr val="bg1"/>
                          </a:solidFill>
                          <a:latin typeface="Georgia" panose="02040502050405020303" pitchFamily="18" charset="0"/>
                        </a:rPr>
                        <a:t>Timetable</a:t>
                      </a:r>
                    </a:p>
                  </a:txBody>
                  <a:tcPr/>
                </a:tc>
                <a:tc>
                  <a:txBody>
                    <a:bodyPr/>
                    <a:lstStyle/>
                    <a:p>
                      <a:pPr algn="ctr"/>
                      <a:r>
                        <a:rPr lang="en-US" sz="1600" b="1" u="none" dirty="0">
                          <a:solidFill>
                            <a:schemeClr val="bg1"/>
                          </a:solidFill>
                          <a:latin typeface="Georgia" panose="02040502050405020303" pitchFamily="18" charset="0"/>
                        </a:rPr>
                        <a:t>Completion </a:t>
                      </a:r>
                    </a:p>
                    <a:p>
                      <a:pPr algn="ctr"/>
                      <a:r>
                        <a:rPr lang="en-US" sz="1600" b="1" u="sng" dirty="0">
                          <a:solidFill>
                            <a:schemeClr val="bg1"/>
                          </a:solidFill>
                          <a:latin typeface="Georgia" panose="02040502050405020303" pitchFamily="18" charset="0"/>
                        </a:rPr>
                        <a:t>Confirmation Test</a:t>
                      </a:r>
                    </a:p>
                  </a:txBody>
                  <a:tcPr/>
                </a:tc>
                <a:extLst>
                  <a:ext uri="{0D108BD9-81ED-4DB2-BD59-A6C34878D82A}">
                    <a16:rowId xmlns:a16="http://schemas.microsoft.com/office/drawing/2014/main" val="10000"/>
                  </a:ext>
                </a:extLst>
              </a:tr>
              <a:tr h="296392">
                <a:tc gridSpan="4">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1600" b="1" i="0" u="sng" strike="noStrike" kern="1200" cap="none" spc="0" normalizeH="0" baseline="0" noProof="0" dirty="0">
                          <a:ln>
                            <a:noFill/>
                          </a:ln>
                          <a:solidFill>
                            <a:srgbClr val="FF0000"/>
                          </a:solidFill>
                          <a:effectLst/>
                          <a:uLnTx/>
                          <a:uFillTx/>
                          <a:latin typeface="Georgia" panose="02040502050405020303" pitchFamily="18" charset="0"/>
                          <a:ea typeface="Calibri" panose="020F0502020204030204" pitchFamily="34" charset="0"/>
                          <a:cs typeface="Times New Roman" panose="02020603050405020304" pitchFamily="18" charset="0"/>
                        </a:rPr>
                        <a:t>LAG 2: Develop the most effective </a:t>
                      </a:r>
                      <a:r>
                        <a:rPr lang="en-US" sz="1600" b="1" u="sng" dirty="0">
                          <a:solidFill>
                            <a:srgbClr val="FF0000"/>
                          </a:solidFill>
                          <a:effectLst/>
                          <a:latin typeface="Georgia" panose="02040502050405020303" pitchFamily="18" charset="0"/>
                        </a:rPr>
                        <a:t>RELE Program </a:t>
                      </a:r>
                      <a:r>
                        <a:rPr kumimoji="0" lang="en-US" sz="1600" b="1" i="0" u="sng" strike="noStrike" kern="1200" cap="none" spc="0" normalizeH="0" baseline="0" noProof="0" dirty="0">
                          <a:ln>
                            <a:noFill/>
                          </a:ln>
                          <a:solidFill>
                            <a:srgbClr val="FF0000"/>
                          </a:solidFill>
                          <a:effectLst/>
                          <a:uLnTx/>
                          <a:uFillTx/>
                          <a:latin typeface="Georgia" panose="02040502050405020303" pitchFamily="18" charset="0"/>
                          <a:ea typeface="Calibri" panose="020F0502020204030204" pitchFamily="34" charset="0"/>
                          <a:cs typeface="Times New Roman" panose="02020603050405020304" pitchFamily="18" charset="0"/>
                        </a:rPr>
                        <a:t> within 3 months</a:t>
                      </a:r>
                      <a:endParaRPr lang="en-US" sz="1600" b="1"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tc>
                <a:tc hMerge="1">
                  <a:txBody>
                    <a:bodyPr/>
                    <a:lstStyle/>
                    <a:p>
                      <a:pPr marL="0" marR="0">
                        <a:lnSpc>
                          <a:spcPct val="107000"/>
                        </a:lnSpc>
                        <a:spcBef>
                          <a:spcPts val="0"/>
                        </a:spcBef>
                        <a:spcAft>
                          <a:spcPts val="0"/>
                        </a:spcAft>
                      </a:pPr>
                      <a:endParaRPr lang="en-US" sz="1200" b="1" dirty="0">
                        <a:effectLst/>
                        <a:latin typeface="+mn-lt"/>
                        <a:ea typeface="Calibri" panose="020F0502020204030204" pitchFamily="34" charset="0"/>
                        <a:cs typeface="Times New Roman" panose="02020603050405020304" pitchFamily="18" charset="0"/>
                      </a:endParaRPr>
                    </a:p>
                  </a:txBody>
                  <a:tcPr marL="68580" marR="68580" marT="0" marB="0"/>
                </a:tc>
                <a:tc hMerge="1">
                  <a:txBody>
                    <a:bodyPr/>
                    <a:lstStyle/>
                    <a:p>
                      <a:pPr marL="0" marR="0">
                        <a:lnSpc>
                          <a:spcPct val="107000"/>
                        </a:lnSpc>
                        <a:spcBef>
                          <a:spcPts val="0"/>
                        </a:spcBef>
                        <a:spcAft>
                          <a:spcPts val="0"/>
                        </a:spcAft>
                      </a:pPr>
                      <a:endParaRPr lang="en-US" sz="1200" b="1" dirty="0">
                        <a:effectLst/>
                        <a:latin typeface="+mn-lt"/>
                        <a:ea typeface="Calibri" panose="020F0502020204030204" pitchFamily="34" charset="0"/>
                        <a:cs typeface="Times New Roman" panose="02020603050405020304" pitchFamily="18" charset="0"/>
                      </a:endParaRPr>
                    </a:p>
                  </a:txBody>
                  <a:tcPr marL="68580" marR="68580" marT="0" marB="0"/>
                </a:tc>
                <a:tc hMerge="1">
                  <a:txBody>
                    <a:bodyPr/>
                    <a:lstStyle/>
                    <a:p>
                      <a:pPr marL="0" marR="0" lvl="0" indent="0">
                        <a:lnSpc>
                          <a:spcPct val="107000"/>
                        </a:lnSpc>
                        <a:spcBef>
                          <a:spcPts val="0"/>
                        </a:spcBef>
                        <a:spcAft>
                          <a:spcPts val="0"/>
                        </a:spcAft>
                        <a:buFontTx/>
                        <a:buNone/>
                      </a:pPr>
                      <a:endParaRPr lang="en-US" sz="1200" b="1"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12140628"/>
                  </a:ext>
                </a:extLst>
              </a:tr>
              <a:tr h="1038031">
                <a:tc>
                  <a:txBody>
                    <a:bodyPr/>
                    <a:lstStyle/>
                    <a:p>
                      <a:pPr marL="0" lvl="1" indent="0">
                        <a:buNone/>
                      </a:pPr>
                      <a:r>
                        <a:rPr lang="en-US" sz="1600" b="1" dirty="0">
                          <a:effectLst/>
                          <a:latin typeface="Georgia" panose="02040502050405020303" pitchFamily="18" charset="0"/>
                        </a:rPr>
                        <a:t>4. Evaluate and study the RELE Programs identified in step 3 to determine their effectiveness and applicability to Holy Trinity based on criteria of effectiveness and success determined in step 2.</a:t>
                      </a:r>
                    </a:p>
                  </a:txBody>
                  <a:tcPr marL="68580" marR="68580"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600" b="0" dirty="0">
                          <a:effectLst/>
                          <a:latin typeface="Georgia" panose="02040502050405020303" pitchFamily="18" charset="0"/>
                          <a:ea typeface="Calibri" panose="020F0502020204030204" pitchFamily="34" charset="0"/>
                          <a:cs typeface="Times New Roman" panose="02020603050405020304" pitchFamily="18" charset="0"/>
                        </a:rPr>
                        <a:t>RELE Team 3 </a:t>
                      </a:r>
                    </a:p>
                    <a:p>
                      <a:pPr marL="0" marR="0">
                        <a:lnSpc>
                          <a:spcPct val="107000"/>
                        </a:lnSpc>
                        <a:spcBef>
                          <a:spcPts val="0"/>
                        </a:spcBef>
                        <a:spcAft>
                          <a:spcPts val="0"/>
                        </a:spcAft>
                      </a:pPr>
                      <a:endParaRPr lang="en-US" sz="1600" b="0"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b="0" dirty="0">
                          <a:solidFill>
                            <a:schemeClr val="bg1"/>
                          </a:solidFill>
                          <a:effectLst/>
                          <a:latin typeface="Georgia" panose="02040502050405020303" pitchFamily="18" charset="0"/>
                          <a:ea typeface="Calibri" panose="020F0502020204030204" pitchFamily="34" charset="0"/>
                          <a:cs typeface="Times New Roman" panose="02020603050405020304" pitchFamily="18" charset="0"/>
                        </a:rPr>
                        <a:t>1 </a:t>
                      </a:r>
                      <a:r>
                        <a:rPr lang="en-US" sz="1600" b="0"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 month after step 3</a:t>
                      </a:r>
                    </a:p>
                  </a:txBody>
                  <a:tcPr marL="68580" marR="68580" marT="0" marB="0"/>
                </a:tc>
                <a:tc>
                  <a:txBody>
                    <a:bodyPr/>
                    <a:lstStyle/>
                    <a:p>
                      <a:pPr marL="0" marR="0">
                        <a:lnSpc>
                          <a:spcPct val="107000"/>
                        </a:lnSpc>
                        <a:spcBef>
                          <a:spcPts val="0"/>
                        </a:spcBef>
                        <a:spcAft>
                          <a:spcPts val="0"/>
                        </a:spcAft>
                      </a:pPr>
                      <a:r>
                        <a:rPr lang="en-US" sz="1600" b="0"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Evaluation of alternative RELE Program</a:t>
                      </a:r>
                      <a:r>
                        <a:rPr lang="en-US" sz="1600" b="0" dirty="0">
                          <a:effectLst/>
                          <a:latin typeface="Georgia" panose="02040502050405020303" pitchFamily="18" charset="0"/>
                        </a:rPr>
                        <a:t>s is</a:t>
                      </a:r>
                      <a:r>
                        <a:rPr lang="en-US" sz="1600" b="0"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 completed </a:t>
                      </a:r>
                    </a:p>
                  </a:txBody>
                  <a:tcPr marL="68580" marR="68580" marT="0" marB="0"/>
                </a:tc>
                <a:extLst>
                  <a:ext uri="{0D108BD9-81ED-4DB2-BD59-A6C34878D82A}">
                    <a16:rowId xmlns:a16="http://schemas.microsoft.com/office/drawing/2014/main" val="1547801244"/>
                  </a:ext>
                </a:extLst>
              </a:tr>
              <a:tr h="1038031">
                <a:tc>
                  <a:txBody>
                    <a:bodyPr/>
                    <a:lstStyle/>
                    <a:p>
                      <a:pPr marL="0" lvl="1" indent="0">
                        <a:buNone/>
                      </a:pPr>
                      <a:r>
                        <a:rPr lang="en-US" sz="1600" b="1" dirty="0">
                          <a:effectLst/>
                          <a:latin typeface="Georgia" panose="02040502050405020303" pitchFamily="18" charset="0"/>
                        </a:rPr>
                        <a:t>5. Modify researched RELE programs, or develop new curriculum or programs, as necessary, to finalize the creation of official Holy Trinity adult and youth RELE Program for use.  Identify potential “Educators” who can teach the RELE Program to each age demographic.</a:t>
                      </a:r>
                    </a:p>
                  </a:txBody>
                  <a:tcPr marL="68580" marR="68580"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600" b="0" dirty="0">
                          <a:effectLst/>
                          <a:latin typeface="Georgia" panose="02040502050405020303" pitchFamily="18" charset="0"/>
                          <a:ea typeface="Calibri" panose="020F0502020204030204" pitchFamily="34" charset="0"/>
                          <a:cs typeface="Times New Roman" panose="02020603050405020304" pitchFamily="18" charset="0"/>
                        </a:rPr>
                        <a:t>RELE Team 3 </a:t>
                      </a:r>
                      <a:endParaRPr lang="en-US" sz="1600" b="0"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b="0" dirty="0">
                          <a:solidFill>
                            <a:schemeClr val="bg1"/>
                          </a:solidFill>
                          <a:effectLst/>
                          <a:latin typeface="Georgia" panose="02040502050405020303" pitchFamily="18" charset="0"/>
                          <a:ea typeface="Calibri" panose="020F0502020204030204" pitchFamily="34" charset="0"/>
                          <a:cs typeface="Times New Roman" panose="02020603050405020304" pitchFamily="18" charset="0"/>
                        </a:rPr>
                        <a:t>2  months after step 4</a:t>
                      </a:r>
                    </a:p>
                  </a:txBody>
                  <a:tcPr marL="68580" marR="68580" marT="0" marB="0"/>
                </a:tc>
                <a:tc>
                  <a:txBody>
                    <a:bodyPr/>
                    <a:lstStyle/>
                    <a:p>
                      <a:pPr marL="0" marR="0">
                        <a:lnSpc>
                          <a:spcPct val="107000"/>
                        </a:lnSpc>
                        <a:spcBef>
                          <a:spcPts val="0"/>
                        </a:spcBef>
                        <a:spcAft>
                          <a:spcPts val="0"/>
                        </a:spcAft>
                      </a:pPr>
                      <a:r>
                        <a:rPr lang="en-US" sz="1600" b="0" dirty="0">
                          <a:effectLst/>
                          <a:latin typeface="Georgia" panose="02040502050405020303" pitchFamily="18" charset="0"/>
                        </a:rPr>
                        <a:t>Adult and Youth RELE Program  is finalized</a:t>
                      </a:r>
                      <a:endParaRPr lang="en-US" sz="1600" b="0"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14212360"/>
                  </a:ext>
                </a:extLst>
              </a:tr>
            </a:tbl>
          </a:graphicData>
        </a:graphic>
      </p:graphicFrame>
      <p:sp>
        <p:nvSpPr>
          <p:cNvPr id="7" name="Title 1">
            <a:extLst>
              <a:ext uri="{FF2B5EF4-FFF2-40B4-BE49-F238E27FC236}">
                <a16:creationId xmlns:a16="http://schemas.microsoft.com/office/drawing/2014/main" id="{4A40147E-B45B-413A-BD87-F427FEFE82A4}"/>
              </a:ext>
            </a:extLst>
          </p:cNvPr>
          <p:cNvSpPr>
            <a:spLocks noGrp="1"/>
          </p:cNvSpPr>
          <p:nvPr>
            <p:ph type="title"/>
          </p:nvPr>
        </p:nvSpPr>
        <p:spPr>
          <a:xfrm>
            <a:off x="3679039" y="-238199"/>
            <a:ext cx="4556476" cy="1143000"/>
          </a:xfrm>
        </p:spPr>
        <p:txBody>
          <a:bodyPr/>
          <a:lstStyle/>
          <a:p>
            <a:r>
              <a:rPr lang="en-US" sz="2200" b="1" u="none" dirty="0">
                <a:effectLst/>
                <a:latin typeface="Georgia" panose="02040502050405020303" pitchFamily="18" charset="0"/>
              </a:rPr>
              <a:t>Adult &amp; </a:t>
            </a:r>
            <a:r>
              <a:rPr lang="en-US" sz="2200" u="none" dirty="0"/>
              <a:t>Youth RELE</a:t>
            </a:r>
            <a:r>
              <a:rPr lang="en-US" sz="2200" b="1" u="none" dirty="0">
                <a:effectLst/>
                <a:latin typeface="Georgia" panose="02040502050405020303" pitchFamily="18" charset="0"/>
              </a:rPr>
              <a:t> </a:t>
            </a:r>
            <a:br>
              <a:rPr lang="en-US" sz="2200" b="1" u="none" dirty="0">
                <a:effectLst/>
                <a:latin typeface="Georgia" panose="02040502050405020303" pitchFamily="18" charset="0"/>
              </a:rPr>
            </a:br>
            <a:r>
              <a:rPr lang="en-US" sz="2200" b="1" dirty="0">
                <a:effectLst/>
                <a:latin typeface="Georgia" panose="02040502050405020303" pitchFamily="18" charset="0"/>
              </a:rPr>
              <a:t>WIG 3 A</a:t>
            </a:r>
            <a:r>
              <a:rPr lang="en-US" sz="2200" b="1" u="sng" dirty="0">
                <a:effectLst/>
                <a:latin typeface="Georgia" panose="02040502050405020303" pitchFamily="18" charset="0"/>
              </a:rPr>
              <a:t>ction Plan</a:t>
            </a:r>
            <a:endParaRPr lang="en-US" sz="2200" b="1" u="sng" dirty="0">
              <a:latin typeface="Georgia" panose="02040502050405020303" pitchFamily="18" charset="0"/>
            </a:endParaRPr>
          </a:p>
        </p:txBody>
      </p:sp>
    </p:spTree>
    <p:extLst>
      <p:ext uri="{BB962C8B-B14F-4D97-AF65-F5344CB8AC3E}">
        <p14:creationId xmlns:p14="http://schemas.microsoft.com/office/powerpoint/2010/main" val="2546107027"/>
      </p:ext>
    </p:extLst>
  </p:cSld>
  <p:clrMapOvr>
    <a:masterClrMapping/>
  </p:clrMapOvr>
  <p:transition>
    <p:strips dir="rd"/>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82880" y="912724"/>
          <a:ext cx="8874213" cy="5300853"/>
        </p:xfrm>
        <a:graphic>
          <a:graphicData uri="http://schemas.openxmlformats.org/drawingml/2006/table">
            <a:tbl>
              <a:tblPr firstRow="1" bandRow="1">
                <a:tableStyleId>{7DF18680-E054-41AD-8BC1-D1AEF772440D}</a:tableStyleId>
              </a:tblPr>
              <a:tblGrid>
                <a:gridCol w="3829915">
                  <a:extLst>
                    <a:ext uri="{9D8B030D-6E8A-4147-A177-3AD203B41FA5}">
                      <a16:colId xmlns:a16="http://schemas.microsoft.com/office/drawing/2014/main" val="20000"/>
                    </a:ext>
                  </a:extLst>
                </a:gridCol>
                <a:gridCol w="1495356">
                  <a:extLst>
                    <a:ext uri="{9D8B030D-6E8A-4147-A177-3AD203B41FA5}">
                      <a16:colId xmlns:a16="http://schemas.microsoft.com/office/drawing/2014/main" val="20001"/>
                    </a:ext>
                  </a:extLst>
                </a:gridCol>
                <a:gridCol w="1613205">
                  <a:extLst>
                    <a:ext uri="{9D8B030D-6E8A-4147-A177-3AD203B41FA5}">
                      <a16:colId xmlns:a16="http://schemas.microsoft.com/office/drawing/2014/main" val="20002"/>
                    </a:ext>
                  </a:extLst>
                </a:gridCol>
                <a:gridCol w="1935737">
                  <a:extLst>
                    <a:ext uri="{9D8B030D-6E8A-4147-A177-3AD203B41FA5}">
                      <a16:colId xmlns:a16="http://schemas.microsoft.com/office/drawing/2014/main" val="20003"/>
                    </a:ext>
                  </a:extLst>
                </a:gridCol>
              </a:tblGrid>
              <a:tr h="455835">
                <a:tc>
                  <a:txBody>
                    <a:bodyPr/>
                    <a:lstStyle/>
                    <a:p>
                      <a:pPr algn="ctr"/>
                      <a:r>
                        <a:rPr lang="en-US" sz="1500" b="1" kern="1200" dirty="0">
                          <a:solidFill>
                            <a:schemeClr val="bg1"/>
                          </a:solidFill>
                          <a:effectLst/>
                          <a:latin typeface="Georgia" panose="02040502050405020303" pitchFamily="18" charset="0"/>
                          <a:ea typeface="+mn-ea"/>
                          <a:cs typeface="+mn-cs"/>
                        </a:rPr>
                        <a:t>Key  Actions  Necessary  </a:t>
                      </a:r>
                      <a:r>
                        <a:rPr lang="en-US" sz="1500" b="1" u="none" kern="1200" dirty="0">
                          <a:solidFill>
                            <a:schemeClr val="bg1"/>
                          </a:solidFill>
                          <a:effectLst/>
                          <a:latin typeface="Georgia" panose="02040502050405020303" pitchFamily="18" charset="0"/>
                          <a:ea typeface="+mn-ea"/>
                          <a:cs typeface="+mn-cs"/>
                        </a:rPr>
                        <a:t>To  Achieve  </a:t>
                      </a:r>
                    </a:p>
                    <a:p>
                      <a:pPr algn="ctr"/>
                      <a:r>
                        <a:rPr lang="en-US" sz="1500" b="1" u="sng" kern="1200" dirty="0">
                          <a:solidFill>
                            <a:schemeClr val="bg1"/>
                          </a:solidFill>
                          <a:effectLst/>
                          <a:latin typeface="Georgia" panose="02040502050405020303" pitchFamily="18" charset="0"/>
                          <a:ea typeface="+mn-ea"/>
                          <a:cs typeface="+mn-cs"/>
                        </a:rPr>
                        <a:t>Strategic  WIG 3</a:t>
                      </a:r>
                      <a:endParaRPr lang="en-US" sz="1500" b="1" dirty="0">
                        <a:solidFill>
                          <a:schemeClr val="bg1"/>
                        </a:solidFill>
                        <a:latin typeface="Georgia" panose="02040502050405020303" pitchFamily="18" charset="0"/>
                      </a:endParaRPr>
                    </a:p>
                  </a:txBody>
                  <a:tcPr/>
                </a:tc>
                <a:tc>
                  <a:txBody>
                    <a:bodyPr/>
                    <a:lstStyle/>
                    <a:p>
                      <a:pPr algn="ctr"/>
                      <a:r>
                        <a:rPr lang="en-US" sz="1500" b="1" u="none" dirty="0">
                          <a:solidFill>
                            <a:schemeClr val="bg1"/>
                          </a:solidFill>
                          <a:latin typeface="Georgia" panose="02040502050405020303" pitchFamily="18" charset="0"/>
                        </a:rPr>
                        <a:t>Responsible </a:t>
                      </a:r>
                      <a:r>
                        <a:rPr lang="en-US" sz="1500" b="1" u="sng" dirty="0">
                          <a:solidFill>
                            <a:schemeClr val="bg1"/>
                          </a:solidFill>
                          <a:latin typeface="Georgia" panose="02040502050405020303" pitchFamily="18" charset="0"/>
                        </a:rPr>
                        <a:t>Party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500" b="1" u="none" dirty="0">
                          <a:solidFill>
                            <a:schemeClr val="bg1"/>
                          </a:solidFill>
                          <a:latin typeface="Georgia" panose="02040502050405020303" pitchFamily="18" charset="0"/>
                        </a:rPr>
                        <a:t>Deadline</a:t>
                      </a:r>
                      <a:r>
                        <a:rPr lang="en-US" sz="1500" b="1" u="sng" dirty="0">
                          <a:solidFill>
                            <a:schemeClr val="bg1"/>
                          </a:solidFill>
                          <a:latin typeface="Georgia" panose="02040502050405020303" pitchFamily="18" charset="0"/>
                        </a:rPr>
                        <a:t> Timetable</a:t>
                      </a:r>
                    </a:p>
                  </a:txBody>
                  <a:tcPr/>
                </a:tc>
                <a:tc>
                  <a:txBody>
                    <a:bodyPr/>
                    <a:lstStyle/>
                    <a:p>
                      <a:pPr algn="ctr"/>
                      <a:r>
                        <a:rPr lang="en-US" sz="1500" b="1" u="none" dirty="0">
                          <a:solidFill>
                            <a:schemeClr val="bg1"/>
                          </a:solidFill>
                          <a:latin typeface="Georgia" panose="02040502050405020303" pitchFamily="18" charset="0"/>
                        </a:rPr>
                        <a:t>Completion </a:t>
                      </a:r>
                    </a:p>
                    <a:p>
                      <a:pPr algn="ctr"/>
                      <a:r>
                        <a:rPr lang="en-US" sz="1500" b="1" u="sng" dirty="0">
                          <a:solidFill>
                            <a:schemeClr val="bg1"/>
                          </a:solidFill>
                          <a:latin typeface="Georgia" panose="02040502050405020303" pitchFamily="18" charset="0"/>
                        </a:rPr>
                        <a:t>Confirmation Test</a:t>
                      </a:r>
                    </a:p>
                  </a:txBody>
                  <a:tcPr/>
                </a:tc>
                <a:extLst>
                  <a:ext uri="{0D108BD9-81ED-4DB2-BD59-A6C34878D82A}">
                    <a16:rowId xmlns:a16="http://schemas.microsoft.com/office/drawing/2014/main" val="10000"/>
                  </a:ext>
                </a:extLst>
              </a:tr>
              <a:tr h="303122">
                <a:tc gridSpan="4">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1600" b="1" i="0" u="sng" strike="noStrike" kern="1200" cap="none" spc="0" normalizeH="0" baseline="0" noProof="0" dirty="0">
                          <a:ln>
                            <a:noFill/>
                          </a:ln>
                          <a:solidFill>
                            <a:srgbClr val="FF0000"/>
                          </a:solidFill>
                          <a:effectLst/>
                          <a:uLnTx/>
                          <a:uFillTx/>
                          <a:latin typeface="Georgia" panose="02040502050405020303" pitchFamily="18" charset="0"/>
                          <a:ea typeface="Calibri" panose="020F0502020204030204" pitchFamily="34" charset="0"/>
                          <a:cs typeface="Times New Roman" panose="02020603050405020304" pitchFamily="18" charset="0"/>
                        </a:rPr>
                        <a:t>LAG 3: Identify delivery modalities and recruit and train the  RELE Program Educators  within 3 months</a:t>
                      </a:r>
                      <a:endParaRPr lang="en-US" sz="1600" b="1" u="sng"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lnB w="12700" cap="flat" cmpd="sng" algn="ctr">
                      <a:solidFill>
                        <a:schemeClr val="tx1"/>
                      </a:solidFill>
                      <a:prstDash val="solid"/>
                      <a:round/>
                      <a:headEnd type="none" w="med" len="med"/>
                      <a:tailEnd type="none" w="med" len="med"/>
                    </a:lnB>
                    <a:noFill/>
                  </a:tcPr>
                </a:tc>
                <a:tc hMerge="1">
                  <a:txBody>
                    <a:bodyPr/>
                    <a:lstStyle/>
                    <a:p>
                      <a:pPr marL="0" marR="0">
                        <a:lnSpc>
                          <a:spcPct val="107000"/>
                        </a:lnSpc>
                        <a:spcBef>
                          <a:spcPts val="0"/>
                        </a:spcBef>
                        <a:spcAft>
                          <a:spcPts val="0"/>
                        </a:spcAft>
                      </a:pP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lnB w="12700" cap="flat" cmpd="sng" algn="ctr">
                      <a:solidFill>
                        <a:schemeClr val="tx1"/>
                      </a:solidFill>
                      <a:prstDash val="solid"/>
                      <a:round/>
                      <a:headEnd type="none" w="med" len="med"/>
                      <a:tailEnd type="none" w="med" len="med"/>
                    </a:lnB>
                    <a:noFill/>
                  </a:tcPr>
                </a:tc>
                <a:tc hMerge="1">
                  <a:txBody>
                    <a:bodyPr/>
                    <a:lstStyle/>
                    <a:p>
                      <a:pPr marL="0" marR="0">
                        <a:lnSpc>
                          <a:spcPct val="107000"/>
                        </a:lnSpc>
                        <a:spcBef>
                          <a:spcPts val="0"/>
                        </a:spcBef>
                        <a:spcAft>
                          <a:spcPts val="0"/>
                        </a:spcAft>
                      </a:pP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lnB w="12700" cap="flat" cmpd="sng" algn="ctr">
                      <a:solidFill>
                        <a:schemeClr val="tx1"/>
                      </a:solidFill>
                      <a:prstDash val="solid"/>
                      <a:round/>
                      <a:headEnd type="none" w="med" len="med"/>
                      <a:tailEnd type="none" w="med" len="med"/>
                    </a:lnB>
                    <a:noFill/>
                  </a:tcPr>
                </a:tc>
                <a:tc hMerge="1">
                  <a:txBody>
                    <a:bodyPr/>
                    <a:lstStyle/>
                    <a:p>
                      <a:pPr marL="0" marR="0" lvl="0" indent="0">
                        <a:lnSpc>
                          <a:spcPct val="107000"/>
                        </a:lnSpc>
                        <a:spcBef>
                          <a:spcPts val="0"/>
                        </a:spcBef>
                        <a:spcAft>
                          <a:spcPts val="0"/>
                        </a:spcAft>
                        <a:buFont typeface="Symbol" pitchFamily="2" charset="2"/>
                        <a:buNone/>
                      </a:pP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814760">
                <a:tc>
                  <a:txBody>
                    <a:bodyPr/>
                    <a:lstStyle/>
                    <a:p>
                      <a:pPr marL="0" lvl="1" indent="0">
                        <a:buNone/>
                      </a:pPr>
                      <a:r>
                        <a:rPr lang="en-US" sz="1600" b="1" dirty="0">
                          <a:effectLst/>
                          <a:latin typeface="Georgia" panose="02040502050405020303" pitchFamily="18" charset="0"/>
                        </a:rPr>
                        <a:t>6. (a) identify the best ways to deliver the RELE Program for both adults and youth; (b) identify delivery modalities and materials (technology, live education, etc.); (c) recruit potential Educators for each age demographic; and (d) schedule training for Educators.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600" b="0" dirty="0">
                          <a:effectLst/>
                          <a:latin typeface="Georgia" panose="02040502050405020303" pitchFamily="18" charset="0"/>
                          <a:ea typeface="Calibri" panose="020F0502020204030204" pitchFamily="34" charset="0"/>
                          <a:cs typeface="Times New Roman" panose="02020603050405020304" pitchFamily="18" charset="0"/>
                        </a:rPr>
                        <a:t>RELE Team 3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r>
                        <a:rPr lang="en-US" sz="1600" b="0" dirty="0">
                          <a:solidFill>
                            <a:schemeClr val="bg1"/>
                          </a:solidFill>
                          <a:effectLst/>
                          <a:latin typeface="Georgia" panose="02040502050405020303" pitchFamily="18" charset="0"/>
                          <a:ea typeface="Calibri" panose="020F0502020204030204" pitchFamily="34" charset="0"/>
                          <a:cs typeface="Times New Roman" panose="02020603050405020304" pitchFamily="18" charset="0"/>
                        </a:rPr>
                        <a:t>1  months after step 5</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r>
                        <a:rPr lang="en-US" sz="1600" b="0"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RELE Program delivery modalities determined, and Educators  are recruited and  trained</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4574136"/>
                  </a:ext>
                </a:extLst>
              </a:tr>
              <a:tr h="625969">
                <a:tc>
                  <a:txBody>
                    <a:bodyPr/>
                    <a:lstStyle/>
                    <a:p>
                      <a:pPr marL="0" lvl="1" indent="0">
                        <a:buNone/>
                      </a:pPr>
                      <a:r>
                        <a:rPr lang="en-US" sz="1600" b="1" dirty="0">
                          <a:effectLst/>
                          <a:latin typeface="Georgia" panose="02040502050405020303" pitchFamily="18" charset="0"/>
                        </a:rPr>
                        <a:t>7. (a) Develop RELE training program for Educators; (b) determine interim effectiveness assessment measurement process; (c) train the Educators selected in step 6; and (d) implement and establish all delivery modalities and materials.</a:t>
                      </a:r>
                    </a:p>
                  </a:txBody>
                  <a:tcPr marL="68580" marR="6858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600" b="0" dirty="0">
                          <a:effectLst/>
                          <a:latin typeface="Georgia" panose="02040502050405020303" pitchFamily="18" charset="0"/>
                          <a:ea typeface="Calibri" panose="020F0502020204030204" pitchFamily="34" charset="0"/>
                          <a:cs typeface="Times New Roman" panose="02020603050405020304" pitchFamily="18" charset="0"/>
                        </a:rPr>
                        <a:t>RELE Team 3 </a:t>
                      </a: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07000"/>
                        </a:lnSpc>
                        <a:spcBef>
                          <a:spcPts val="0"/>
                        </a:spcBef>
                        <a:spcAft>
                          <a:spcPts val="0"/>
                        </a:spcAft>
                      </a:pPr>
                      <a:r>
                        <a:rPr lang="en-US" sz="1600" b="0" dirty="0">
                          <a:solidFill>
                            <a:schemeClr val="bg1"/>
                          </a:solidFill>
                          <a:effectLst/>
                          <a:latin typeface="Georgia" panose="02040502050405020303" pitchFamily="18" charset="0"/>
                          <a:ea typeface="Calibri" panose="020F0502020204030204" pitchFamily="34" charset="0"/>
                          <a:cs typeface="Times New Roman" panose="02020603050405020304" pitchFamily="18" charset="0"/>
                        </a:rPr>
                        <a:t>3  months after step 5 (concurrent with step 6)</a:t>
                      </a: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07000"/>
                        </a:lnSpc>
                        <a:spcBef>
                          <a:spcPts val="0"/>
                        </a:spcBef>
                        <a:spcAft>
                          <a:spcPts val="0"/>
                        </a:spcAft>
                      </a:pPr>
                      <a:r>
                        <a:rPr lang="en-US" sz="1600" b="0"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Educators  are trained in RELE training program, interim assessment process determined, and all delivery modalities are set up</a:t>
                      </a: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42611891"/>
                  </a:ext>
                </a:extLst>
              </a:tr>
            </a:tbl>
          </a:graphicData>
        </a:graphic>
      </p:graphicFrame>
      <p:sp>
        <p:nvSpPr>
          <p:cNvPr id="6" name="Title 1">
            <a:extLst>
              <a:ext uri="{FF2B5EF4-FFF2-40B4-BE49-F238E27FC236}">
                <a16:creationId xmlns:a16="http://schemas.microsoft.com/office/drawing/2014/main" id="{016FAC18-FA4D-47FE-940C-CD1438E5D09C}"/>
              </a:ext>
            </a:extLst>
          </p:cNvPr>
          <p:cNvSpPr>
            <a:spLocks noGrp="1"/>
          </p:cNvSpPr>
          <p:nvPr>
            <p:ph type="title"/>
          </p:nvPr>
        </p:nvSpPr>
        <p:spPr>
          <a:xfrm>
            <a:off x="3679039" y="-238199"/>
            <a:ext cx="4556476" cy="1143000"/>
          </a:xfrm>
        </p:spPr>
        <p:txBody>
          <a:bodyPr/>
          <a:lstStyle/>
          <a:p>
            <a:r>
              <a:rPr lang="en-US" sz="2200" b="1" u="none" dirty="0">
                <a:effectLst/>
                <a:latin typeface="Georgia" panose="02040502050405020303" pitchFamily="18" charset="0"/>
              </a:rPr>
              <a:t>Adult &amp; </a:t>
            </a:r>
            <a:r>
              <a:rPr lang="en-US" sz="2200" u="none" dirty="0"/>
              <a:t>Youth RELE</a:t>
            </a:r>
            <a:r>
              <a:rPr lang="en-US" sz="2200" b="1" u="none" dirty="0">
                <a:effectLst/>
                <a:latin typeface="Georgia" panose="02040502050405020303" pitchFamily="18" charset="0"/>
              </a:rPr>
              <a:t> </a:t>
            </a:r>
            <a:br>
              <a:rPr lang="en-US" sz="2200" b="1" u="none" dirty="0">
                <a:effectLst/>
                <a:latin typeface="Georgia" panose="02040502050405020303" pitchFamily="18" charset="0"/>
              </a:rPr>
            </a:br>
            <a:r>
              <a:rPr lang="en-US" sz="2200" b="1" dirty="0">
                <a:effectLst/>
                <a:latin typeface="Georgia" panose="02040502050405020303" pitchFamily="18" charset="0"/>
              </a:rPr>
              <a:t>WIG 3 A</a:t>
            </a:r>
            <a:r>
              <a:rPr lang="en-US" sz="2200" b="1" u="sng" dirty="0">
                <a:effectLst/>
                <a:latin typeface="Georgia" panose="02040502050405020303" pitchFamily="18" charset="0"/>
              </a:rPr>
              <a:t>ction Plan</a:t>
            </a:r>
            <a:endParaRPr lang="en-US" sz="2200" b="1" u="sng" dirty="0">
              <a:latin typeface="Georgia" panose="02040502050405020303" pitchFamily="18" charset="0"/>
            </a:endParaRPr>
          </a:p>
        </p:txBody>
      </p:sp>
    </p:spTree>
    <p:extLst>
      <p:ext uri="{BB962C8B-B14F-4D97-AF65-F5344CB8AC3E}">
        <p14:creationId xmlns:p14="http://schemas.microsoft.com/office/powerpoint/2010/main" val="3233731579"/>
      </p:ext>
    </p:extLst>
  </p:cSld>
  <p:clrMapOvr>
    <a:masterClrMapping/>
  </p:clrMapOvr>
  <p:transition>
    <p:strips dir="rd"/>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36339" y="1072547"/>
          <a:ext cx="8871321" cy="5546328"/>
        </p:xfrm>
        <a:graphic>
          <a:graphicData uri="http://schemas.openxmlformats.org/drawingml/2006/table">
            <a:tbl>
              <a:tblPr firstRow="1" bandRow="1">
                <a:tableStyleId>{7DF18680-E054-41AD-8BC1-D1AEF772440D}</a:tableStyleId>
              </a:tblPr>
              <a:tblGrid>
                <a:gridCol w="3680454">
                  <a:extLst>
                    <a:ext uri="{9D8B030D-6E8A-4147-A177-3AD203B41FA5}">
                      <a16:colId xmlns:a16="http://schemas.microsoft.com/office/drawing/2014/main" val="20000"/>
                    </a:ext>
                  </a:extLst>
                </a:gridCol>
                <a:gridCol w="1538806">
                  <a:extLst>
                    <a:ext uri="{9D8B030D-6E8A-4147-A177-3AD203B41FA5}">
                      <a16:colId xmlns:a16="http://schemas.microsoft.com/office/drawing/2014/main" val="20001"/>
                    </a:ext>
                  </a:extLst>
                </a:gridCol>
                <a:gridCol w="1660079">
                  <a:extLst>
                    <a:ext uri="{9D8B030D-6E8A-4147-A177-3AD203B41FA5}">
                      <a16:colId xmlns:a16="http://schemas.microsoft.com/office/drawing/2014/main" val="20002"/>
                    </a:ext>
                  </a:extLst>
                </a:gridCol>
                <a:gridCol w="1991982">
                  <a:extLst>
                    <a:ext uri="{9D8B030D-6E8A-4147-A177-3AD203B41FA5}">
                      <a16:colId xmlns:a16="http://schemas.microsoft.com/office/drawing/2014/main" val="20003"/>
                    </a:ext>
                  </a:extLst>
                </a:gridCol>
              </a:tblGrid>
              <a:tr h="533257">
                <a:tc>
                  <a:txBody>
                    <a:bodyPr/>
                    <a:lstStyle/>
                    <a:p>
                      <a:pPr algn="ctr"/>
                      <a:r>
                        <a:rPr lang="en-US" sz="1200" b="1" kern="1200" dirty="0">
                          <a:solidFill>
                            <a:schemeClr val="bg1"/>
                          </a:solidFill>
                          <a:effectLst/>
                          <a:latin typeface="Georgia" panose="02040502050405020303" pitchFamily="18" charset="0"/>
                          <a:ea typeface="+mn-ea"/>
                          <a:cs typeface="+mn-cs"/>
                        </a:rPr>
                        <a:t>Key  Actions  Necessary  </a:t>
                      </a:r>
                      <a:r>
                        <a:rPr lang="en-US" sz="1200" b="1" u="none" kern="1200" dirty="0">
                          <a:solidFill>
                            <a:schemeClr val="bg1"/>
                          </a:solidFill>
                          <a:effectLst/>
                          <a:latin typeface="Georgia" panose="02040502050405020303" pitchFamily="18" charset="0"/>
                          <a:ea typeface="+mn-ea"/>
                          <a:cs typeface="+mn-cs"/>
                        </a:rPr>
                        <a:t>To  Achieve  </a:t>
                      </a:r>
                    </a:p>
                    <a:p>
                      <a:pPr algn="ctr"/>
                      <a:r>
                        <a:rPr lang="en-US" sz="1200" b="1" u="sng" kern="1200" dirty="0">
                          <a:solidFill>
                            <a:schemeClr val="bg1"/>
                          </a:solidFill>
                          <a:effectLst/>
                          <a:latin typeface="Georgia" panose="02040502050405020303" pitchFamily="18" charset="0"/>
                          <a:ea typeface="+mn-ea"/>
                          <a:cs typeface="+mn-cs"/>
                        </a:rPr>
                        <a:t>Strategic  WIG 3</a:t>
                      </a:r>
                      <a:endParaRPr lang="en-US" sz="1200" b="1" dirty="0">
                        <a:solidFill>
                          <a:schemeClr val="bg1"/>
                        </a:solidFill>
                        <a:latin typeface="Georgia" panose="02040502050405020303" pitchFamily="18" charset="0"/>
                      </a:endParaRPr>
                    </a:p>
                  </a:txBody>
                  <a:tcPr>
                    <a:lnB w="12700" cap="flat" cmpd="sng" algn="ctr">
                      <a:solidFill>
                        <a:schemeClr val="tx1"/>
                      </a:solidFill>
                      <a:prstDash val="solid"/>
                      <a:round/>
                      <a:headEnd type="none" w="med" len="med"/>
                      <a:tailEnd type="none" w="med" len="med"/>
                    </a:lnB>
                  </a:tcPr>
                </a:tc>
                <a:tc>
                  <a:txBody>
                    <a:bodyPr/>
                    <a:lstStyle/>
                    <a:p>
                      <a:pPr algn="ctr"/>
                      <a:r>
                        <a:rPr lang="en-US" sz="1200" b="1" u="none" dirty="0">
                          <a:solidFill>
                            <a:schemeClr val="bg1"/>
                          </a:solidFill>
                          <a:latin typeface="Georgia" panose="02040502050405020303" pitchFamily="18" charset="0"/>
                        </a:rPr>
                        <a:t>Responsible </a:t>
                      </a:r>
                      <a:r>
                        <a:rPr lang="en-US" sz="1200" b="1" u="sng" dirty="0">
                          <a:solidFill>
                            <a:schemeClr val="bg1"/>
                          </a:solidFill>
                          <a:latin typeface="Georgia" panose="02040502050405020303" pitchFamily="18" charset="0"/>
                        </a:rPr>
                        <a:t>Party</a:t>
                      </a:r>
                    </a:p>
                  </a:txBody>
                  <a:tcP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u="none" dirty="0">
                          <a:solidFill>
                            <a:schemeClr val="bg1"/>
                          </a:solidFill>
                          <a:latin typeface="Georgia" panose="02040502050405020303" pitchFamily="18" charset="0"/>
                        </a:rPr>
                        <a:t>Deadline</a:t>
                      </a:r>
                      <a:r>
                        <a:rPr lang="en-US" sz="1200" b="1" u="sng" dirty="0">
                          <a:solidFill>
                            <a:schemeClr val="bg1"/>
                          </a:solidFill>
                          <a:latin typeface="Georgia" panose="02040502050405020303" pitchFamily="18" charset="0"/>
                        </a:rPr>
                        <a:t> Timetable</a:t>
                      </a:r>
                    </a:p>
                  </a:txBody>
                  <a:tcPr>
                    <a:lnB w="12700" cap="flat" cmpd="sng" algn="ctr">
                      <a:solidFill>
                        <a:schemeClr val="tx1"/>
                      </a:solidFill>
                      <a:prstDash val="solid"/>
                      <a:round/>
                      <a:headEnd type="none" w="med" len="med"/>
                      <a:tailEnd type="none" w="med" len="med"/>
                    </a:lnB>
                  </a:tcPr>
                </a:tc>
                <a:tc>
                  <a:txBody>
                    <a:bodyPr/>
                    <a:lstStyle/>
                    <a:p>
                      <a:pPr algn="ctr"/>
                      <a:r>
                        <a:rPr lang="en-US" sz="1200" b="1" u="none" dirty="0">
                          <a:solidFill>
                            <a:schemeClr val="bg1"/>
                          </a:solidFill>
                          <a:latin typeface="Georgia" panose="02040502050405020303" pitchFamily="18" charset="0"/>
                        </a:rPr>
                        <a:t>Completion </a:t>
                      </a:r>
                    </a:p>
                    <a:p>
                      <a:pPr algn="ctr"/>
                      <a:r>
                        <a:rPr lang="en-US" sz="1200" b="1" u="sng" dirty="0">
                          <a:solidFill>
                            <a:schemeClr val="bg1"/>
                          </a:solidFill>
                          <a:latin typeface="Georgia" panose="02040502050405020303" pitchFamily="18" charset="0"/>
                        </a:rPr>
                        <a:t>Confirmation Test</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0">
                <a:tc gridSpan="4">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200" b="1" u="sng" dirty="0">
                          <a:solidFill>
                            <a:srgbClr val="FF0000"/>
                          </a:solidFill>
                          <a:effectLst/>
                          <a:latin typeface="Georgia" panose="02040502050405020303" pitchFamily="18" charset="0"/>
                        </a:rPr>
                        <a:t>LAG 4: Deliver the RELE Program to the Education Targets or more of adults and youth within 9  months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en-US" sz="1200" b="1" dirty="0">
                        <a:solidFill>
                          <a:schemeClr val="bg1"/>
                        </a:solidFill>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a:lnSpc>
                          <a:spcPct val="107000"/>
                        </a:lnSpc>
                        <a:spcBef>
                          <a:spcPts val="0"/>
                        </a:spcBef>
                        <a:spcAft>
                          <a:spcPts val="0"/>
                        </a:spcAft>
                      </a:pPr>
                      <a:endParaRPr lang="en-US" sz="1200" b="1" dirty="0">
                        <a:solidFill>
                          <a:schemeClr val="bg1"/>
                        </a:solidFill>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a:lnSpc>
                          <a:spcPct val="107000"/>
                        </a:lnSpc>
                        <a:spcBef>
                          <a:spcPts val="0"/>
                        </a:spcBef>
                        <a:spcAft>
                          <a:spcPts val="0"/>
                        </a:spcAft>
                      </a:pPr>
                      <a:endParaRPr lang="en-US" sz="1200" b="1" dirty="0">
                        <a:solidFill>
                          <a:schemeClr val="bg1"/>
                        </a:solidFill>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5882150"/>
                  </a:ext>
                </a:extLst>
              </a:tr>
              <a:tr h="0">
                <a:tc>
                  <a:txBody>
                    <a:bodyPr/>
                    <a:lstStyle/>
                    <a:p>
                      <a:pPr marL="0" lvl="1" indent="0">
                        <a:buNone/>
                      </a:pPr>
                      <a:r>
                        <a:rPr lang="en-US" sz="1400" b="1" dirty="0">
                          <a:solidFill>
                            <a:schemeClr val="bg1"/>
                          </a:solidFill>
                          <a:effectLst/>
                          <a:latin typeface="Georgia" panose="02040502050405020303" pitchFamily="18" charset="0"/>
                        </a:rPr>
                        <a:t>8. Identify, recruit and educate the “Education Targets” or more of parish adults and youth in each targeted demographic in the RELE Program. </a:t>
                      </a:r>
                    </a:p>
                  </a:txBody>
                  <a:tcPr marL="68580" marR="68580" marT="0" marB="0">
                    <a:lnT w="12700" cap="flat" cmpd="sng" algn="ctr">
                      <a:solidFill>
                        <a:schemeClr val="tx1"/>
                      </a:solidFill>
                      <a:prstDash val="solid"/>
                      <a:round/>
                      <a:headEnd type="none" w="med" len="med"/>
                      <a:tailEnd type="none" w="med" len="med"/>
                    </a:lnT>
                    <a:no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200" b="0" dirty="0">
                          <a:solidFill>
                            <a:schemeClr val="bg1"/>
                          </a:solidFill>
                          <a:effectLst/>
                          <a:latin typeface="Georgia" panose="02040502050405020303" pitchFamily="18" charset="0"/>
                          <a:ea typeface="Calibri" panose="020F0502020204030204" pitchFamily="34" charset="0"/>
                          <a:cs typeface="Times New Roman" panose="02020603050405020304" pitchFamily="18" charset="0"/>
                        </a:rPr>
                        <a:t>Educators  and RELE Team 3 </a:t>
                      </a:r>
                    </a:p>
                  </a:txBody>
                  <a:tcPr marL="68580" marR="68580" marT="0" marB="0">
                    <a:lnT w="12700" cap="flat" cmpd="sng" algn="ctr">
                      <a:solidFill>
                        <a:schemeClr val="tx1"/>
                      </a:solidFill>
                      <a:prstDash val="solid"/>
                      <a:round/>
                      <a:headEnd type="none" w="med" len="med"/>
                      <a:tailEnd type="none" w="med" len="med"/>
                    </a:lnT>
                  </a:tcPr>
                </a:tc>
                <a:tc>
                  <a:txBody>
                    <a:bodyPr/>
                    <a:lstStyle/>
                    <a:p>
                      <a:pPr marL="0" marR="0">
                        <a:lnSpc>
                          <a:spcPct val="107000"/>
                        </a:lnSpc>
                        <a:spcBef>
                          <a:spcPts val="0"/>
                        </a:spcBef>
                        <a:spcAft>
                          <a:spcPts val="0"/>
                        </a:spcAft>
                      </a:pPr>
                      <a:r>
                        <a:rPr lang="en-US" sz="1200" b="0" dirty="0">
                          <a:solidFill>
                            <a:schemeClr val="bg1"/>
                          </a:solidFill>
                          <a:effectLst/>
                          <a:latin typeface="Georgia" panose="02040502050405020303" pitchFamily="18" charset="0"/>
                          <a:ea typeface="Calibri" panose="020F0502020204030204" pitchFamily="34" charset="0"/>
                          <a:cs typeface="Times New Roman" panose="02020603050405020304" pitchFamily="18" charset="0"/>
                        </a:rPr>
                        <a:t>Concurrent with step 7</a:t>
                      </a:r>
                    </a:p>
                  </a:txBody>
                  <a:tcPr marL="68580" marR="68580" marT="0" marB="0">
                    <a:lnT w="12700" cap="flat" cmpd="sng" algn="ctr">
                      <a:solidFill>
                        <a:schemeClr val="tx1"/>
                      </a:solidFill>
                      <a:prstDash val="solid"/>
                      <a:round/>
                      <a:headEnd type="none" w="med" len="med"/>
                      <a:tailEnd type="none" w="med" len="med"/>
                    </a:lnT>
                  </a:tcPr>
                </a:tc>
                <a:tc>
                  <a:txBody>
                    <a:bodyPr/>
                    <a:lstStyle/>
                    <a:p>
                      <a:pPr marL="0" marR="0">
                        <a:lnSpc>
                          <a:spcPct val="107000"/>
                        </a:lnSpc>
                        <a:spcBef>
                          <a:spcPts val="0"/>
                        </a:spcBef>
                        <a:spcAft>
                          <a:spcPts val="0"/>
                        </a:spcAft>
                      </a:pPr>
                      <a:r>
                        <a:rPr lang="en-US" sz="1200" b="0" dirty="0">
                          <a:solidFill>
                            <a:schemeClr val="bg1"/>
                          </a:solidFill>
                          <a:effectLst/>
                          <a:latin typeface="Georgia" panose="02040502050405020303" pitchFamily="18" charset="0"/>
                          <a:ea typeface="Calibri" panose="020F0502020204030204" pitchFamily="34" charset="0"/>
                          <a:cs typeface="Times New Roman" panose="02020603050405020304" pitchFamily="18" charset="0"/>
                        </a:rPr>
                        <a:t>The Education Targets  of Adult and Youth Parishioners  or more participate in the RELE Program </a:t>
                      </a:r>
                    </a:p>
                  </a:txBody>
                  <a:tcPr marL="68580" marR="68580" marT="0" marB="0">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4330151"/>
                  </a:ext>
                </a:extLst>
              </a:tr>
              <a:tr h="0">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400" b="1" dirty="0">
                          <a:solidFill>
                            <a:schemeClr val="bg1"/>
                          </a:solidFill>
                          <a:effectLst/>
                          <a:latin typeface="Georgia" panose="02040502050405020303" pitchFamily="18" charset="0"/>
                        </a:rPr>
                        <a:t>9. The Education Target numbers or more of adults and youth in each targeted demographic will complete the RELE Program.</a:t>
                      </a:r>
                    </a:p>
                  </a:txBody>
                  <a:tcPr marL="68580" marR="68580" marT="0" marB="0">
                    <a:no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200" b="0" dirty="0">
                          <a:solidFill>
                            <a:schemeClr val="bg1"/>
                          </a:solidFill>
                          <a:effectLst/>
                          <a:latin typeface="Georgia" panose="02040502050405020303" pitchFamily="18" charset="0"/>
                          <a:ea typeface="Calibri" panose="020F0502020204030204" pitchFamily="34" charset="0"/>
                          <a:cs typeface="Times New Roman" panose="02020603050405020304" pitchFamily="18" charset="0"/>
                        </a:rPr>
                        <a:t>Educators </a:t>
                      </a:r>
                    </a:p>
                  </a:txBody>
                  <a:tcPr marL="68580" marR="68580" marT="0" marB="0"/>
                </a:tc>
                <a:tc>
                  <a:txBody>
                    <a:bodyPr/>
                    <a:lstStyle/>
                    <a:p>
                      <a:pPr marL="0" marR="0">
                        <a:lnSpc>
                          <a:spcPct val="107000"/>
                        </a:lnSpc>
                        <a:spcBef>
                          <a:spcPts val="0"/>
                        </a:spcBef>
                        <a:spcAft>
                          <a:spcPts val="0"/>
                        </a:spcAft>
                      </a:pPr>
                      <a:r>
                        <a:rPr lang="en-US" sz="1200" b="0" dirty="0">
                          <a:solidFill>
                            <a:schemeClr val="bg1"/>
                          </a:solidFill>
                          <a:effectLst/>
                          <a:latin typeface="Georgia" panose="02040502050405020303" pitchFamily="18" charset="0"/>
                          <a:ea typeface="Calibri" panose="020F0502020204030204" pitchFamily="34" charset="0"/>
                          <a:cs typeface="Times New Roman" panose="02020603050405020304" pitchFamily="18" charset="0"/>
                        </a:rPr>
                        <a:t>9  months after steps 7 &amp; 8 </a:t>
                      </a:r>
                    </a:p>
                  </a:txBody>
                  <a:tcPr marL="68580" marR="68580" marT="0" marB="0"/>
                </a:tc>
                <a:tc>
                  <a:txBody>
                    <a:bodyPr/>
                    <a:lstStyle/>
                    <a:p>
                      <a:pPr marL="0" marR="0">
                        <a:lnSpc>
                          <a:spcPct val="107000"/>
                        </a:lnSpc>
                        <a:spcBef>
                          <a:spcPts val="0"/>
                        </a:spcBef>
                        <a:spcAft>
                          <a:spcPts val="0"/>
                        </a:spcAft>
                      </a:pPr>
                      <a:r>
                        <a:rPr lang="en-US" sz="1200" b="0" dirty="0">
                          <a:solidFill>
                            <a:schemeClr val="bg1"/>
                          </a:solidFill>
                          <a:effectLst/>
                          <a:latin typeface="Georgia" panose="02040502050405020303" pitchFamily="18" charset="0"/>
                          <a:ea typeface="Calibri" panose="020F0502020204030204" pitchFamily="34" charset="0"/>
                          <a:cs typeface="Times New Roman" panose="02020603050405020304" pitchFamily="18" charset="0"/>
                        </a:rPr>
                        <a:t>RELE Program  is implemented to achieve or exceed the Education Targets  of Parishioners </a:t>
                      </a:r>
                    </a:p>
                  </a:txBody>
                  <a:tcPr marL="68580" marR="68580" marT="0" marB="0"/>
                </a:tc>
                <a:extLst>
                  <a:ext uri="{0D108BD9-81ED-4DB2-BD59-A6C34878D82A}">
                    <a16:rowId xmlns:a16="http://schemas.microsoft.com/office/drawing/2014/main" val="213854697"/>
                  </a:ext>
                </a:extLst>
              </a:tr>
              <a:tr h="0">
                <a:tc gridSpan="4">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200" b="1" u="sng" dirty="0">
                          <a:solidFill>
                            <a:srgbClr val="FF0000"/>
                          </a:solidFill>
                          <a:effectLst/>
                          <a:latin typeface="Georgia" panose="02040502050405020303" pitchFamily="18" charset="0"/>
                        </a:rPr>
                        <a:t>LAG 5:  Compile and assess the results of the parish RELE Program  and make necessary improvements within 2 months</a:t>
                      </a:r>
                      <a:endParaRPr lang="en-US" sz="1200" b="1" u="sng" dirty="0">
                        <a:solidFill>
                          <a:srgbClr val="FF0000"/>
                        </a:solidFill>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lnB w="12700" cap="flat" cmpd="sng" algn="ctr">
                      <a:solidFill>
                        <a:schemeClr val="tx1"/>
                      </a:solidFill>
                      <a:prstDash val="solid"/>
                      <a:round/>
                      <a:headEnd type="none" w="med" len="med"/>
                      <a:tailEnd type="none" w="med" len="med"/>
                    </a:lnB>
                    <a:noFill/>
                  </a:tcPr>
                </a:tc>
                <a:tc hMerge="1">
                  <a:txBody>
                    <a:bodyPr/>
                    <a:lstStyle/>
                    <a:p>
                      <a:pPr marL="0" marR="0">
                        <a:lnSpc>
                          <a:spcPct val="107000"/>
                        </a:lnSpc>
                        <a:spcBef>
                          <a:spcPts val="0"/>
                        </a:spcBef>
                        <a:spcAft>
                          <a:spcPts val="0"/>
                        </a:spcAft>
                      </a:pP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lnB w="12700" cap="flat" cmpd="sng" algn="ctr">
                      <a:solidFill>
                        <a:schemeClr val="tx1"/>
                      </a:solidFill>
                      <a:prstDash val="solid"/>
                      <a:round/>
                      <a:headEnd type="none" w="med" len="med"/>
                      <a:tailEnd type="none" w="med" len="med"/>
                    </a:lnB>
                    <a:noFill/>
                  </a:tcPr>
                </a:tc>
                <a:tc hMerge="1">
                  <a:txBody>
                    <a:bodyPr/>
                    <a:lstStyle/>
                    <a:p>
                      <a:pPr marL="0" marR="0">
                        <a:lnSpc>
                          <a:spcPct val="107000"/>
                        </a:lnSpc>
                        <a:spcBef>
                          <a:spcPts val="0"/>
                        </a:spcBef>
                        <a:spcAft>
                          <a:spcPts val="0"/>
                        </a:spcAft>
                      </a:pP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lnB w="12700" cap="flat" cmpd="sng" algn="ctr">
                      <a:solidFill>
                        <a:schemeClr val="tx1"/>
                      </a:solidFill>
                      <a:prstDash val="solid"/>
                      <a:round/>
                      <a:headEnd type="none" w="med" len="med"/>
                      <a:tailEnd type="none" w="med" len="med"/>
                    </a:lnB>
                    <a:noFill/>
                  </a:tcPr>
                </a:tc>
                <a:tc hMerge="1">
                  <a:txBody>
                    <a:bodyPr/>
                    <a:lstStyle/>
                    <a:p>
                      <a:pPr marL="0" marR="0" lvl="0" indent="0">
                        <a:lnSpc>
                          <a:spcPct val="107000"/>
                        </a:lnSpc>
                        <a:spcBef>
                          <a:spcPts val="0"/>
                        </a:spcBef>
                        <a:spcAft>
                          <a:spcPts val="0"/>
                        </a:spcAft>
                        <a:buFont typeface="Symbol" pitchFamily="2" charset="2"/>
                        <a:buNone/>
                      </a:pP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95522">
                <a:tc>
                  <a:txBody>
                    <a:bodyPr/>
                    <a:lstStyle/>
                    <a:p>
                      <a:pPr marL="0" lvl="1" indent="0">
                        <a:buNone/>
                      </a:pPr>
                      <a:r>
                        <a:rPr lang="en-US" sz="1400" b="1" dirty="0">
                          <a:solidFill>
                            <a:schemeClr val="bg1"/>
                          </a:solidFill>
                          <a:effectLst/>
                          <a:latin typeface="Georgia" panose="02040502050405020303" pitchFamily="18" charset="0"/>
                        </a:rPr>
                        <a:t>10. Obtain and compile qualitative and quantitative data from RELE Program implementations as to the effectiveness and success (based on criteria established in step 2) and identify areas for improvement.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400" b="0" dirty="0">
                          <a:solidFill>
                            <a:schemeClr val="bg1"/>
                          </a:solidFill>
                          <a:effectLst/>
                          <a:latin typeface="Georgia" panose="02040502050405020303" pitchFamily="18" charset="0"/>
                          <a:ea typeface="Calibri" panose="020F0502020204030204" pitchFamily="34" charset="0"/>
                          <a:cs typeface="Times New Roman" panose="02020603050405020304" pitchFamily="18" charset="0"/>
                        </a:rPr>
                        <a:t>Educators  and RELE Team 3 </a:t>
                      </a:r>
                    </a:p>
                  </a:txBody>
                  <a:tcPr marL="68580" marR="68580" marT="0" marB="0">
                    <a:lnL w="12700" cap="flat" cmpd="sng" algn="ctr">
                      <a:solidFill>
                        <a:schemeClr val="tx1"/>
                      </a:solidFill>
                      <a:prstDash val="solid"/>
                      <a:round/>
                      <a:headEnd type="none" w="med" len="med"/>
                      <a:tailEnd type="none" w="med" len="med"/>
                    </a:lnL>
                  </a:tcPr>
                </a:tc>
                <a:tc>
                  <a:txBody>
                    <a:bodyPr/>
                    <a:lstStyle/>
                    <a:p>
                      <a:pPr marL="0" marR="0">
                        <a:lnSpc>
                          <a:spcPct val="107000"/>
                        </a:lnSpc>
                        <a:spcBef>
                          <a:spcPts val="0"/>
                        </a:spcBef>
                        <a:spcAft>
                          <a:spcPts val="0"/>
                        </a:spcAft>
                      </a:pPr>
                      <a:r>
                        <a:rPr lang="en-US" sz="1400" b="0" dirty="0">
                          <a:solidFill>
                            <a:schemeClr val="bg1"/>
                          </a:solidFill>
                          <a:effectLst/>
                          <a:latin typeface="Georgia" panose="02040502050405020303" pitchFamily="18" charset="0"/>
                          <a:ea typeface="Calibri" panose="020F0502020204030204" pitchFamily="34" charset="0"/>
                          <a:cs typeface="Times New Roman" panose="02020603050405020304" pitchFamily="18" charset="0"/>
                        </a:rPr>
                        <a:t>1 months after step 9</a:t>
                      </a:r>
                    </a:p>
                  </a:txBody>
                  <a:tcPr marL="68580" marR="68580" marT="0" marB="0"/>
                </a:tc>
                <a:tc>
                  <a:txBody>
                    <a:bodyPr/>
                    <a:lstStyle/>
                    <a:p>
                      <a:pPr marL="0" marR="0">
                        <a:lnSpc>
                          <a:spcPct val="107000"/>
                        </a:lnSpc>
                        <a:spcBef>
                          <a:spcPts val="0"/>
                        </a:spcBef>
                        <a:spcAft>
                          <a:spcPts val="0"/>
                        </a:spcAft>
                      </a:pPr>
                      <a:r>
                        <a:rPr lang="en-US" sz="1400" b="0" dirty="0">
                          <a:solidFill>
                            <a:schemeClr val="bg1"/>
                          </a:solidFill>
                          <a:effectLst/>
                          <a:latin typeface="Georgia" panose="02040502050405020303" pitchFamily="18" charset="0"/>
                          <a:ea typeface="Calibri" panose="020F0502020204030204" pitchFamily="34" charset="0"/>
                          <a:cs typeface="Times New Roman" panose="02020603050405020304" pitchFamily="18" charset="0"/>
                        </a:rPr>
                        <a:t>RELE Program </a:t>
                      </a:r>
                    </a:p>
                    <a:p>
                      <a:pPr marL="0" marR="0">
                        <a:lnSpc>
                          <a:spcPct val="107000"/>
                        </a:lnSpc>
                        <a:spcBef>
                          <a:spcPts val="0"/>
                        </a:spcBef>
                        <a:spcAft>
                          <a:spcPts val="0"/>
                        </a:spcAft>
                      </a:pPr>
                      <a:r>
                        <a:rPr lang="en-US" sz="1400" b="0" dirty="0">
                          <a:solidFill>
                            <a:schemeClr val="bg1"/>
                          </a:solidFill>
                          <a:effectLst/>
                          <a:latin typeface="Georgia" panose="02040502050405020303" pitchFamily="18" charset="0"/>
                          <a:ea typeface="Calibri" panose="020F0502020204030204" pitchFamily="34" charset="0"/>
                          <a:cs typeface="Times New Roman" panose="02020603050405020304" pitchFamily="18" charset="0"/>
                        </a:rPr>
                        <a:t>implementation  assessments are compiled</a:t>
                      </a:r>
                    </a:p>
                  </a:txBody>
                  <a:tcPr marL="68580" marR="68580" marT="0" marB="0"/>
                </a:tc>
                <a:extLst>
                  <a:ext uri="{0D108BD9-81ED-4DB2-BD59-A6C34878D82A}">
                    <a16:rowId xmlns:a16="http://schemas.microsoft.com/office/drawing/2014/main" val="2302424690"/>
                  </a:ext>
                </a:extLst>
              </a:tr>
              <a:tr h="202482">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400" b="1" dirty="0">
                          <a:solidFill>
                            <a:schemeClr val="bg1"/>
                          </a:solidFill>
                          <a:effectLst/>
                          <a:latin typeface="Georgia" panose="02040502050405020303" pitchFamily="18" charset="0"/>
                        </a:rPr>
                        <a:t>11. Finalize and deliver RELE</a:t>
                      </a:r>
                      <a:r>
                        <a:rPr lang="en-US" sz="1400" b="1" dirty="0">
                          <a:solidFill>
                            <a:schemeClr val="bg1"/>
                          </a:solidFill>
                          <a:effectLst/>
                          <a:latin typeface="Georgia" panose="02040502050405020303" pitchFamily="18" charset="0"/>
                          <a:ea typeface="Calibri" panose="020F0502020204030204" pitchFamily="34" charset="0"/>
                          <a:cs typeface="Times New Roman" panose="02020603050405020304" pitchFamily="18" charset="0"/>
                        </a:rPr>
                        <a:t> Program </a:t>
                      </a:r>
                      <a:r>
                        <a:rPr lang="en-US" sz="1400" b="1" dirty="0">
                          <a:solidFill>
                            <a:schemeClr val="bg1"/>
                          </a:solidFill>
                          <a:effectLst/>
                          <a:latin typeface="Georgia" panose="02040502050405020303" pitchFamily="18" charset="0"/>
                        </a:rPr>
                        <a:t>effectiveness assessment analysis and make all refinements necessary to make the RELE Program more effective based on information identified in step 10.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400" b="0" dirty="0">
                          <a:solidFill>
                            <a:schemeClr val="bg1"/>
                          </a:solidFill>
                          <a:effectLst/>
                          <a:latin typeface="Georgia" panose="02040502050405020303" pitchFamily="18" charset="0"/>
                          <a:ea typeface="Calibri" panose="020F0502020204030204" pitchFamily="34" charset="0"/>
                          <a:cs typeface="Times New Roman" panose="02020603050405020304" pitchFamily="18" charset="0"/>
                        </a:rPr>
                        <a:t>Educators  and RELE Team 3 </a:t>
                      </a:r>
                    </a:p>
                  </a:txBody>
                  <a:tcPr marL="68580" marR="68580" marT="0" marB="0">
                    <a:lnL w="12700" cap="flat" cmpd="sng" algn="ctr">
                      <a:solidFill>
                        <a:schemeClr val="tx1"/>
                      </a:solidFill>
                      <a:prstDash val="solid"/>
                      <a:round/>
                      <a:headEnd type="none" w="med" len="med"/>
                      <a:tailEnd type="none" w="med" len="med"/>
                    </a:lnL>
                  </a:tcPr>
                </a:tc>
                <a:tc>
                  <a:txBody>
                    <a:bodyPr/>
                    <a:lstStyle/>
                    <a:p>
                      <a:pPr marL="0" marR="0">
                        <a:lnSpc>
                          <a:spcPct val="107000"/>
                        </a:lnSpc>
                        <a:spcBef>
                          <a:spcPts val="0"/>
                        </a:spcBef>
                        <a:spcAft>
                          <a:spcPts val="0"/>
                        </a:spcAft>
                      </a:pPr>
                      <a:r>
                        <a:rPr lang="en-US" sz="1400" b="0" dirty="0">
                          <a:solidFill>
                            <a:schemeClr val="bg1"/>
                          </a:solidFill>
                          <a:effectLst/>
                          <a:latin typeface="Georgia" panose="02040502050405020303" pitchFamily="18" charset="0"/>
                          <a:ea typeface="Calibri" panose="020F0502020204030204" pitchFamily="34" charset="0"/>
                          <a:cs typeface="Times New Roman" panose="02020603050405020304" pitchFamily="18" charset="0"/>
                        </a:rPr>
                        <a:t>1 months after step 10</a:t>
                      </a:r>
                    </a:p>
                  </a:txBody>
                  <a:tcPr marL="68580" marR="68580"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400" b="0" dirty="0">
                          <a:solidFill>
                            <a:schemeClr val="bg1"/>
                          </a:solidFill>
                          <a:effectLst/>
                          <a:latin typeface="Georgia" panose="02040502050405020303" pitchFamily="18" charset="0"/>
                          <a:ea typeface="Calibri" panose="020F0502020204030204" pitchFamily="34" charset="0"/>
                          <a:cs typeface="Times New Roman" panose="02020603050405020304" pitchFamily="18" charset="0"/>
                        </a:rPr>
                        <a:t>RELE Program </a:t>
                      </a:r>
                    </a:p>
                    <a:p>
                      <a:pPr marL="0" marR="0" lvl="0" indent="0" algn="l" defTabSz="914400" rtl="0" eaLnBrk="1" fontAlgn="auto" latinLnBrk="0" hangingPunct="1">
                        <a:lnSpc>
                          <a:spcPct val="107000"/>
                        </a:lnSpc>
                        <a:spcBef>
                          <a:spcPts val="0"/>
                        </a:spcBef>
                        <a:spcAft>
                          <a:spcPts val="0"/>
                        </a:spcAft>
                        <a:buClrTx/>
                        <a:buSzTx/>
                        <a:buFontTx/>
                        <a:buNone/>
                        <a:tabLst/>
                        <a:defRPr/>
                      </a:pPr>
                      <a:r>
                        <a:rPr lang="en-US" sz="1400" b="0" dirty="0">
                          <a:solidFill>
                            <a:schemeClr val="bg1"/>
                          </a:solidFill>
                          <a:effectLst/>
                          <a:latin typeface="Georgia" panose="02040502050405020303" pitchFamily="18" charset="0"/>
                          <a:ea typeface="Calibri" panose="020F0502020204030204" pitchFamily="34" charset="0"/>
                          <a:cs typeface="Times New Roman" panose="02020603050405020304" pitchFamily="18" charset="0"/>
                        </a:rPr>
                        <a:t>is refined accordingly based on results of implementation</a:t>
                      </a:r>
                    </a:p>
                  </a:txBody>
                  <a:tcPr marL="68580" marR="68580" marT="0" marB="0"/>
                </a:tc>
                <a:extLst>
                  <a:ext uri="{0D108BD9-81ED-4DB2-BD59-A6C34878D82A}">
                    <a16:rowId xmlns:a16="http://schemas.microsoft.com/office/drawing/2014/main" val="2887205641"/>
                  </a:ext>
                </a:extLst>
              </a:tr>
            </a:tbl>
          </a:graphicData>
        </a:graphic>
      </p:graphicFrame>
      <p:sp>
        <p:nvSpPr>
          <p:cNvPr id="7" name="Title 1">
            <a:extLst>
              <a:ext uri="{FF2B5EF4-FFF2-40B4-BE49-F238E27FC236}">
                <a16:creationId xmlns:a16="http://schemas.microsoft.com/office/drawing/2014/main" id="{4F9B5F85-ED2C-433D-804C-6BADD832207F}"/>
              </a:ext>
            </a:extLst>
          </p:cNvPr>
          <p:cNvSpPr>
            <a:spLocks noGrp="1"/>
          </p:cNvSpPr>
          <p:nvPr>
            <p:ph type="title"/>
          </p:nvPr>
        </p:nvSpPr>
        <p:spPr>
          <a:xfrm>
            <a:off x="3679039" y="-238199"/>
            <a:ext cx="4556476" cy="1143000"/>
          </a:xfrm>
        </p:spPr>
        <p:txBody>
          <a:bodyPr/>
          <a:lstStyle/>
          <a:p>
            <a:r>
              <a:rPr lang="en-US" sz="2200" b="1" u="none" dirty="0">
                <a:effectLst/>
                <a:latin typeface="Georgia" panose="02040502050405020303" pitchFamily="18" charset="0"/>
              </a:rPr>
              <a:t>Adult &amp; </a:t>
            </a:r>
            <a:r>
              <a:rPr lang="en-US" sz="2200" u="none" dirty="0"/>
              <a:t>Youth RELE</a:t>
            </a:r>
            <a:r>
              <a:rPr lang="en-US" sz="2200" b="1" u="none" dirty="0">
                <a:effectLst/>
                <a:latin typeface="Georgia" panose="02040502050405020303" pitchFamily="18" charset="0"/>
              </a:rPr>
              <a:t> </a:t>
            </a:r>
            <a:br>
              <a:rPr lang="en-US" sz="2200" b="1" u="none" dirty="0">
                <a:effectLst/>
                <a:latin typeface="Georgia" panose="02040502050405020303" pitchFamily="18" charset="0"/>
              </a:rPr>
            </a:br>
            <a:r>
              <a:rPr lang="en-US" sz="2200" b="1" dirty="0">
                <a:effectLst/>
                <a:latin typeface="Georgia" panose="02040502050405020303" pitchFamily="18" charset="0"/>
              </a:rPr>
              <a:t>WIG 3 A</a:t>
            </a:r>
            <a:r>
              <a:rPr lang="en-US" sz="2200" b="1" u="sng" dirty="0">
                <a:effectLst/>
                <a:latin typeface="Georgia" panose="02040502050405020303" pitchFamily="18" charset="0"/>
              </a:rPr>
              <a:t>ction Plan</a:t>
            </a:r>
            <a:endParaRPr lang="en-US" sz="2200" b="1" u="sng" dirty="0">
              <a:latin typeface="Georgia" panose="02040502050405020303" pitchFamily="18" charset="0"/>
            </a:endParaRPr>
          </a:p>
        </p:txBody>
      </p:sp>
    </p:spTree>
    <p:extLst>
      <p:ext uri="{BB962C8B-B14F-4D97-AF65-F5344CB8AC3E}">
        <p14:creationId xmlns:p14="http://schemas.microsoft.com/office/powerpoint/2010/main" val="4269318416"/>
      </p:ext>
    </p:extLst>
  </p:cSld>
  <p:clrMapOvr>
    <a:masterClrMapping/>
  </p:clrMapOvr>
  <p:transition>
    <p:strips dir="rd"/>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DE01F5-7AB6-4535-88E3-F3DD276372BC}"/>
              </a:ext>
            </a:extLst>
          </p:cNvPr>
          <p:cNvSpPr>
            <a:spLocks noGrp="1"/>
          </p:cNvSpPr>
          <p:nvPr>
            <p:ph type="title"/>
          </p:nvPr>
        </p:nvSpPr>
        <p:spPr>
          <a:xfrm>
            <a:off x="1020050" y="-110339"/>
            <a:ext cx="7188740" cy="1143000"/>
          </a:xfrm>
        </p:spPr>
        <p:txBody>
          <a:bodyPr/>
          <a:lstStyle/>
          <a:p>
            <a:r>
              <a:rPr lang="en-US" sz="3200" b="1" u="none" dirty="0">
                <a:effectLst/>
                <a:latin typeface="Georgia" panose="02040502050405020303" pitchFamily="18" charset="0"/>
              </a:rPr>
              <a:t>Adult &amp; </a:t>
            </a:r>
            <a:r>
              <a:rPr lang="en-US" sz="3200" u="none" dirty="0"/>
              <a:t>Youth RELE </a:t>
            </a:r>
            <a:br>
              <a:rPr lang="en-US" sz="3200" b="1" u="none" dirty="0">
                <a:effectLst/>
                <a:latin typeface="Georgia" panose="02040502050405020303" pitchFamily="18" charset="0"/>
              </a:rPr>
            </a:br>
            <a:r>
              <a:rPr lang="en-US" sz="3200" b="1" dirty="0">
                <a:effectLst/>
                <a:latin typeface="Georgia" panose="02040502050405020303" pitchFamily="18" charset="0"/>
              </a:rPr>
              <a:t>WI</a:t>
            </a:r>
            <a:r>
              <a:rPr lang="en-US" sz="3200" kern="0" dirty="0"/>
              <a:t>G 3 </a:t>
            </a:r>
            <a:r>
              <a:rPr lang="en-US" sz="3200" dirty="0"/>
              <a:t>Compelling  Scoreboard</a:t>
            </a:r>
          </a:p>
        </p:txBody>
      </p:sp>
      <p:graphicFrame>
        <p:nvGraphicFramePr>
          <p:cNvPr id="5" name="Table 5">
            <a:extLst>
              <a:ext uri="{FF2B5EF4-FFF2-40B4-BE49-F238E27FC236}">
                <a16:creationId xmlns:a16="http://schemas.microsoft.com/office/drawing/2014/main" id="{55114BBB-C2EF-4F4E-B093-0F7C6D894018}"/>
              </a:ext>
            </a:extLst>
          </p:cNvPr>
          <p:cNvGraphicFramePr>
            <a:graphicFrameLocks noGrp="1"/>
          </p:cNvGraphicFramePr>
          <p:nvPr>
            <p:ph sz="half" idx="1"/>
          </p:nvPr>
        </p:nvGraphicFramePr>
        <p:xfrm>
          <a:off x="42420" y="914400"/>
          <a:ext cx="9059159" cy="5943600"/>
        </p:xfrm>
        <a:graphic>
          <a:graphicData uri="http://schemas.openxmlformats.org/drawingml/2006/table">
            <a:tbl>
              <a:tblPr firstRow="1" bandRow="1">
                <a:tableStyleId>{5C22544A-7EE6-4342-B048-85BDC9FD1C3A}</a:tableStyleId>
              </a:tblPr>
              <a:tblGrid>
                <a:gridCol w="5149356">
                  <a:extLst>
                    <a:ext uri="{9D8B030D-6E8A-4147-A177-3AD203B41FA5}">
                      <a16:colId xmlns:a16="http://schemas.microsoft.com/office/drawing/2014/main" val="824145472"/>
                    </a:ext>
                  </a:extLst>
                </a:gridCol>
                <a:gridCol w="2030960">
                  <a:extLst>
                    <a:ext uri="{9D8B030D-6E8A-4147-A177-3AD203B41FA5}">
                      <a16:colId xmlns:a16="http://schemas.microsoft.com/office/drawing/2014/main" val="1324807933"/>
                    </a:ext>
                  </a:extLst>
                </a:gridCol>
                <a:gridCol w="1878843">
                  <a:extLst>
                    <a:ext uri="{9D8B030D-6E8A-4147-A177-3AD203B41FA5}">
                      <a16:colId xmlns:a16="http://schemas.microsoft.com/office/drawing/2014/main" val="818634956"/>
                    </a:ext>
                  </a:extLst>
                </a:gridCol>
              </a:tblGrid>
              <a:tr h="370840">
                <a:tc>
                  <a:txBody>
                    <a:bodyPr/>
                    <a:lstStyle/>
                    <a:p>
                      <a:r>
                        <a:rPr lang="en-US" sz="1600" dirty="0"/>
                        <a:t>Lead Measure Action</a:t>
                      </a:r>
                    </a:p>
                  </a:txBody>
                  <a:tcPr/>
                </a:tc>
                <a:tc>
                  <a:txBody>
                    <a:bodyPr/>
                    <a:lstStyle/>
                    <a:p>
                      <a:r>
                        <a:rPr lang="en-US" sz="1600" dirty="0"/>
                        <a:t>Deadline Date</a:t>
                      </a:r>
                    </a:p>
                  </a:txBody>
                  <a:tcPr/>
                </a:tc>
                <a:tc>
                  <a:txBody>
                    <a:bodyPr/>
                    <a:lstStyle/>
                    <a:p>
                      <a:r>
                        <a:rPr lang="en-US" sz="1600" dirty="0"/>
                        <a:t>Status: Percent Complete and Date</a:t>
                      </a:r>
                    </a:p>
                  </a:txBody>
                  <a:tcPr/>
                </a:tc>
                <a:extLst>
                  <a:ext uri="{0D108BD9-81ED-4DB2-BD59-A6C34878D82A}">
                    <a16:rowId xmlns:a16="http://schemas.microsoft.com/office/drawing/2014/main" val="2806969568"/>
                  </a:ext>
                </a:extLst>
              </a:tr>
              <a:tr h="370840">
                <a:tc>
                  <a:txBody>
                    <a:bodyPr/>
                    <a:lstStyle/>
                    <a:p>
                      <a:r>
                        <a:rPr lang="en-US" sz="1600" dirty="0"/>
                        <a:t>1. Form RELE Team 3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5D0100"/>
                          </a:solidFill>
                          <a:effectLst/>
                          <a:uLnTx/>
                          <a:uFillTx/>
                          <a:latin typeface="+mn-lt"/>
                          <a:ea typeface="+mn-ea"/>
                          <a:cs typeface="+mn-cs"/>
                        </a:rPr>
                        <a:t>1 month ____-22</a:t>
                      </a:r>
                      <a:endParaRPr lang="en-US" sz="1600" dirty="0"/>
                    </a:p>
                  </a:txBody>
                  <a:tcPr/>
                </a:tc>
                <a:tc>
                  <a:txBody>
                    <a:bodyPr/>
                    <a:lstStyle/>
                    <a:p>
                      <a:endParaRPr lang="en-US" sz="1600" dirty="0"/>
                    </a:p>
                  </a:txBody>
                  <a:tcPr/>
                </a:tc>
                <a:extLst>
                  <a:ext uri="{0D108BD9-81ED-4DB2-BD59-A6C34878D82A}">
                    <a16:rowId xmlns:a16="http://schemas.microsoft.com/office/drawing/2014/main" val="571058741"/>
                  </a:ext>
                </a:extLst>
              </a:tr>
              <a:tr h="370840">
                <a:tc>
                  <a:txBody>
                    <a:bodyPr/>
                    <a:lstStyle/>
                    <a:p>
                      <a:pPr>
                        <a:tabLst>
                          <a:tab pos="627063" algn="l"/>
                        </a:tabLst>
                      </a:pPr>
                      <a:r>
                        <a:rPr lang="en-US" sz="1600" dirty="0"/>
                        <a:t>2. Research and Identify metrics to determine 	effectiveness and success</a:t>
                      </a:r>
                    </a:p>
                  </a:txBody>
                  <a:tcPr/>
                </a:tc>
                <a:tc>
                  <a:txBody>
                    <a:bodyPr/>
                    <a:lstStyle/>
                    <a:p>
                      <a:r>
                        <a:rPr kumimoji="0" lang="en-US" sz="1600" b="0" i="0" u="none" strike="noStrike" kern="1200" cap="none" spc="0" normalizeH="0" baseline="0" noProof="0" dirty="0">
                          <a:ln>
                            <a:noFill/>
                          </a:ln>
                          <a:solidFill>
                            <a:srgbClr val="5D0100"/>
                          </a:solidFill>
                          <a:effectLst/>
                          <a:uLnTx/>
                          <a:uFillTx/>
                          <a:latin typeface="Times New Roman"/>
                          <a:ea typeface="+mn-ea"/>
                          <a:cs typeface="+mn-cs"/>
                        </a:rPr>
                        <a:t>2 months ____ -22</a:t>
                      </a:r>
                      <a:endParaRPr lang="en-US" sz="1600" dirty="0"/>
                    </a:p>
                  </a:txBody>
                  <a:tcPr/>
                </a:tc>
                <a:tc>
                  <a:txBody>
                    <a:bodyPr/>
                    <a:lstStyle/>
                    <a:p>
                      <a:endParaRPr lang="en-US" sz="1600" dirty="0"/>
                    </a:p>
                  </a:txBody>
                  <a:tcPr/>
                </a:tc>
                <a:extLst>
                  <a:ext uri="{0D108BD9-81ED-4DB2-BD59-A6C34878D82A}">
                    <a16:rowId xmlns:a16="http://schemas.microsoft.com/office/drawing/2014/main" val="2230418515"/>
                  </a:ext>
                </a:extLst>
              </a:tr>
              <a:tr h="370840">
                <a:tc>
                  <a:txBody>
                    <a:bodyPr/>
                    <a:lstStyle/>
                    <a:p>
                      <a:r>
                        <a:rPr lang="en-US" sz="1600" dirty="0"/>
                        <a:t>3. Research RELE Programs</a:t>
                      </a:r>
                    </a:p>
                  </a:txBody>
                  <a:tcPr/>
                </a:tc>
                <a:tc>
                  <a:txBody>
                    <a:bodyPr/>
                    <a:lstStyle/>
                    <a:p>
                      <a:r>
                        <a:rPr kumimoji="0" lang="en-US" sz="1600" b="0" i="0" u="none" strike="noStrike" kern="1200" cap="none" spc="0" normalizeH="0" baseline="0" noProof="0" dirty="0">
                          <a:ln>
                            <a:noFill/>
                          </a:ln>
                          <a:solidFill>
                            <a:srgbClr val="5D0100"/>
                          </a:solidFill>
                          <a:effectLst/>
                          <a:uLnTx/>
                          <a:uFillTx/>
                          <a:latin typeface="+mn-lt"/>
                          <a:ea typeface="+mn-ea"/>
                          <a:cs typeface="+mn-cs"/>
                        </a:rPr>
                        <a:t>Simultaneous with step 2 </a:t>
                      </a:r>
                      <a:r>
                        <a:rPr kumimoji="0" lang="en-US" sz="1600" b="0" i="0" u="none" strike="noStrike" kern="1200" cap="none" spc="0" normalizeH="0" baseline="0" noProof="0" dirty="0">
                          <a:ln>
                            <a:noFill/>
                          </a:ln>
                          <a:solidFill>
                            <a:srgbClr val="5D0100"/>
                          </a:solidFill>
                          <a:effectLst/>
                          <a:uLnTx/>
                          <a:uFillTx/>
                          <a:latin typeface="Times New Roman"/>
                          <a:ea typeface="+mn-ea"/>
                          <a:cs typeface="+mn-cs"/>
                        </a:rPr>
                        <a:t>_____-22</a:t>
                      </a:r>
                      <a:endParaRPr lang="en-US" sz="1600" dirty="0"/>
                    </a:p>
                  </a:txBody>
                  <a:tcPr/>
                </a:tc>
                <a:tc>
                  <a:txBody>
                    <a:bodyPr/>
                    <a:lstStyle/>
                    <a:p>
                      <a:endParaRPr lang="en-US" sz="1600" dirty="0"/>
                    </a:p>
                  </a:txBody>
                  <a:tcPr/>
                </a:tc>
                <a:extLst>
                  <a:ext uri="{0D108BD9-81ED-4DB2-BD59-A6C34878D82A}">
                    <a16:rowId xmlns:a16="http://schemas.microsoft.com/office/drawing/2014/main" val="503741242"/>
                  </a:ext>
                </a:extLst>
              </a:tr>
              <a:tr h="370840">
                <a:tc>
                  <a:txBody>
                    <a:bodyPr/>
                    <a:lstStyle/>
                    <a:p>
                      <a:r>
                        <a:rPr lang="en-US" sz="1600" dirty="0"/>
                        <a:t>4. Evaluate RELE Programs</a:t>
                      </a:r>
                    </a:p>
                  </a:txBody>
                  <a:tcPr/>
                </a:tc>
                <a:tc>
                  <a:txBody>
                    <a:bodyPr/>
                    <a:lstStyle/>
                    <a:p>
                      <a:r>
                        <a:rPr kumimoji="0" lang="en-US" sz="1600" b="0" i="0" u="none" strike="noStrike" kern="1200" cap="none" spc="0" normalizeH="0" baseline="0" noProof="0" dirty="0">
                          <a:ln>
                            <a:noFill/>
                          </a:ln>
                          <a:solidFill>
                            <a:srgbClr val="5D0100"/>
                          </a:solidFill>
                          <a:effectLst/>
                          <a:uLnTx/>
                          <a:uFillTx/>
                          <a:latin typeface="+mn-lt"/>
                          <a:ea typeface="+mn-ea"/>
                          <a:cs typeface="+mn-cs"/>
                        </a:rPr>
                        <a:t>1 </a:t>
                      </a:r>
                      <a:r>
                        <a:rPr kumimoji="0" lang="en-US" sz="1600" b="0" i="0" u="none" strike="noStrike" kern="1200" cap="none" spc="0" normalizeH="0" baseline="0" noProof="0" dirty="0">
                          <a:ln>
                            <a:noFill/>
                          </a:ln>
                          <a:solidFill>
                            <a:srgbClr val="5D0100"/>
                          </a:solidFill>
                          <a:effectLst/>
                          <a:uLnTx/>
                          <a:uFillTx/>
                          <a:latin typeface="Times New Roman"/>
                          <a:ea typeface="+mn-ea"/>
                          <a:cs typeface="+mn-cs"/>
                        </a:rPr>
                        <a:t>month ____-22</a:t>
                      </a:r>
                      <a:endParaRPr lang="en-US" sz="1600" dirty="0"/>
                    </a:p>
                  </a:txBody>
                  <a:tcPr/>
                </a:tc>
                <a:tc>
                  <a:txBody>
                    <a:bodyPr/>
                    <a:lstStyle/>
                    <a:p>
                      <a:endParaRPr lang="en-US" sz="1600" dirty="0"/>
                    </a:p>
                  </a:txBody>
                  <a:tcPr/>
                </a:tc>
                <a:extLst>
                  <a:ext uri="{0D108BD9-81ED-4DB2-BD59-A6C34878D82A}">
                    <a16:rowId xmlns:a16="http://schemas.microsoft.com/office/drawing/2014/main" val="845713103"/>
                  </a:ext>
                </a:extLst>
              </a:tr>
              <a:tr h="370840">
                <a:tc>
                  <a:txBody>
                    <a:bodyPr/>
                    <a:lstStyle/>
                    <a:p>
                      <a:r>
                        <a:rPr lang="en-US" sz="1600" dirty="0"/>
                        <a:t>5. Finalize RELE Program </a:t>
                      </a:r>
                    </a:p>
                  </a:txBody>
                  <a:tcPr/>
                </a:tc>
                <a:tc>
                  <a:txBody>
                    <a:bodyPr/>
                    <a:lstStyle/>
                    <a:p>
                      <a:r>
                        <a:rPr kumimoji="0" lang="en-US" sz="1600" b="0" i="0" u="none" strike="noStrike" kern="1200" cap="none" spc="0" normalizeH="0" baseline="0" noProof="0" dirty="0">
                          <a:ln>
                            <a:noFill/>
                          </a:ln>
                          <a:solidFill>
                            <a:srgbClr val="5D0100"/>
                          </a:solidFill>
                          <a:effectLst/>
                          <a:uLnTx/>
                          <a:uFillTx/>
                          <a:latin typeface="+mn-lt"/>
                          <a:ea typeface="+mn-ea"/>
                          <a:cs typeface="+mn-cs"/>
                        </a:rPr>
                        <a:t>2 </a:t>
                      </a:r>
                      <a:r>
                        <a:rPr kumimoji="0" lang="en-US" sz="1600" b="0" i="0" u="none" strike="noStrike" kern="1200" cap="none" spc="0" normalizeH="0" baseline="0" noProof="0" dirty="0">
                          <a:ln>
                            <a:noFill/>
                          </a:ln>
                          <a:solidFill>
                            <a:srgbClr val="5D0100"/>
                          </a:solidFill>
                          <a:effectLst/>
                          <a:uLnTx/>
                          <a:uFillTx/>
                          <a:latin typeface="Times New Roman"/>
                          <a:ea typeface="+mn-ea"/>
                          <a:cs typeface="+mn-cs"/>
                        </a:rPr>
                        <a:t>months ____-22</a:t>
                      </a:r>
                      <a:endParaRPr lang="en-US" sz="1600" dirty="0"/>
                    </a:p>
                  </a:txBody>
                  <a:tcPr/>
                </a:tc>
                <a:tc>
                  <a:txBody>
                    <a:bodyPr/>
                    <a:lstStyle/>
                    <a:p>
                      <a:endParaRPr lang="en-US" sz="1600" dirty="0"/>
                    </a:p>
                  </a:txBody>
                  <a:tcPr/>
                </a:tc>
                <a:extLst>
                  <a:ext uri="{0D108BD9-81ED-4DB2-BD59-A6C34878D82A}">
                    <a16:rowId xmlns:a16="http://schemas.microsoft.com/office/drawing/2014/main" val="4096844472"/>
                  </a:ext>
                </a:extLst>
              </a:tr>
              <a:tr h="370840">
                <a:tc>
                  <a:txBody>
                    <a:bodyPr/>
                    <a:lstStyle/>
                    <a:p>
                      <a:r>
                        <a:rPr lang="en-US" sz="1600" dirty="0"/>
                        <a:t>6. Identify delivery modalities and Educators </a:t>
                      </a:r>
                    </a:p>
                  </a:txBody>
                  <a:tcPr/>
                </a:tc>
                <a:tc>
                  <a:txBody>
                    <a:bodyPr/>
                    <a:lstStyle/>
                    <a:p>
                      <a:r>
                        <a:rPr kumimoji="0" lang="en-US" sz="1600" b="0" i="0" u="none" strike="noStrike" kern="1200" cap="none" spc="0" normalizeH="0" baseline="0" noProof="0" dirty="0">
                          <a:ln>
                            <a:noFill/>
                          </a:ln>
                          <a:solidFill>
                            <a:srgbClr val="5D0100"/>
                          </a:solidFill>
                          <a:effectLst/>
                          <a:uLnTx/>
                          <a:uFillTx/>
                          <a:latin typeface="+mn-lt"/>
                          <a:ea typeface="+mn-ea"/>
                          <a:cs typeface="+mn-cs"/>
                        </a:rPr>
                        <a:t>1 </a:t>
                      </a:r>
                      <a:r>
                        <a:rPr kumimoji="0" lang="en-US" sz="1600" b="0" i="0" u="none" strike="noStrike" kern="1200" cap="none" spc="0" normalizeH="0" baseline="0" noProof="0" dirty="0">
                          <a:ln>
                            <a:noFill/>
                          </a:ln>
                          <a:solidFill>
                            <a:srgbClr val="5D0100"/>
                          </a:solidFill>
                          <a:effectLst/>
                          <a:uLnTx/>
                          <a:uFillTx/>
                          <a:latin typeface="Times New Roman"/>
                          <a:ea typeface="+mn-ea"/>
                          <a:cs typeface="+mn-cs"/>
                        </a:rPr>
                        <a:t>month ____-22</a:t>
                      </a:r>
                      <a:endParaRPr lang="en-US" sz="1600" dirty="0"/>
                    </a:p>
                  </a:txBody>
                  <a:tcPr/>
                </a:tc>
                <a:tc>
                  <a:txBody>
                    <a:bodyPr/>
                    <a:lstStyle/>
                    <a:p>
                      <a:endParaRPr lang="en-US" sz="1600" dirty="0"/>
                    </a:p>
                  </a:txBody>
                  <a:tcPr/>
                </a:tc>
                <a:extLst>
                  <a:ext uri="{0D108BD9-81ED-4DB2-BD59-A6C34878D82A}">
                    <a16:rowId xmlns:a16="http://schemas.microsoft.com/office/drawing/2014/main" val="1906038764"/>
                  </a:ext>
                </a:extLst>
              </a:tr>
              <a:tr h="370840">
                <a:tc>
                  <a:txBody>
                    <a:bodyPr/>
                    <a:lstStyle/>
                    <a:p>
                      <a:r>
                        <a:rPr lang="en-US" sz="1600" dirty="0"/>
                        <a:t>7. Train Educators and implement delivery modalities</a:t>
                      </a:r>
                    </a:p>
                  </a:txBody>
                  <a:tcPr/>
                </a:tc>
                <a:tc>
                  <a:txBody>
                    <a:bodyPr/>
                    <a:lstStyle/>
                    <a:p>
                      <a:r>
                        <a:rPr kumimoji="0" lang="en-US" sz="1600" b="0" i="0" u="none" strike="noStrike" kern="1200" cap="none" spc="0" normalizeH="0" baseline="0" noProof="0" dirty="0">
                          <a:ln>
                            <a:noFill/>
                          </a:ln>
                          <a:solidFill>
                            <a:srgbClr val="5D0100"/>
                          </a:solidFill>
                          <a:effectLst/>
                          <a:uLnTx/>
                          <a:uFillTx/>
                          <a:latin typeface="+mn-lt"/>
                          <a:ea typeface="+mn-ea"/>
                          <a:cs typeface="+mn-cs"/>
                        </a:rPr>
                        <a:t>3 </a:t>
                      </a:r>
                      <a:r>
                        <a:rPr kumimoji="0" lang="en-US" sz="1600" b="0" i="0" u="none" strike="noStrike" kern="1200" cap="none" spc="0" normalizeH="0" baseline="0" noProof="0" dirty="0">
                          <a:ln>
                            <a:noFill/>
                          </a:ln>
                          <a:solidFill>
                            <a:srgbClr val="5D0100"/>
                          </a:solidFill>
                          <a:effectLst/>
                          <a:uLnTx/>
                          <a:uFillTx/>
                          <a:latin typeface="Times New Roman"/>
                          <a:ea typeface="+mn-ea"/>
                          <a:cs typeface="+mn-cs"/>
                        </a:rPr>
                        <a:t>months ____-22</a:t>
                      </a:r>
                      <a:endParaRPr lang="en-US" sz="1600" dirty="0"/>
                    </a:p>
                  </a:txBody>
                  <a:tcPr/>
                </a:tc>
                <a:tc>
                  <a:txBody>
                    <a:bodyPr/>
                    <a:lstStyle/>
                    <a:p>
                      <a:endParaRPr lang="en-US" sz="1600" dirty="0"/>
                    </a:p>
                  </a:txBody>
                  <a:tcPr/>
                </a:tc>
                <a:extLst>
                  <a:ext uri="{0D108BD9-81ED-4DB2-BD59-A6C34878D82A}">
                    <a16:rowId xmlns:a16="http://schemas.microsoft.com/office/drawing/2014/main" val="59820400"/>
                  </a:ext>
                </a:extLst>
              </a:tr>
              <a:tr h="370840">
                <a:tc>
                  <a:txBody>
                    <a:bodyPr/>
                    <a:lstStyle/>
                    <a:p>
                      <a:pPr>
                        <a:tabLst>
                          <a:tab pos="630238" algn="l"/>
                        </a:tabLst>
                      </a:pPr>
                      <a:r>
                        <a:rPr lang="en-US" sz="1600" dirty="0"/>
                        <a:t>8. Recruit Target Numbers of adults and youth to participate 	in RELE Program</a:t>
                      </a:r>
                    </a:p>
                  </a:txBody>
                  <a:tcPr/>
                </a:tc>
                <a:tc>
                  <a:txBody>
                    <a:bodyPr/>
                    <a:lstStyle/>
                    <a:p>
                      <a:r>
                        <a:rPr kumimoji="0" lang="en-US" sz="1600" b="0" i="0" u="none" strike="noStrike" kern="1200" cap="none" spc="0" normalizeH="0" baseline="0" noProof="0" dirty="0">
                          <a:ln>
                            <a:noFill/>
                          </a:ln>
                          <a:solidFill>
                            <a:srgbClr val="5D0100"/>
                          </a:solidFill>
                          <a:effectLst/>
                          <a:uLnTx/>
                          <a:uFillTx/>
                          <a:latin typeface="+mn-lt"/>
                          <a:ea typeface="+mn-ea"/>
                          <a:cs typeface="+mn-cs"/>
                        </a:rPr>
                        <a:t>Concurrent with step 7 </a:t>
                      </a:r>
                      <a:r>
                        <a:rPr kumimoji="0" lang="en-US" sz="1600" b="0" i="0" u="none" strike="noStrike" kern="1200" cap="none" spc="0" normalizeH="0" baseline="0" noProof="0" dirty="0">
                          <a:ln>
                            <a:noFill/>
                          </a:ln>
                          <a:solidFill>
                            <a:srgbClr val="5D0100"/>
                          </a:solidFill>
                          <a:effectLst/>
                          <a:uLnTx/>
                          <a:uFillTx/>
                          <a:latin typeface="Times New Roman"/>
                          <a:ea typeface="+mn-ea"/>
                          <a:cs typeface="+mn-cs"/>
                        </a:rPr>
                        <a:t>____-21</a:t>
                      </a:r>
                      <a:endParaRPr lang="en-US" sz="1600" dirty="0"/>
                    </a:p>
                  </a:txBody>
                  <a:tcPr/>
                </a:tc>
                <a:tc>
                  <a:txBody>
                    <a:bodyPr/>
                    <a:lstStyle/>
                    <a:p>
                      <a:endParaRPr lang="en-US" sz="1600" dirty="0"/>
                    </a:p>
                  </a:txBody>
                  <a:tcPr/>
                </a:tc>
                <a:extLst>
                  <a:ext uri="{0D108BD9-81ED-4DB2-BD59-A6C34878D82A}">
                    <a16:rowId xmlns:a16="http://schemas.microsoft.com/office/drawing/2014/main" val="3847654782"/>
                  </a:ext>
                </a:extLst>
              </a:tr>
              <a:tr h="370840">
                <a:tc>
                  <a:txBody>
                    <a:bodyPr/>
                    <a:lstStyle/>
                    <a:p>
                      <a:r>
                        <a:rPr lang="en-US" sz="1600" dirty="0"/>
                        <a:t>9. Implement RELE Program to the Education Targets</a:t>
                      </a:r>
                    </a:p>
                  </a:txBody>
                  <a:tcPr/>
                </a:tc>
                <a:tc>
                  <a:txBody>
                    <a:bodyPr/>
                    <a:lstStyle/>
                    <a:p>
                      <a:r>
                        <a:rPr kumimoji="0" lang="en-US" sz="1600" b="0" i="0" u="none" strike="noStrike" kern="1200" cap="none" spc="0" normalizeH="0" baseline="0" noProof="0" dirty="0">
                          <a:ln>
                            <a:noFill/>
                          </a:ln>
                          <a:solidFill>
                            <a:srgbClr val="5D0100"/>
                          </a:solidFill>
                          <a:effectLst/>
                          <a:uLnTx/>
                          <a:uFillTx/>
                          <a:latin typeface="+mn-lt"/>
                          <a:ea typeface="+mn-ea"/>
                          <a:cs typeface="+mn-cs"/>
                        </a:rPr>
                        <a:t>9 </a:t>
                      </a:r>
                      <a:r>
                        <a:rPr kumimoji="0" lang="en-US" sz="1600" b="0" i="0" u="none" strike="noStrike" kern="1200" cap="none" spc="0" normalizeH="0" baseline="0" noProof="0" dirty="0">
                          <a:ln>
                            <a:noFill/>
                          </a:ln>
                          <a:solidFill>
                            <a:srgbClr val="5D0100"/>
                          </a:solidFill>
                          <a:effectLst/>
                          <a:uLnTx/>
                          <a:uFillTx/>
                          <a:latin typeface="Times New Roman"/>
                          <a:ea typeface="+mn-ea"/>
                          <a:cs typeface="+mn-cs"/>
                        </a:rPr>
                        <a:t>months ____-23</a:t>
                      </a:r>
                      <a:endParaRPr lang="en-US" sz="1600" dirty="0"/>
                    </a:p>
                  </a:txBody>
                  <a:tcPr/>
                </a:tc>
                <a:tc>
                  <a:txBody>
                    <a:bodyPr/>
                    <a:lstStyle/>
                    <a:p>
                      <a:endParaRPr lang="en-US" sz="1600" dirty="0"/>
                    </a:p>
                  </a:txBody>
                  <a:tcPr/>
                </a:tc>
                <a:extLst>
                  <a:ext uri="{0D108BD9-81ED-4DB2-BD59-A6C34878D82A}">
                    <a16:rowId xmlns:a16="http://schemas.microsoft.com/office/drawing/2014/main" val="1319602124"/>
                  </a:ext>
                </a:extLst>
              </a:tr>
              <a:tr h="370840">
                <a:tc>
                  <a:txBody>
                    <a:bodyPr/>
                    <a:lstStyle/>
                    <a:p>
                      <a:pPr>
                        <a:tabLst>
                          <a:tab pos="630238" algn="l"/>
                        </a:tabLst>
                      </a:pPr>
                      <a:r>
                        <a:rPr lang="en-US" sz="1600" dirty="0"/>
                        <a:t>10. Obtain and compile effectiveness data from RELE 	Program implementation</a:t>
                      </a:r>
                    </a:p>
                  </a:txBody>
                  <a:tcPr/>
                </a:tc>
                <a:tc>
                  <a:txBody>
                    <a:bodyPr/>
                    <a:lstStyle/>
                    <a:p>
                      <a:r>
                        <a:rPr kumimoji="0" lang="en-US" sz="1600" b="0" i="0" u="none" strike="noStrike" kern="1200" cap="none" spc="0" normalizeH="0" baseline="0" noProof="0" dirty="0">
                          <a:ln>
                            <a:noFill/>
                          </a:ln>
                          <a:solidFill>
                            <a:srgbClr val="5D0100"/>
                          </a:solidFill>
                          <a:effectLst/>
                          <a:uLnTx/>
                          <a:uFillTx/>
                          <a:latin typeface="Times New Roman"/>
                          <a:ea typeface="+mn-ea"/>
                          <a:cs typeface="+mn-cs"/>
                        </a:rPr>
                        <a:t>1 month ____ -23</a:t>
                      </a:r>
                      <a:endParaRPr lang="en-US" sz="1600" dirty="0"/>
                    </a:p>
                  </a:txBody>
                  <a:tcPr/>
                </a:tc>
                <a:tc>
                  <a:txBody>
                    <a:bodyPr/>
                    <a:lstStyle/>
                    <a:p>
                      <a:endParaRPr lang="en-US" sz="1600" dirty="0"/>
                    </a:p>
                  </a:txBody>
                  <a:tcPr/>
                </a:tc>
                <a:extLst>
                  <a:ext uri="{0D108BD9-81ED-4DB2-BD59-A6C34878D82A}">
                    <a16:rowId xmlns:a16="http://schemas.microsoft.com/office/drawing/2014/main" val="3712199347"/>
                  </a:ext>
                </a:extLst>
              </a:tr>
              <a:tr h="370840">
                <a:tc>
                  <a:txBody>
                    <a:bodyPr/>
                    <a:lstStyle/>
                    <a:p>
                      <a:pPr>
                        <a:tabLst>
                          <a:tab pos="630238" algn="l"/>
                        </a:tabLst>
                      </a:pPr>
                      <a:r>
                        <a:rPr lang="en-US" sz="1600" dirty="0"/>
                        <a:t>11. </a:t>
                      </a:r>
                      <a:r>
                        <a:rPr lang="en-US" sz="1600" dirty="0">
                          <a:effectLst/>
                        </a:rPr>
                        <a:t>Compile the results of  the RELE</a:t>
                      </a:r>
                      <a:r>
                        <a:rPr lang="en-US" sz="1600" dirty="0"/>
                        <a:t> Program 	effectiveness assessment and improve the RELE 	Program accordingly</a:t>
                      </a:r>
                    </a:p>
                  </a:txBody>
                  <a:tcPr/>
                </a:tc>
                <a:tc>
                  <a:txBody>
                    <a:bodyPr/>
                    <a:lstStyle/>
                    <a:p>
                      <a:r>
                        <a:rPr kumimoji="0" lang="en-US" sz="1600" b="0" i="0" u="none" strike="noStrike" kern="1200" cap="none" spc="0" normalizeH="0" baseline="0" noProof="0" dirty="0">
                          <a:ln>
                            <a:noFill/>
                          </a:ln>
                          <a:solidFill>
                            <a:srgbClr val="5D0100"/>
                          </a:solidFill>
                          <a:effectLst/>
                          <a:uLnTx/>
                          <a:uFillTx/>
                          <a:latin typeface="+mn-lt"/>
                          <a:ea typeface="+mn-ea"/>
                          <a:cs typeface="+mn-cs"/>
                        </a:rPr>
                        <a:t>1 </a:t>
                      </a:r>
                      <a:r>
                        <a:rPr kumimoji="0" lang="en-US" sz="1600" b="0" i="0" u="none" strike="noStrike" kern="1200" cap="none" spc="0" normalizeH="0" baseline="0" noProof="0" dirty="0">
                          <a:ln>
                            <a:noFill/>
                          </a:ln>
                          <a:solidFill>
                            <a:srgbClr val="5D0100"/>
                          </a:solidFill>
                          <a:effectLst/>
                          <a:uLnTx/>
                          <a:uFillTx/>
                          <a:latin typeface="Times New Roman"/>
                          <a:ea typeface="+mn-ea"/>
                          <a:cs typeface="+mn-cs"/>
                        </a:rPr>
                        <a:t>month ____-23</a:t>
                      </a:r>
                      <a:endParaRPr lang="en-US" sz="1600" dirty="0"/>
                    </a:p>
                  </a:txBody>
                  <a:tcPr/>
                </a:tc>
                <a:tc>
                  <a:txBody>
                    <a:bodyPr/>
                    <a:lstStyle/>
                    <a:p>
                      <a:endParaRPr lang="en-US" sz="1600" dirty="0"/>
                    </a:p>
                  </a:txBody>
                  <a:tcPr/>
                </a:tc>
                <a:extLst>
                  <a:ext uri="{0D108BD9-81ED-4DB2-BD59-A6C34878D82A}">
                    <a16:rowId xmlns:a16="http://schemas.microsoft.com/office/drawing/2014/main" val="1217137386"/>
                  </a:ext>
                </a:extLst>
              </a:tr>
            </a:tbl>
          </a:graphicData>
        </a:graphic>
      </p:graphicFrame>
    </p:spTree>
    <p:extLst>
      <p:ext uri="{BB962C8B-B14F-4D97-AF65-F5344CB8AC3E}">
        <p14:creationId xmlns:p14="http://schemas.microsoft.com/office/powerpoint/2010/main" val="2521577587"/>
      </p:ext>
    </p:extLst>
  </p:cSld>
  <p:clrMapOvr>
    <a:masterClrMapping/>
  </p:clrMapOvr>
  <p:transition>
    <p:strips dir="rd"/>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E5D8B-BC2C-3205-A684-FDA143D660CA}"/>
              </a:ext>
            </a:extLst>
          </p:cNvPr>
          <p:cNvSpPr>
            <a:spLocks noGrp="1"/>
          </p:cNvSpPr>
          <p:nvPr>
            <p:ph type="title"/>
          </p:nvPr>
        </p:nvSpPr>
        <p:spPr>
          <a:xfrm>
            <a:off x="1537854" y="2719923"/>
            <a:ext cx="6324600" cy="1143000"/>
          </a:xfrm>
        </p:spPr>
        <p:txBody>
          <a:bodyPr/>
          <a:lstStyle/>
          <a:p>
            <a:r>
              <a:rPr lang="en-US" dirty="0"/>
              <a:t>Sample 6 </a:t>
            </a:r>
            <a:br>
              <a:rPr lang="en-US" dirty="0"/>
            </a:br>
            <a:r>
              <a:rPr lang="en-US" dirty="0"/>
              <a:t>Religious Education</a:t>
            </a:r>
          </a:p>
        </p:txBody>
      </p:sp>
    </p:spTree>
    <p:extLst>
      <p:ext uri="{BB962C8B-B14F-4D97-AF65-F5344CB8AC3E}">
        <p14:creationId xmlns:p14="http://schemas.microsoft.com/office/powerpoint/2010/main" val="1663577683"/>
      </p:ext>
    </p:extLst>
  </p:cSld>
  <p:clrMapOvr>
    <a:masterClrMapping/>
  </p:clrMapOvr>
  <p:transition>
    <p:strips dir="rd"/>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05917" y="2663654"/>
            <a:ext cx="7732165" cy="2687278"/>
          </a:xfrm>
        </p:spPr>
        <p:txBody>
          <a:bodyPr/>
          <a:lstStyle/>
          <a:p>
            <a:pPr marL="0" indent="0">
              <a:buNone/>
            </a:pPr>
            <a:r>
              <a:rPr lang="en-US" sz="2800" b="1" dirty="0">
                <a:effectLst/>
              </a:rPr>
              <a:t>Develop  and  implement  an effective  Adult  and  Youth Education  Ministry  P</a:t>
            </a:r>
            <a:r>
              <a:rPr lang="en-US" sz="2800" b="1" dirty="0">
                <a:solidFill>
                  <a:srgbClr val="5D0100"/>
                </a:solidFill>
                <a:effectLst/>
              </a:rPr>
              <a:t>rogram  </a:t>
            </a:r>
            <a:r>
              <a:rPr lang="en-US" sz="2800" b="1" dirty="0">
                <a:effectLst/>
              </a:rPr>
              <a:t>for  </a:t>
            </a:r>
            <a:r>
              <a:rPr lang="en-US" sz="2800" b="1" u="sng" dirty="0">
                <a:effectLst/>
              </a:rPr>
              <a:t>ALL</a:t>
            </a:r>
            <a:r>
              <a:rPr lang="en-US" sz="2800" b="1" dirty="0">
                <a:effectLst/>
              </a:rPr>
              <a:t>  adults  and  youth  </a:t>
            </a:r>
          </a:p>
          <a:p>
            <a:pPr marL="0" indent="0">
              <a:buNone/>
            </a:pPr>
            <a:r>
              <a:rPr lang="en-US" sz="2800" b="1" dirty="0">
                <a:solidFill>
                  <a:srgbClr val="5D0100"/>
                </a:solidFill>
                <a:effectLst/>
              </a:rPr>
              <a:t>that  will  be  completed  within  20 months  by: </a:t>
            </a:r>
          </a:p>
          <a:p>
            <a:pPr marL="514350" indent="-514350">
              <a:buAutoNum type="alphaLcParenBoth"/>
            </a:pPr>
            <a:r>
              <a:rPr lang="en-US" sz="2800" b="1" dirty="0">
                <a:solidFill>
                  <a:srgbClr val="5D0100"/>
                </a:solidFill>
                <a:effectLst/>
              </a:rPr>
              <a:t> at  </a:t>
            </a:r>
            <a:r>
              <a:rPr lang="en-US" sz="2800" b="1" dirty="0">
                <a:effectLst/>
              </a:rPr>
              <a:t>least  33%  of  adults; and  </a:t>
            </a:r>
          </a:p>
          <a:p>
            <a:pPr marL="514350" indent="-514350">
              <a:buAutoNum type="alphaLcParenBoth"/>
            </a:pPr>
            <a:r>
              <a:rPr lang="en-US" sz="2800" b="1" dirty="0">
                <a:effectLst/>
              </a:rPr>
              <a:t> at  least  66%  of  youth.</a:t>
            </a:r>
          </a:p>
        </p:txBody>
      </p:sp>
      <p:sp>
        <p:nvSpPr>
          <p:cNvPr id="6" name="Title 1">
            <a:extLst>
              <a:ext uri="{FF2B5EF4-FFF2-40B4-BE49-F238E27FC236}">
                <a16:creationId xmlns:a16="http://schemas.microsoft.com/office/drawing/2014/main" id="{C9C43534-E06B-49C7-96FD-1144F200DA5E}"/>
              </a:ext>
            </a:extLst>
          </p:cNvPr>
          <p:cNvSpPr>
            <a:spLocks noGrp="1"/>
          </p:cNvSpPr>
          <p:nvPr>
            <p:ph type="title"/>
          </p:nvPr>
        </p:nvSpPr>
        <p:spPr>
          <a:xfrm>
            <a:off x="919993" y="1379354"/>
            <a:ext cx="7304012" cy="1143000"/>
          </a:xfrm>
        </p:spPr>
        <p:txBody>
          <a:bodyPr/>
          <a:lstStyle/>
          <a:p>
            <a:r>
              <a:rPr lang="en-US" sz="2800" b="1" u="none" dirty="0">
                <a:effectLst/>
                <a:latin typeface="Georgia" panose="02040502050405020303" pitchFamily="18" charset="0"/>
              </a:rPr>
              <a:t>Adult &amp; Youth Education</a:t>
            </a:r>
            <a:br>
              <a:rPr lang="en-US" sz="2800" b="1" u="none" dirty="0">
                <a:effectLst/>
                <a:latin typeface="Georgia" panose="02040502050405020303" pitchFamily="18" charset="0"/>
              </a:rPr>
            </a:br>
            <a:r>
              <a:rPr lang="en-US" sz="2800" b="1" dirty="0">
                <a:effectLst/>
                <a:latin typeface="Georgia" panose="02040502050405020303" pitchFamily="18" charset="0"/>
              </a:rPr>
              <a:t>Wildly  </a:t>
            </a:r>
            <a:r>
              <a:rPr lang="en-US" sz="2800" b="1" u="sng" dirty="0">
                <a:effectLst/>
                <a:latin typeface="Georgia" panose="02040502050405020303" pitchFamily="18" charset="0"/>
              </a:rPr>
              <a:t>Important Goal 2</a:t>
            </a:r>
            <a:endParaRPr lang="en-US" sz="2800" b="1" u="sng" dirty="0">
              <a:latin typeface="Georgia" panose="02040502050405020303" pitchFamily="18" charset="0"/>
            </a:endParaRPr>
          </a:p>
        </p:txBody>
      </p:sp>
    </p:spTree>
    <p:extLst>
      <p:ext uri="{BB962C8B-B14F-4D97-AF65-F5344CB8AC3E}">
        <p14:creationId xmlns:p14="http://schemas.microsoft.com/office/powerpoint/2010/main" val="3461841444"/>
      </p:ext>
    </p:extLst>
  </p:cSld>
  <p:clrMapOvr>
    <a:masterClrMapping/>
  </p:clrMapOvr>
  <p:transition>
    <p:strips dir="rd"/>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65BB26D2-3264-4731-B651-F1CCD5086303}"/>
              </a:ext>
            </a:extLst>
          </p:cNvPr>
          <p:cNvSpPr>
            <a:spLocks noGrp="1"/>
          </p:cNvSpPr>
          <p:nvPr>
            <p:ph sz="half" idx="1"/>
          </p:nvPr>
        </p:nvSpPr>
        <p:spPr>
          <a:xfrm>
            <a:off x="53927" y="1030857"/>
            <a:ext cx="5121921" cy="5663242"/>
          </a:xfrm>
        </p:spPr>
        <p:txBody>
          <a:bodyPr/>
          <a:lstStyle/>
          <a:p>
            <a:pPr marL="284163" indent="-284163">
              <a:tabLst>
                <a:tab pos="690563" algn="l"/>
              </a:tabLst>
            </a:pPr>
            <a:r>
              <a:rPr lang="en-US" sz="1900" u="sng" dirty="0">
                <a:solidFill>
                  <a:schemeClr val="bg1"/>
                </a:solidFill>
                <a:effectLst/>
              </a:rPr>
              <a:t>LAG 1:</a:t>
            </a:r>
            <a:r>
              <a:rPr lang="en-US" sz="1900" dirty="0">
                <a:solidFill>
                  <a:schemeClr val="bg1"/>
                </a:solidFill>
                <a:effectLst/>
              </a:rPr>
              <a:t>  Research the most effective 	</a:t>
            </a:r>
            <a:r>
              <a:rPr lang="en-US" sz="2000" b="1" dirty="0">
                <a:solidFill>
                  <a:schemeClr val="bg1"/>
                </a:solidFill>
                <a:effectLst/>
              </a:rPr>
              <a:t>Adult &amp; Youth Education 	Programs </a:t>
            </a:r>
            <a:r>
              <a:rPr lang="en-US" sz="1900" dirty="0">
                <a:solidFill>
                  <a:schemeClr val="bg1"/>
                </a:solidFill>
                <a:effectLst/>
              </a:rPr>
              <a:t>within  3  months</a:t>
            </a:r>
          </a:p>
          <a:p>
            <a:pPr marL="284163" indent="-284163">
              <a:tabLst>
                <a:tab pos="690563" algn="l"/>
              </a:tabLst>
            </a:pPr>
            <a:r>
              <a:rPr lang="en-US" sz="1900" u="sng" dirty="0">
                <a:solidFill>
                  <a:schemeClr val="bg1"/>
                </a:solidFill>
                <a:effectLst/>
              </a:rPr>
              <a:t>LAG 2:</a:t>
            </a:r>
            <a:r>
              <a:rPr lang="en-US" sz="1900" dirty="0">
                <a:solidFill>
                  <a:schemeClr val="bg1"/>
                </a:solidFill>
                <a:effectLst/>
              </a:rPr>
              <a:t> Develop the most effective 	 	 Education Ministry Program  for St. 	Demetrios adults and youth 	(the “Education Program ”) 	within  3 	months</a:t>
            </a:r>
          </a:p>
          <a:p>
            <a:pPr marL="233363" indent="-233363">
              <a:tabLst>
                <a:tab pos="690563" algn="l"/>
              </a:tabLst>
            </a:pPr>
            <a:r>
              <a:rPr lang="en-US" sz="1900" u="sng" dirty="0">
                <a:solidFill>
                  <a:schemeClr val="bg1"/>
                </a:solidFill>
                <a:effectLst/>
              </a:rPr>
              <a:t>LAG 3:</a:t>
            </a:r>
            <a:r>
              <a:rPr lang="en-US" sz="1900" dirty="0">
                <a:solidFill>
                  <a:schemeClr val="bg1"/>
                </a:solidFill>
                <a:effectLst/>
              </a:rPr>
              <a:t> Identify delivery modalities 	and recruit and train the  Education 	Program Educators  within 3 months </a:t>
            </a:r>
          </a:p>
          <a:p>
            <a:pPr marL="233363" indent="-233363">
              <a:tabLst>
                <a:tab pos="690563" algn="l"/>
              </a:tabLst>
            </a:pPr>
            <a:r>
              <a:rPr lang="en-US" sz="1900" u="sng" dirty="0">
                <a:solidFill>
                  <a:schemeClr val="bg1"/>
                </a:solidFill>
                <a:effectLst/>
              </a:rPr>
              <a:t>LAG 4:</a:t>
            </a:r>
            <a:r>
              <a:rPr lang="en-US" sz="1900" dirty="0">
                <a:solidFill>
                  <a:schemeClr val="bg1"/>
                </a:solidFill>
                <a:effectLst/>
              </a:rPr>
              <a:t> Deliver the Education Program to at 	least 33% of adult stewards and 66% 	of youth within 9  months</a:t>
            </a:r>
          </a:p>
          <a:p>
            <a:pPr marL="233363" indent="-233363">
              <a:tabLst>
                <a:tab pos="690563" algn="l"/>
              </a:tabLst>
            </a:pPr>
            <a:r>
              <a:rPr lang="en-US" sz="1900" b="1" u="sng" dirty="0">
                <a:solidFill>
                  <a:schemeClr val="bg1"/>
                </a:solidFill>
                <a:effectLst/>
              </a:rPr>
              <a:t>LAG 5</a:t>
            </a:r>
            <a:r>
              <a:rPr lang="en-US" sz="1900" b="1" dirty="0">
                <a:solidFill>
                  <a:schemeClr val="bg1"/>
                </a:solidFill>
                <a:effectLst/>
              </a:rPr>
              <a:t>:  Compile and assess the 	results of the </a:t>
            </a:r>
            <a:r>
              <a:rPr lang="en-US" sz="1900" dirty="0">
                <a:solidFill>
                  <a:schemeClr val="bg1"/>
                </a:solidFill>
                <a:effectLst/>
              </a:rPr>
              <a:t>Education Program  	</a:t>
            </a:r>
            <a:r>
              <a:rPr lang="en-US" sz="1900" b="1" dirty="0">
                <a:solidFill>
                  <a:schemeClr val="bg1"/>
                </a:solidFill>
                <a:effectLst/>
              </a:rPr>
              <a:t>and make necessary 	improvements within 2 months</a:t>
            </a:r>
          </a:p>
          <a:p>
            <a:endParaRPr lang="en-US" sz="1900" dirty="0">
              <a:solidFill>
                <a:schemeClr val="bg1"/>
              </a:solidFill>
              <a:effectLst/>
            </a:endParaRPr>
          </a:p>
          <a:p>
            <a:endParaRPr lang="en-US" sz="1900" dirty="0">
              <a:solidFill>
                <a:schemeClr val="bg1"/>
              </a:solidFill>
              <a:effectLst/>
            </a:endParaRPr>
          </a:p>
          <a:p>
            <a:endParaRPr lang="en-US" sz="1900" dirty="0">
              <a:solidFill>
                <a:schemeClr val="bg1"/>
              </a:solidFill>
              <a:effectLst/>
            </a:endParaRPr>
          </a:p>
        </p:txBody>
      </p:sp>
      <p:sp>
        <p:nvSpPr>
          <p:cNvPr id="7" name="Content Placeholder 6">
            <a:extLst>
              <a:ext uri="{FF2B5EF4-FFF2-40B4-BE49-F238E27FC236}">
                <a16:creationId xmlns:a16="http://schemas.microsoft.com/office/drawing/2014/main" id="{9344C869-552F-473A-9813-3F4B907EF8AC}"/>
              </a:ext>
            </a:extLst>
          </p:cNvPr>
          <p:cNvSpPr>
            <a:spLocks noGrp="1"/>
          </p:cNvSpPr>
          <p:nvPr>
            <p:ph sz="half" idx="2"/>
          </p:nvPr>
        </p:nvSpPr>
        <p:spPr>
          <a:xfrm>
            <a:off x="5357003" y="1567851"/>
            <a:ext cx="3674852" cy="4343400"/>
          </a:xfrm>
        </p:spPr>
        <p:txBody>
          <a:bodyPr/>
          <a:lstStyle/>
          <a:p>
            <a:pPr marL="0" indent="0" algn="ctr">
              <a:buNone/>
            </a:pPr>
            <a:r>
              <a:rPr lang="en-US" sz="1800" u="sng" dirty="0">
                <a:effectLst/>
              </a:rPr>
              <a:t>Ministries WIG 2:</a:t>
            </a:r>
          </a:p>
          <a:p>
            <a:pPr marL="0" indent="0">
              <a:buNone/>
            </a:pPr>
            <a:r>
              <a:rPr lang="en-US" sz="2000" b="1" dirty="0">
                <a:effectLst/>
              </a:rPr>
              <a:t>Develop  and  implement  an effective  Adult and Youth Education Ministry P</a:t>
            </a:r>
            <a:r>
              <a:rPr lang="en-US" sz="2000" b="1" dirty="0"/>
              <a:t>rogram  that at </a:t>
            </a:r>
            <a:r>
              <a:rPr lang="en-US" sz="2000" b="1" dirty="0">
                <a:effectLst/>
              </a:rPr>
              <a:t>least  </a:t>
            </a:r>
            <a:r>
              <a:rPr lang="en-US" sz="2000" dirty="0">
                <a:effectLst/>
              </a:rPr>
              <a:t>33</a:t>
            </a:r>
            <a:r>
              <a:rPr lang="en-US" sz="2000" b="1" dirty="0">
                <a:effectLst/>
              </a:rPr>
              <a:t>% of adult stewards and 66% of youth complete within 20 months.</a:t>
            </a:r>
            <a:endParaRPr lang="en-US" sz="1800" b="1" dirty="0">
              <a:effectLst/>
            </a:endParaRPr>
          </a:p>
          <a:p>
            <a:pPr marL="0" indent="0">
              <a:buNone/>
            </a:pPr>
            <a:endParaRPr lang="en-US" sz="1800" dirty="0">
              <a:effectLst/>
            </a:endParaRPr>
          </a:p>
        </p:txBody>
      </p:sp>
      <p:sp>
        <p:nvSpPr>
          <p:cNvPr id="2" name="Rectangle 1">
            <a:extLst>
              <a:ext uri="{FF2B5EF4-FFF2-40B4-BE49-F238E27FC236}">
                <a16:creationId xmlns:a16="http://schemas.microsoft.com/office/drawing/2014/main" id="{6C503098-1C10-4D82-8D83-91F8ACA335D5}"/>
              </a:ext>
            </a:extLst>
          </p:cNvPr>
          <p:cNvSpPr/>
          <p:nvPr/>
        </p:nvSpPr>
        <p:spPr bwMode="auto">
          <a:xfrm>
            <a:off x="5305246" y="1567852"/>
            <a:ext cx="3726609" cy="2748968"/>
          </a:xfrm>
          <a:prstGeom prst="rect">
            <a:avLst/>
          </a:prstGeom>
          <a:no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4200" b="0" i="0" u="none" strike="noStrike" kern="1200" cap="none" spc="0" normalizeH="0" baseline="0" noProof="0" dirty="0">
              <a:ln>
                <a:noFill/>
              </a:ln>
              <a:solidFill>
                <a:srgbClr val="5D0100"/>
              </a:solidFill>
              <a:effectLst/>
              <a:uLnTx/>
              <a:uFillTx/>
              <a:latin typeface="Times"/>
              <a:ea typeface="+mn-ea"/>
              <a:cs typeface="+mn-cs"/>
            </a:endParaRPr>
          </a:p>
        </p:txBody>
      </p:sp>
      <p:sp>
        <p:nvSpPr>
          <p:cNvPr id="3" name="Rectangle 2">
            <a:extLst>
              <a:ext uri="{FF2B5EF4-FFF2-40B4-BE49-F238E27FC236}">
                <a16:creationId xmlns:a16="http://schemas.microsoft.com/office/drawing/2014/main" id="{27EC269A-38F5-4836-90B2-E133FEC9E0CC}"/>
              </a:ext>
            </a:extLst>
          </p:cNvPr>
          <p:cNvSpPr/>
          <p:nvPr/>
        </p:nvSpPr>
        <p:spPr bwMode="auto">
          <a:xfrm>
            <a:off x="53928" y="1030857"/>
            <a:ext cx="5121921" cy="5758132"/>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4200" b="0" i="0" u="none" strike="noStrike" kern="1200" cap="none" spc="0" normalizeH="0" baseline="0" noProof="0" dirty="0">
              <a:ln>
                <a:noFill/>
              </a:ln>
              <a:solidFill>
                <a:srgbClr val="5D0100"/>
              </a:solidFill>
              <a:effectLst/>
              <a:uLnTx/>
              <a:uFillTx/>
              <a:latin typeface="Times"/>
              <a:ea typeface="+mn-ea"/>
              <a:cs typeface="+mn-cs"/>
            </a:endParaRPr>
          </a:p>
        </p:txBody>
      </p:sp>
      <p:sp>
        <p:nvSpPr>
          <p:cNvPr id="8" name="Title 1">
            <a:extLst>
              <a:ext uri="{FF2B5EF4-FFF2-40B4-BE49-F238E27FC236}">
                <a16:creationId xmlns:a16="http://schemas.microsoft.com/office/drawing/2014/main" id="{41A3E2B5-20BB-4948-8581-7661941A6B33}"/>
              </a:ext>
            </a:extLst>
          </p:cNvPr>
          <p:cNvSpPr>
            <a:spLocks noGrp="1"/>
          </p:cNvSpPr>
          <p:nvPr>
            <p:ph type="title"/>
          </p:nvPr>
        </p:nvSpPr>
        <p:spPr>
          <a:xfrm>
            <a:off x="918713" y="-86264"/>
            <a:ext cx="7306574" cy="1143000"/>
          </a:xfrm>
        </p:spPr>
        <p:txBody>
          <a:bodyPr/>
          <a:lstStyle/>
          <a:p>
            <a:r>
              <a:rPr lang="en-US" dirty="0"/>
              <a:t>Prelim Lag Measures WIG  2</a:t>
            </a:r>
          </a:p>
        </p:txBody>
      </p:sp>
    </p:spTree>
    <p:extLst>
      <p:ext uri="{BB962C8B-B14F-4D97-AF65-F5344CB8AC3E}">
        <p14:creationId xmlns:p14="http://schemas.microsoft.com/office/powerpoint/2010/main" val="54906596"/>
      </p:ext>
    </p:extLst>
  </p:cSld>
  <p:clrMapOvr>
    <a:masterClrMapping/>
  </p:clrMapOvr>
  <p:transition>
    <p:strips dir="rd"/>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C0681B-374B-47F4-97C9-6F2AEE6888FF}"/>
              </a:ext>
            </a:extLst>
          </p:cNvPr>
          <p:cNvSpPr>
            <a:spLocks noGrp="1"/>
          </p:cNvSpPr>
          <p:nvPr>
            <p:ph type="title"/>
          </p:nvPr>
        </p:nvSpPr>
        <p:spPr>
          <a:xfrm>
            <a:off x="918713" y="-86264"/>
            <a:ext cx="7306574" cy="1143000"/>
          </a:xfrm>
        </p:spPr>
        <p:txBody>
          <a:bodyPr/>
          <a:lstStyle/>
          <a:p>
            <a:r>
              <a:rPr lang="en-US" dirty="0"/>
              <a:t>Prelim Lead Measures WIG 2</a:t>
            </a:r>
          </a:p>
        </p:txBody>
      </p:sp>
      <p:sp>
        <p:nvSpPr>
          <p:cNvPr id="3" name="Content Placeholder 2">
            <a:extLst>
              <a:ext uri="{FF2B5EF4-FFF2-40B4-BE49-F238E27FC236}">
                <a16:creationId xmlns:a16="http://schemas.microsoft.com/office/drawing/2014/main" id="{1D5BF839-4E6E-45E7-8006-B028F8613E12}"/>
              </a:ext>
            </a:extLst>
          </p:cNvPr>
          <p:cNvSpPr>
            <a:spLocks noGrp="1"/>
          </p:cNvSpPr>
          <p:nvPr>
            <p:ph sz="half" idx="1"/>
          </p:nvPr>
        </p:nvSpPr>
        <p:spPr>
          <a:xfrm>
            <a:off x="-26578" y="608717"/>
            <a:ext cx="5054391" cy="5311588"/>
          </a:xfrm>
        </p:spPr>
        <p:txBody>
          <a:bodyPr/>
          <a:lstStyle/>
          <a:p>
            <a:pPr marL="233363" indent="-233363"/>
            <a:r>
              <a:rPr lang="en-US" sz="1200" u="sng" dirty="0">
                <a:solidFill>
                  <a:schemeClr val="bg1"/>
                </a:solidFill>
                <a:effectLst/>
              </a:rPr>
              <a:t>LEAD 1:  </a:t>
            </a:r>
          </a:p>
          <a:p>
            <a:pPr marL="457200" lvl="1" indent="0">
              <a:buNone/>
            </a:pPr>
            <a:r>
              <a:rPr lang="en-US" sz="1200" dirty="0">
                <a:solidFill>
                  <a:schemeClr val="bg1"/>
                </a:solidFill>
                <a:effectLst/>
              </a:rPr>
              <a:t>A: recruit team</a:t>
            </a:r>
          </a:p>
          <a:p>
            <a:pPr marL="457200" lvl="1" indent="0">
              <a:buNone/>
            </a:pPr>
            <a:r>
              <a:rPr lang="en-US" sz="1200" dirty="0">
                <a:solidFill>
                  <a:schemeClr val="bg1"/>
                </a:solidFill>
                <a:effectLst/>
              </a:rPr>
              <a:t>B: research and identify metrics to determine effectiveness and success</a:t>
            </a:r>
          </a:p>
          <a:p>
            <a:pPr marL="457200" lvl="1" indent="0">
              <a:buNone/>
            </a:pPr>
            <a:r>
              <a:rPr lang="en-US" sz="1200" dirty="0">
                <a:solidFill>
                  <a:schemeClr val="bg1"/>
                </a:solidFill>
                <a:effectLst/>
              </a:rPr>
              <a:t>C: Identify at least 5 Education Programs to consider</a:t>
            </a:r>
          </a:p>
          <a:p>
            <a:pPr marL="233363" indent="-233363"/>
            <a:r>
              <a:rPr lang="en-US" sz="1200" u="sng" dirty="0">
                <a:solidFill>
                  <a:schemeClr val="bg1"/>
                </a:solidFill>
                <a:effectLst/>
              </a:rPr>
              <a:t>LEAD 2: </a:t>
            </a:r>
          </a:p>
          <a:p>
            <a:pPr marL="457200" lvl="1" indent="0">
              <a:buNone/>
            </a:pPr>
            <a:r>
              <a:rPr lang="en-US" sz="1200" dirty="0">
                <a:solidFill>
                  <a:schemeClr val="bg1"/>
                </a:solidFill>
                <a:effectLst/>
              </a:rPr>
              <a:t>A: evaluate Education Programs for effectiveness</a:t>
            </a:r>
          </a:p>
          <a:p>
            <a:pPr marL="457200" lvl="1" indent="0">
              <a:buNone/>
            </a:pPr>
            <a:r>
              <a:rPr lang="en-US" sz="1200" dirty="0">
                <a:solidFill>
                  <a:schemeClr val="bg1"/>
                </a:solidFill>
                <a:effectLst/>
              </a:rPr>
              <a:t>B: modify and/or develop Education Programs for 	utilization at St. Demetrios</a:t>
            </a:r>
          </a:p>
          <a:p>
            <a:pPr marL="457200" lvl="1" indent="0">
              <a:buNone/>
            </a:pPr>
            <a:r>
              <a:rPr lang="en-US" sz="1200" dirty="0">
                <a:solidFill>
                  <a:schemeClr val="bg1"/>
                </a:solidFill>
                <a:effectLst/>
              </a:rPr>
              <a:t>C: finalize “Education Program” and effectiveness 	measurement metrics</a:t>
            </a:r>
          </a:p>
          <a:p>
            <a:pPr marL="233363" indent="-233363"/>
            <a:r>
              <a:rPr lang="en-US" sz="1200" u="sng" dirty="0">
                <a:solidFill>
                  <a:schemeClr val="bg1"/>
                </a:solidFill>
                <a:effectLst/>
              </a:rPr>
              <a:t>LEAD 3:  </a:t>
            </a:r>
          </a:p>
          <a:p>
            <a:pPr marL="457200" lvl="1" indent="0">
              <a:buNone/>
            </a:pPr>
            <a:r>
              <a:rPr lang="en-US" sz="1200" dirty="0">
                <a:solidFill>
                  <a:schemeClr val="bg1"/>
                </a:solidFill>
                <a:effectLst/>
              </a:rPr>
              <a:t>A: identify delivery modalities (technology and “Educators”)</a:t>
            </a:r>
          </a:p>
          <a:p>
            <a:pPr marL="457200" lvl="1" indent="0">
              <a:buNone/>
            </a:pPr>
            <a:r>
              <a:rPr lang="en-US" sz="1200" dirty="0">
                <a:solidFill>
                  <a:schemeClr val="bg1"/>
                </a:solidFill>
                <a:effectLst/>
              </a:rPr>
              <a:t>B: develop Educator training program, delivery 	modalities and interim effectiveness assessment 	process</a:t>
            </a:r>
          </a:p>
          <a:p>
            <a:pPr marL="457200" lvl="1" indent="0">
              <a:buNone/>
            </a:pPr>
            <a:r>
              <a:rPr lang="en-US" sz="1200" dirty="0">
                <a:solidFill>
                  <a:schemeClr val="bg1"/>
                </a:solidFill>
                <a:effectLst/>
              </a:rPr>
              <a:t>C: recruit and train Educators </a:t>
            </a:r>
          </a:p>
          <a:p>
            <a:pPr marL="233363" indent="-233363"/>
            <a:r>
              <a:rPr lang="en-US" sz="1200" u="sng" dirty="0">
                <a:solidFill>
                  <a:schemeClr val="bg1"/>
                </a:solidFill>
                <a:effectLst/>
              </a:rPr>
              <a:t>LEAD 4:</a:t>
            </a:r>
          </a:p>
          <a:p>
            <a:pPr marL="457200" lvl="1" indent="0">
              <a:buNone/>
            </a:pPr>
            <a:r>
              <a:rPr lang="en-US" sz="1200" dirty="0">
                <a:solidFill>
                  <a:schemeClr val="bg1"/>
                </a:solidFill>
                <a:effectLst/>
              </a:rPr>
              <a:t>A: identify, recruit and educate at least the “Target 	Number” of 33% of Parish adults and 66% of Parish youth in the Education Program </a:t>
            </a:r>
          </a:p>
          <a:p>
            <a:pPr marL="457200" lvl="1" indent="0">
              <a:buNone/>
            </a:pPr>
            <a:r>
              <a:rPr lang="en-US" sz="1200" dirty="0">
                <a:solidFill>
                  <a:schemeClr val="bg1"/>
                </a:solidFill>
                <a:effectLst/>
              </a:rPr>
              <a:t>B: assign Educators  to respective adults and youth</a:t>
            </a:r>
          </a:p>
          <a:p>
            <a:pPr marL="457200" lvl="1" indent="0">
              <a:buNone/>
            </a:pPr>
            <a:r>
              <a:rPr lang="en-US" sz="1200" dirty="0">
                <a:solidFill>
                  <a:schemeClr val="bg1"/>
                </a:solidFill>
                <a:effectLst/>
              </a:rPr>
              <a:t>C:  schedule and complete a parish implementation of the Education Program to all Target 	Number of adults and youth</a:t>
            </a:r>
          </a:p>
          <a:p>
            <a:pPr marL="233363" indent="-233363"/>
            <a:r>
              <a:rPr lang="en-US" sz="1200" u="sng" dirty="0">
                <a:solidFill>
                  <a:schemeClr val="bg1"/>
                </a:solidFill>
                <a:effectLst/>
              </a:rPr>
              <a:t>LEAD 5:  </a:t>
            </a:r>
          </a:p>
          <a:p>
            <a:pPr marL="457200" lvl="1" indent="0">
              <a:buNone/>
            </a:pPr>
            <a:r>
              <a:rPr lang="en-US" sz="1200" dirty="0">
                <a:solidFill>
                  <a:schemeClr val="bg1"/>
                </a:solidFill>
                <a:effectLst/>
              </a:rPr>
              <a:t>A: obtain qualitative and quantitative data from 	Education Program  effectiveness 	</a:t>
            </a:r>
          </a:p>
          <a:p>
            <a:pPr marL="457200" lvl="1" indent="0">
              <a:buNone/>
            </a:pPr>
            <a:r>
              <a:rPr lang="en-US" sz="1200" dirty="0">
                <a:solidFill>
                  <a:schemeClr val="bg1"/>
                </a:solidFill>
                <a:effectLst/>
              </a:rPr>
              <a:t>B: analyze all data and finalize and deliver Education 	Program assessment and make all necessary 	improvements</a:t>
            </a:r>
          </a:p>
        </p:txBody>
      </p:sp>
      <p:sp>
        <p:nvSpPr>
          <p:cNvPr id="4" name="Content Placeholder 3">
            <a:extLst>
              <a:ext uri="{FF2B5EF4-FFF2-40B4-BE49-F238E27FC236}">
                <a16:creationId xmlns:a16="http://schemas.microsoft.com/office/drawing/2014/main" id="{90060F44-1C09-4A66-9EA0-FA6F4C6903A7}"/>
              </a:ext>
            </a:extLst>
          </p:cNvPr>
          <p:cNvSpPr>
            <a:spLocks noGrp="1"/>
          </p:cNvSpPr>
          <p:nvPr>
            <p:ph sz="half" idx="2"/>
          </p:nvPr>
        </p:nvSpPr>
        <p:spPr>
          <a:xfrm>
            <a:off x="5194008" y="907116"/>
            <a:ext cx="3949991" cy="4858870"/>
          </a:xfrm>
        </p:spPr>
        <p:txBody>
          <a:bodyPr/>
          <a:lstStyle/>
          <a:p>
            <a:pPr>
              <a:tabLst>
                <a:tab pos="685800" algn="l"/>
              </a:tabLst>
            </a:pPr>
            <a:r>
              <a:rPr lang="en-US" sz="1550" dirty="0">
                <a:effectLst/>
              </a:rPr>
              <a:t>LAG 1:  Research the most 	effective Adult  &amp; Youth 	Education Programs within 3 	months</a:t>
            </a:r>
          </a:p>
          <a:p>
            <a:pPr>
              <a:tabLst>
                <a:tab pos="685800" algn="l"/>
              </a:tabLst>
            </a:pPr>
            <a:r>
              <a:rPr lang="en-US" sz="1550" dirty="0">
                <a:effectLst/>
              </a:rPr>
              <a:t>LAG 2: Develop the most 	effective 	Education Program for St. 	Demetrios adults and youth (the 	“Education Program”) within  3 	months</a:t>
            </a:r>
          </a:p>
          <a:p>
            <a:pPr>
              <a:tabLst>
                <a:tab pos="685800" algn="l"/>
              </a:tabLst>
            </a:pPr>
            <a:r>
              <a:rPr lang="en-US" sz="1550" dirty="0">
                <a:effectLst/>
              </a:rPr>
              <a:t>LAG 3: Identify delivery modalities 	and recruit and train the  	Education Program Educators  	within 3 months</a:t>
            </a:r>
          </a:p>
          <a:p>
            <a:pPr>
              <a:tabLst>
                <a:tab pos="685800" algn="l"/>
              </a:tabLst>
            </a:pPr>
            <a:r>
              <a:rPr lang="en-US" sz="1550" dirty="0">
                <a:effectLst/>
              </a:rPr>
              <a:t>LAG 4: Deliver the Education 	Program to at least 33% of adult 	stewards and 66% of youth within 	9 months</a:t>
            </a:r>
          </a:p>
          <a:p>
            <a:pPr>
              <a:tabLst>
                <a:tab pos="685800" algn="l"/>
              </a:tabLst>
            </a:pPr>
            <a:r>
              <a:rPr lang="en-US" sz="1550" dirty="0">
                <a:effectLst/>
              </a:rPr>
              <a:t>LAG 5:  Compile and assess the 	results of  the Education 	Program </a:t>
            </a:r>
            <a:r>
              <a:rPr lang="en-US" sz="1600" b="1" dirty="0">
                <a:effectLst/>
              </a:rPr>
              <a:t>and make necessary 	improvements within 	2 months</a:t>
            </a:r>
            <a:endParaRPr lang="en-US" sz="1550" dirty="0">
              <a:effectLst/>
            </a:endParaRPr>
          </a:p>
          <a:p>
            <a:endParaRPr lang="en-US" sz="1550" dirty="0">
              <a:effectLst/>
            </a:endParaRPr>
          </a:p>
        </p:txBody>
      </p:sp>
      <p:sp>
        <p:nvSpPr>
          <p:cNvPr id="5" name="Rectangle 4">
            <a:extLst>
              <a:ext uri="{FF2B5EF4-FFF2-40B4-BE49-F238E27FC236}">
                <a16:creationId xmlns:a16="http://schemas.microsoft.com/office/drawing/2014/main" id="{E249FCEE-6AB6-4C42-99C2-4374D368315A}"/>
              </a:ext>
            </a:extLst>
          </p:cNvPr>
          <p:cNvSpPr/>
          <p:nvPr/>
        </p:nvSpPr>
        <p:spPr bwMode="auto">
          <a:xfrm>
            <a:off x="5284910" y="993476"/>
            <a:ext cx="3749810" cy="582139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4200" b="0" i="0" u="none" strike="noStrike" kern="1200" cap="none" spc="0" normalizeH="0" baseline="0" noProof="0" dirty="0">
              <a:ln>
                <a:noFill/>
              </a:ln>
              <a:solidFill>
                <a:srgbClr val="5D0100"/>
              </a:solidFill>
              <a:effectLst/>
              <a:uLnTx/>
              <a:uFillTx/>
              <a:latin typeface="Times"/>
              <a:ea typeface="+mn-ea"/>
              <a:cs typeface="+mn-cs"/>
            </a:endParaRPr>
          </a:p>
        </p:txBody>
      </p:sp>
      <p:sp>
        <p:nvSpPr>
          <p:cNvPr id="7" name="Rectangle 6">
            <a:extLst>
              <a:ext uri="{FF2B5EF4-FFF2-40B4-BE49-F238E27FC236}">
                <a16:creationId xmlns:a16="http://schemas.microsoft.com/office/drawing/2014/main" id="{45A197C0-DF5F-45F7-9981-657CBE859B87}"/>
              </a:ext>
            </a:extLst>
          </p:cNvPr>
          <p:cNvSpPr/>
          <p:nvPr/>
        </p:nvSpPr>
        <p:spPr bwMode="auto">
          <a:xfrm>
            <a:off x="-26578" y="680520"/>
            <a:ext cx="5111307" cy="5950883"/>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4200" b="0" i="0" u="none" strike="noStrike" kern="1200" cap="none" spc="0" normalizeH="0" baseline="0" noProof="0" dirty="0">
              <a:ln>
                <a:noFill/>
              </a:ln>
              <a:solidFill>
                <a:srgbClr val="5D0100"/>
              </a:solidFill>
              <a:effectLst/>
              <a:uLnTx/>
              <a:uFillTx/>
              <a:latin typeface="Times"/>
              <a:ea typeface="+mn-ea"/>
              <a:cs typeface="+mn-cs"/>
            </a:endParaRPr>
          </a:p>
        </p:txBody>
      </p:sp>
    </p:spTree>
    <p:extLst>
      <p:ext uri="{BB962C8B-B14F-4D97-AF65-F5344CB8AC3E}">
        <p14:creationId xmlns:p14="http://schemas.microsoft.com/office/powerpoint/2010/main" val="2383295314"/>
      </p:ext>
    </p:extLst>
  </p:cSld>
  <p:clrMapOvr>
    <a:masterClrMapping/>
  </p:clrMapOvr>
  <p:transition>
    <p:strips dir="rd"/>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0" y="371633"/>
          <a:ext cx="9144000" cy="6478893"/>
        </p:xfrm>
        <a:graphic>
          <a:graphicData uri="http://schemas.openxmlformats.org/drawingml/2006/table">
            <a:tbl>
              <a:tblPr firstRow="1" bandRow="1">
                <a:tableStyleId>{7DF18680-E054-41AD-8BC1-D1AEF772440D}</a:tableStyleId>
              </a:tblPr>
              <a:tblGrid>
                <a:gridCol w="3723360">
                  <a:extLst>
                    <a:ext uri="{9D8B030D-6E8A-4147-A177-3AD203B41FA5}">
                      <a16:colId xmlns:a16="http://schemas.microsoft.com/office/drawing/2014/main" val="20000"/>
                    </a:ext>
                  </a:extLst>
                </a:gridCol>
                <a:gridCol w="1661740">
                  <a:extLst>
                    <a:ext uri="{9D8B030D-6E8A-4147-A177-3AD203B41FA5}">
                      <a16:colId xmlns:a16="http://schemas.microsoft.com/office/drawing/2014/main" val="20001"/>
                    </a:ext>
                  </a:extLst>
                </a:gridCol>
                <a:gridCol w="1857854">
                  <a:extLst>
                    <a:ext uri="{9D8B030D-6E8A-4147-A177-3AD203B41FA5}">
                      <a16:colId xmlns:a16="http://schemas.microsoft.com/office/drawing/2014/main" val="20002"/>
                    </a:ext>
                  </a:extLst>
                </a:gridCol>
                <a:gridCol w="1901046">
                  <a:extLst>
                    <a:ext uri="{9D8B030D-6E8A-4147-A177-3AD203B41FA5}">
                      <a16:colId xmlns:a16="http://schemas.microsoft.com/office/drawing/2014/main" val="20003"/>
                    </a:ext>
                  </a:extLst>
                </a:gridCol>
              </a:tblGrid>
              <a:tr h="511947">
                <a:tc>
                  <a:txBody>
                    <a:bodyPr/>
                    <a:lstStyle/>
                    <a:p>
                      <a:pPr algn="ctr"/>
                      <a:r>
                        <a:rPr lang="en-US" sz="1200" b="1" kern="1200" dirty="0">
                          <a:solidFill>
                            <a:schemeClr val="bg1"/>
                          </a:solidFill>
                          <a:effectLst/>
                          <a:latin typeface="Georgia" panose="02040502050405020303" pitchFamily="18" charset="0"/>
                          <a:ea typeface="+mn-ea"/>
                          <a:cs typeface="+mn-cs"/>
                        </a:rPr>
                        <a:t>Key  Actions  Necessary  </a:t>
                      </a:r>
                      <a:r>
                        <a:rPr lang="en-US" sz="1200" b="1" u="none" kern="1200" dirty="0">
                          <a:solidFill>
                            <a:schemeClr val="bg1"/>
                          </a:solidFill>
                          <a:effectLst/>
                          <a:latin typeface="Georgia" panose="02040502050405020303" pitchFamily="18" charset="0"/>
                          <a:ea typeface="+mn-ea"/>
                          <a:cs typeface="+mn-cs"/>
                        </a:rPr>
                        <a:t>To  Achieve  </a:t>
                      </a:r>
                    </a:p>
                    <a:p>
                      <a:pPr algn="ctr"/>
                      <a:r>
                        <a:rPr lang="en-US" sz="1200" b="1" u="sng" kern="1200" dirty="0">
                          <a:solidFill>
                            <a:schemeClr val="bg1"/>
                          </a:solidFill>
                          <a:effectLst/>
                          <a:latin typeface="Georgia" panose="02040502050405020303" pitchFamily="18" charset="0"/>
                          <a:ea typeface="+mn-ea"/>
                          <a:cs typeface="+mn-cs"/>
                        </a:rPr>
                        <a:t>Strategic  WIG 2</a:t>
                      </a:r>
                      <a:endParaRPr lang="en-US" sz="1200" b="1" dirty="0">
                        <a:solidFill>
                          <a:schemeClr val="bg1"/>
                        </a:solidFill>
                        <a:latin typeface="Georgia" panose="02040502050405020303" pitchFamily="18" charset="0"/>
                      </a:endParaRPr>
                    </a:p>
                  </a:txBody>
                  <a:tcPr/>
                </a:tc>
                <a:tc>
                  <a:txBody>
                    <a:bodyPr/>
                    <a:lstStyle/>
                    <a:p>
                      <a:pPr algn="ctr"/>
                      <a:r>
                        <a:rPr lang="en-US" sz="1200" b="1" u="none" dirty="0">
                          <a:solidFill>
                            <a:schemeClr val="bg1"/>
                          </a:solidFill>
                          <a:latin typeface="Georgia" panose="02040502050405020303" pitchFamily="18" charset="0"/>
                        </a:rPr>
                        <a:t>Responsible </a:t>
                      </a:r>
                      <a:r>
                        <a:rPr lang="en-US" sz="1200" b="1" u="sng" dirty="0">
                          <a:solidFill>
                            <a:schemeClr val="bg1"/>
                          </a:solidFill>
                          <a:latin typeface="Georgia" panose="02040502050405020303" pitchFamily="18" charset="0"/>
                        </a:rPr>
                        <a:t>Party</a:t>
                      </a:r>
                    </a:p>
                  </a:txBody>
                  <a:tcPr/>
                </a:tc>
                <a:tc>
                  <a:txBody>
                    <a:bodyPr/>
                    <a:lstStyle/>
                    <a:p>
                      <a:pPr algn="ctr"/>
                      <a:r>
                        <a:rPr lang="en-US" sz="1200" b="1" u="none" dirty="0">
                          <a:solidFill>
                            <a:schemeClr val="bg1"/>
                          </a:solidFill>
                          <a:latin typeface="Georgia" panose="02040502050405020303" pitchFamily="18" charset="0"/>
                        </a:rPr>
                        <a:t>Deadline </a:t>
                      </a:r>
                      <a:r>
                        <a:rPr lang="en-US" sz="1200" b="1" u="sng" dirty="0">
                          <a:solidFill>
                            <a:schemeClr val="bg1"/>
                          </a:solidFill>
                          <a:latin typeface="Georgia" panose="02040502050405020303" pitchFamily="18" charset="0"/>
                        </a:rPr>
                        <a:t>Timetable</a:t>
                      </a:r>
                    </a:p>
                  </a:txBody>
                  <a:tcPr/>
                </a:tc>
                <a:tc>
                  <a:txBody>
                    <a:bodyPr/>
                    <a:lstStyle/>
                    <a:p>
                      <a:pPr algn="ctr"/>
                      <a:r>
                        <a:rPr lang="en-US" sz="1200" b="1" u="none" dirty="0">
                          <a:solidFill>
                            <a:schemeClr val="bg1"/>
                          </a:solidFill>
                          <a:latin typeface="Georgia" panose="02040502050405020303" pitchFamily="18" charset="0"/>
                        </a:rPr>
                        <a:t>Completion </a:t>
                      </a:r>
                    </a:p>
                    <a:p>
                      <a:pPr algn="ctr"/>
                      <a:r>
                        <a:rPr lang="en-US" sz="1200" b="1" u="sng" dirty="0">
                          <a:solidFill>
                            <a:schemeClr val="bg1"/>
                          </a:solidFill>
                          <a:latin typeface="Georgia" panose="02040502050405020303" pitchFamily="18" charset="0"/>
                        </a:rPr>
                        <a:t>Confirmation Test</a:t>
                      </a:r>
                    </a:p>
                  </a:txBody>
                  <a:tcPr/>
                </a:tc>
                <a:extLst>
                  <a:ext uri="{0D108BD9-81ED-4DB2-BD59-A6C34878D82A}">
                    <a16:rowId xmlns:a16="http://schemas.microsoft.com/office/drawing/2014/main" val="10000"/>
                  </a:ext>
                </a:extLst>
              </a:tr>
              <a:tr h="291105">
                <a:tc gridSpan="4">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400" b="1" u="sng" dirty="0">
                          <a:solidFill>
                            <a:srgbClr val="FF0000"/>
                          </a:solidFill>
                          <a:effectLst/>
                          <a:latin typeface="Georgia" panose="02040502050405020303" pitchFamily="18" charset="0"/>
                        </a:rPr>
                        <a:t>LAG 1: Research the most effective Education Program  within 3 months</a:t>
                      </a:r>
                      <a:endParaRPr lang="en-US" sz="1400" b="1" u="sng" dirty="0">
                        <a:solidFill>
                          <a:srgbClr val="FF0000"/>
                        </a:solidFill>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algn="ctr">
                        <a:lnSpc>
                          <a:spcPct val="107000"/>
                        </a:lnSpc>
                        <a:spcBef>
                          <a:spcPts val="0"/>
                        </a:spcBef>
                        <a:spcAft>
                          <a:spcPts val="0"/>
                        </a:spcAft>
                      </a:pP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algn="ctr">
                        <a:lnSpc>
                          <a:spcPct val="107000"/>
                        </a:lnSpc>
                        <a:spcBef>
                          <a:spcPts val="0"/>
                        </a:spcBef>
                        <a:spcAft>
                          <a:spcPts val="0"/>
                        </a:spcAft>
                      </a:pP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algn="ctr">
                        <a:lnSpc>
                          <a:spcPct val="107000"/>
                        </a:lnSpc>
                        <a:spcBef>
                          <a:spcPts val="0"/>
                        </a:spcBef>
                        <a:spcAft>
                          <a:spcPts val="0"/>
                        </a:spcAft>
                      </a:pP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16944058"/>
                  </a:ext>
                </a:extLst>
              </a:tr>
              <a:tr h="471057">
                <a:tc>
                  <a:txBody>
                    <a:bodyPr/>
                    <a:lstStyle/>
                    <a:p>
                      <a:pPr marL="11113" marR="0" lvl="0" indent="0" algn="just">
                        <a:lnSpc>
                          <a:spcPct val="107000"/>
                        </a:lnSpc>
                        <a:spcBef>
                          <a:spcPts val="0"/>
                        </a:spcBef>
                        <a:spcAft>
                          <a:spcPts val="0"/>
                        </a:spcAft>
                        <a:buFont typeface="Arial" panose="020B0604020202020204" pitchFamily="34" charset="0"/>
                        <a:buNone/>
                        <a:tabLst/>
                      </a:pPr>
                      <a:r>
                        <a:rPr lang="en-US" sz="1400" b="1" dirty="0">
                          <a:effectLst/>
                          <a:latin typeface="Georgia" panose="02040502050405020303" pitchFamily="18" charset="0"/>
                          <a:ea typeface="Calibri" panose="020F0502020204030204" pitchFamily="34" charset="0"/>
                          <a:cs typeface="Times New Roman" panose="02020603050405020304" pitchFamily="18" charset="0"/>
                        </a:rPr>
                        <a:t>1. Form Parish Wildly Important Goal Team 2 (Education Ministry Team 2). </a:t>
                      </a: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200" b="1" dirty="0">
                          <a:effectLst/>
                          <a:latin typeface="Georgia" panose="02040502050405020303" pitchFamily="18" charset="0"/>
                          <a:ea typeface="Calibri" panose="020F0502020204030204" pitchFamily="34" charset="0"/>
                          <a:cs typeface="Times New Roman" panose="02020603050405020304" pitchFamily="18" charset="0"/>
                        </a:rPr>
                        <a:t>Strategic Planning Team and Goal co-Captains</a:t>
                      </a:r>
                      <a:endParaRPr lang="en-US" sz="1100" b="1"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2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1 month after start date</a:t>
                      </a:r>
                    </a:p>
                    <a:p>
                      <a:pPr marL="0" marR="0">
                        <a:lnSpc>
                          <a:spcPct val="107000"/>
                        </a:lnSpc>
                        <a:spcBef>
                          <a:spcPts val="0"/>
                        </a:spcBef>
                        <a:spcAft>
                          <a:spcPts val="0"/>
                        </a:spcAft>
                      </a:pPr>
                      <a:endParaRPr lang="en-US" sz="1100"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nSpc>
                          <a:spcPct val="107000"/>
                        </a:lnSpc>
                        <a:spcBef>
                          <a:spcPts val="0"/>
                        </a:spcBef>
                        <a:spcAft>
                          <a:spcPts val="0"/>
                        </a:spcAft>
                        <a:buFont typeface="Symbol" pitchFamily="2" charset="2"/>
                        <a:buNone/>
                      </a:pPr>
                      <a:r>
                        <a:rPr lang="en-US" sz="1200" b="1" dirty="0">
                          <a:effectLst/>
                          <a:latin typeface="Georgia" panose="02040502050405020303" pitchFamily="18" charset="0"/>
                          <a:ea typeface="Calibri" panose="020F0502020204030204" pitchFamily="34" charset="0"/>
                          <a:cs typeface="Times New Roman" panose="02020603050405020304" pitchFamily="18" charset="0"/>
                        </a:rPr>
                        <a:t>Education Ministry Team 2 members agree to serve </a:t>
                      </a:r>
                      <a:r>
                        <a:rPr lang="en-US" sz="1200" dirty="0">
                          <a:effectLst/>
                          <a:latin typeface="Georgia" panose="02040502050405020303" pitchFamily="18" charset="0"/>
                          <a:ea typeface="Calibri" panose="020F0502020204030204" pitchFamily="34" charset="0"/>
                          <a:cs typeface="Times New Roman" panose="02020603050405020304" pitchFamily="18" charset="0"/>
                        </a:rPr>
                        <a:t> </a:t>
                      </a:r>
                      <a:endParaRPr lang="en-US" sz="1100"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60737851"/>
                  </a:ext>
                </a:extLst>
              </a:tr>
              <a:tr h="606954">
                <a:tc>
                  <a:txBody>
                    <a:bodyPr/>
                    <a:lstStyle/>
                    <a:p>
                      <a:pPr marL="0" lvl="1" indent="0">
                        <a:buNone/>
                      </a:pPr>
                      <a:r>
                        <a:rPr lang="en-US" sz="1400" b="1" dirty="0">
                          <a:effectLst/>
                          <a:latin typeface="Georgia" panose="02040502050405020303" pitchFamily="18" charset="0"/>
                        </a:rPr>
                        <a:t>2. Research and identify metrics to determine effectiveness and how success will be determined for each targeted demographic of youth and adults.</a:t>
                      </a:r>
                      <a:endParaRPr lang="en-US" sz="14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noFill/>
                  </a:tcPr>
                </a:tc>
                <a:tc>
                  <a:txBody>
                    <a:bodyPr/>
                    <a:lstStyle/>
                    <a:p>
                      <a:pPr marL="0" marR="0">
                        <a:lnSpc>
                          <a:spcPct val="107000"/>
                        </a:lnSpc>
                        <a:spcBef>
                          <a:spcPts val="0"/>
                        </a:spcBef>
                        <a:spcAft>
                          <a:spcPts val="0"/>
                        </a:spcAft>
                      </a:pPr>
                      <a:r>
                        <a:rPr lang="en-US" sz="1200" b="1" dirty="0">
                          <a:effectLst/>
                          <a:latin typeface="Georgia" panose="02040502050405020303" pitchFamily="18" charset="0"/>
                          <a:ea typeface="Calibri" panose="020F0502020204030204" pitchFamily="34" charset="0"/>
                          <a:cs typeface="Times New Roman" panose="02020603050405020304" pitchFamily="18" charset="0"/>
                        </a:rPr>
                        <a:t>Education </a:t>
                      </a:r>
                      <a:r>
                        <a:rPr lang="en-US" sz="12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Ministry Team 2</a:t>
                      </a:r>
                    </a:p>
                  </a:txBody>
                  <a:tcPr marL="68580" marR="68580" marT="0" marB="0">
                    <a:lnT w="12700" cap="flat" cmpd="sng" algn="ctr">
                      <a:solidFill>
                        <a:schemeClr val="tx1"/>
                      </a:solidFill>
                      <a:prstDash val="solid"/>
                      <a:round/>
                      <a:headEnd type="none" w="med" len="med"/>
                      <a:tailEnd type="none" w="med" len="med"/>
                    </a:lnT>
                    <a:noFill/>
                  </a:tcPr>
                </a:tc>
                <a:tc>
                  <a:txBody>
                    <a:bodyPr/>
                    <a:lstStyle/>
                    <a:p>
                      <a:pPr marL="0" marR="0">
                        <a:lnSpc>
                          <a:spcPct val="107000"/>
                        </a:lnSpc>
                        <a:spcBef>
                          <a:spcPts val="0"/>
                        </a:spcBef>
                        <a:spcAft>
                          <a:spcPts val="0"/>
                        </a:spcAft>
                      </a:pPr>
                      <a:r>
                        <a:rPr lang="en-US" sz="12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2 months after step 1</a:t>
                      </a:r>
                    </a:p>
                  </a:txBody>
                  <a:tcPr marL="68580" marR="68580" marT="0" marB="0">
                    <a:lnT w="12700" cap="flat" cmpd="sng" algn="ctr">
                      <a:solidFill>
                        <a:schemeClr val="tx1"/>
                      </a:solidFill>
                      <a:prstDash val="solid"/>
                      <a:round/>
                      <a:headEnd type="none" w="med" len="med"/>
                      <a:tailEnd type="none" w="med" len="med"/>
                    </a:lnT>
                    <a:noFill/>
                  </a:tcPr>
                </a:tc>
                <a:tc>
                  <a:txBody>
                    <a:bodyPr/>
                    <a:lstStyle/>
                    <a:p>
                      <a:pPr marL="0" marR="0" lvl="0" indent="0">
                        <a:lnSpc>
                          <a:spcPct val="107000"/>
                        </a:lnSpc>
                        <a:spcBef>
                          <a:spcPts val="0"/>
                        </a:spcBef>
                        <a:spcAft>
                          <a:spcPts val="0"/>
                        </a:spcAft>
                        <a:buFont typeface="Symbol" pitchFamily="2" charset="2"/>
                        <a:buNone/>
                      </a:pPr>
                      <a:r>
                        <a:rPr lang="en-US" sz="12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Success and effectiveness metrics are finalized</a:t>
                      </a:r>
                    </a:p>
                  </a:txBody>
                  <a:tcPr marL="68580" marR="68580" marT="0" marB="0">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10002"/>
                  </a:ext>
                </a:extLst>
              </a:tr>
              <a:tr h="965437">
                <a:tc>
                  <a:txBody>
                    <a:bodyPr/>
                    <a:lstStyle/>
                    <a:p>
                      <a:pPr marL="0" marR="0" lvl="0" indent="0" algn="just">
                        <a:lnSpc>
                          <a:spcPct val="107000"/>
                        </a:lnSpc>
                        <a:spcBef>
                          <a:spcPts val="0"/>
                        </a:spcBef>
                        <a:spcAft>
                          <a:spcPts val="0"/>
                        </a:spcAft>
                        <a:buFontTx/>
                        <a:buNone/>
                      </a:pPr>
                      <a:r>
                        <a:rPr lang="en-US" sz="1400" b="1" dirty="0">
                          <a:effectLst/>
                          <a:latin typeface="Georgia" panose="02040502050405020303" pitchFamily="18" charset="0"/>
                          <a:ea typeface="Calibri" panose="020F0502020204030204" pitchFamily="34" charset="0"/>
                          <a:cs typeface="Times New Roman" panose="02020603050405020304" pitchFamily="18" charset="0"/>
                        </a:rPr>
                        <a:t>3. </a:t>
                      </a:r>
                      <a:r>
                        <a:rPr lang="en-US" sz="1400" b="1" dirty="0">
                          <a:effectLst/>
                          <a:latin typeface="Georgia" panose="02040502050405020303" pitchFamily="18" charset="0"/>
                        </a:rPr>
                        <a:t>Identify at least 5 Adult and 5 Youth Education </a:t>
                      </a:r>
                      <a:r>
                        <a:rPr lang="en-US" sz="1400" b="1" dirty="0">
                          <a:solidFill>
                            <a:srgbClr val="5D0100"/>
                          </a:solidFill>
                          <a:latin typeface="Georgia" panose="02040502050405020303" pitchFamily="18" charset="0"/>
                        </a:rPr>
                        <a:t>programs </a:t>
                      </a:r>
                      <a:r>
                        <a:rPr lang="en-US" sz="1400" b="1" dirty="0">
                          <a:effectLst/>
                          <a:latin typeface="Georgia" panose="02040502050405020303" pitchFamily="18" charset="0"/>
                        </a:rPr>
                        <a:t>to evaluate and consider from both inside and outside the Orthodox ecosystem.</a:t>
                      </a:r>
                      <a:endParaRPr lang="en-US" sz="1400" b="1"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b="1" dirty="0">
                          <a:effectLst/>
                          <a:latin typeface="Georgia" panose="02040502050405020303" pitchFamily="18" charset="0"/>
                          <a:ea typeface="Calibri" panose="020F0502020204030204" pitchFamily="34" charset="0"/>
                          <a:cs typeface="Times New Roman" panose="02020603050405020304" pitchFamily="18" charset="0"/>
                        </a:rPr>
                        <a:t>Education Ministry Team 2</a:t>
                      </a:r>
                    </a:p>
                  </a:txBody>
                  <a:tcPr marL="68580" marR="68580" marT="0" marB="0"/>
                </a:tc>
                <a:tc>
                  <a:txBody>
                    <a:bodyPr/>
                    <a:lstStyle/>
                    <a:p>
                      <a:pPr marL="0" marR="0">
                        <a:lnSpc>
                          <a:spcPct val="107000"/>
                        </a:lnSpc>
                        <a:spcBef>
                          <a:spcPts val="0"/>
                        </a:spcBef>
                        <a:spcAft>
                          <a:spcPts val="0"/>
                        </a:spcAft>
                      </a:pPr>
                      <a:r>
                        <a:rPr lang="en-US" sz="12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Simultaneous with step 2</a:t>
                      </a:r>
                      <a:endParaRPr lang="en-US" sz="1200" b="1"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lvl="0" indent="0">
                        <a:lnSpc>
                          <a:spcPct val="107000"/>
                        </a:lnSpc>
                        <a:spcBef>
                          <a:spcPts val="0"/>
                        </a:spcBef>
                        <a:spcAft>
                          <a:spcPts val="0"/>
                        </a:spcAft>
                        <a:buFontTx/>
                        <a:buNone/>
                      </a:pPr>
                      <a:r>
                        <a:rPr lang="en-US" sz="1200" b="1" dirty="0">
                          <a:effectLst/>
                          <a:latin typeface="Georgia" panose="02040502050405020303" pitchFamily="18" charset="0"/>
                          <a:ea typeface="Calibri" panose="020F0502020204030204" pitchFamily="34" charset="0"/>
                          <a:cs typeface="Times New Roman" panose="02020603050405020304" pitchFamily="18" charset="0"/>
                        </a:rPr>
                        <a:t>At least 5 Education </a:t>
                      </a:r>
                      <a:r>
                        <a:rPr lang="en-US" sz="1200" b="1" dirty="0">
                          <a:effectLst/>
                          <a:latin typeface="Georgia" panose="02040502050405020303" pitchFamily="18" charset="0"/>
                        </a:rPr>
                        <a:t> training p</a:t>
                      </a:r>
                      <a:r>
                        <a:rPr lang="en-US" sz="1200" b="1" dirty="0">
                          <a:solidFill>
                            <a:srgbClr val="5D0100"/>
                          </a:solidFill>
                          <a:latin typeface="Georgia" panose="02040502050405020303" pitchFamily="18" charset="0"/>
                        </a:rPr>
                        <a:t>rograms</a:t>
                      </a:r>
                      <a:r>
                        <a:rPr lang="en-US" sz="1200" b="1" dirty="0">
                          <a:effectLst/>
                          <a:latin typeface="Georgia" panose="02040502050405020303" pitchFamily="18" charset="0"/>
                          <a:ea typeface="Calibri" panose="020F0502020204030204" pitchFamily="34" charset="0"/>
                          <a:cs typeface="Times New Roman" panose="02020603050405020304" pitchFamily="18" charset="0"/>
                        </a:rPr>
                        <a:t> are identified for study</a:t>
                      </a:r>
                    </a:p>
                  </a:txBody>
                  <a:tcPr marL="68580" marR="68580" marT="0" marB="0"/>
                </a:tc>
                <a:extLst>
                  <a:ext uri="{0D108BD9-81ED-4DB2-BD59-A6C34878D82A}">
                    <a16:rowId xmlns:a16="http://schemas.microsoft.com/office/drawing/2014/main" val="1085481770"/>
                  </a:ext>
                </a:extLst>
              </a:tr>
              <a:tr h="296392">
                <a:tc gridSpan="4">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1400" b="1" i="0" u="sng" strike="noStrike" kern="1200" cap="none" spc="0" normalizeH="0" baseline="0" noProof="0" dirty="0">
                          <a:ln>
                            <a:noFill/>
                          </a:ln>
                          <a:solidFill>
                            <a:srgbClr val="FF0000"/>
                          </a:solidFill>
                          <a:effectLst/>
                          <a:uLnTx/>
                          <a:uFillTx/>
                          <a:latin typeface="Georgia" panose="02040502050405020303" pitchFamily="18" charset="0"/>
                          <a:ea typeface="Calibri" panose="020F0502020204030204" pitchFamily="34" charset="0"/>
                          <a:cs typeface="Times New Roman" panose="02020603050405020304" pitchFamily="18" charset="0"/>
                        </a:rPr>
                        <a:t>LAG 2: Develop the most effective </a:t>
                      </a:r>
                      <a:r>
                        <a:rPr lang="en-US" sz="1400" b="1" u="sng" dirty="0">
                          <a:solidFill>
                            <a:srgbClr val="FF0000"/>
                          </a:solidFill>
                          <a:effectLst/>
                          <a:latin typeface="Georgia" panose="02040502050405020303" pitchFamily="18" charset="0"/>
                        </a:rPr>
                        <a:t>Education Program </a:t>
                      </a:r>
                      <a:r>
                        <a:rPr kumimoji="0" lang="en-US" sz="1400" b="1" i="0" u="sng" strike="noStrike" kern="1200" cap="none" spc="0" normalizeH="0" baseline="0" noProof="0" dirty="0">
                          <a:ln>
                            <a:noFill/>
                          </a:ln>
                          <a:solidFill>
                            <a:srgbClr val="FF0000"/>
                          </a:solidFill>
                          <a:effectLst/>
                          <a:uLnTx/>
                          <a:uFillTx/>
                          <a:latin typeface="Georgia" panose="02040502050405020303" pitchFamily="18" charset="0"/>
                          <a:ea typeface="Calibri" panose="020F0502020204030204" pitchFamily="34" charset="0"/>
                          <a:cs typeface="Times New Roman" panose="02020603050405020304" pitchFamily="18" charset="0"/>
                        </a:rPr>
                        <a:t> within 3 months</a:t>
                      </a:r>
                      <a:endParaRPr lang="en-US" sz="1400" b="1"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tc>
                <a:tc hMerge="1">
                  <a:txBody>
                    <a:bodyPr/>
                    <a:lstStyle/>
                    <a:p>
                      <a:pPr marL="0" marR="0">
                        <a:lnSpc>
                          <a:spcPct val="107000"/>
                        </a:lnSpc>
                        <a:spcBef>
                          <a:spcPts val="0"/>
                        </a:spcBef>
                        <a:spcAft>
                          <a:spcPts val="0"/>
                        </a:spcAft>
                      </a:pPr>
                      <a:endParaRPr lang="en-US" sz="1200" b="1" dirty="0">
                        <a:effectLst/>
                        <a:latin typeface="+mn-lt"/>
                        <a:ea typeface="Calibri" panose="020F0502020204030204" pitchFamily="34" charset="0"/>
                        <a:cs typeface="Times New Roman" panose="02020603050405020304" pitchFamily="18" charset="0"/>
                      </a:endParaRPr>
                    </a:p>
                  </a:txBody>
                  <a:tcPr marL="68580" marR="68580" marT="0" marB="0"/>
                </a:tc>
                <a:tc hMerge="1">
                  <a:txBody>
                    <a:bodyPr/>
                    <a:lstStyle/>
                    <a:p>
                      <a:pPr marL="0" marR="0">
                        <a:lnSpc>
                          <a:spcPct val="107000"/>
                        </a:lnSpc>
                        <a:spcBef>
                          <a:spcPts val="0"/>
                        </a:spcBef>
                        <a:spcAft>
                          <a:spcPts val="0"/>
                        </a:spcAft>
                      </a:pPr>
                      <a:endParaRPr lang="en-US" sz="1200" b="1" dirty="0">
                        <a:effectLst/>
                        <a:latin typeface="+mn-lt"/>
                        <a:ea typeface="Calibri" panose="020F0502020204030204" pitchFamily="34" charset="0"/>
                        <a:cs typeface="Times New Roman" panose="02020603050405020304" pitchFamily="18" charset="0"/>
                      </a:endParaRPr>
                    </a:p>
                  </a:txBody>
                  <a:tcPr marL="68580" marR="68580" marT="0" marB="0"/>
                </a:tc>
                <a:tc hMerge="1">
                  <a:txBody>
                    <a:bodyPr/>
                    <a:lstStyle/>
                    <a:p>
                      <a:pPr marL="0" marR="0" lvl="0" indent="0">
                        <a:lnSpc>
                          <a:spcPct val="107000"/>
                        </a:lnSpc>
                        <a:spcBef>
                          <a:spcPts val="0"/>
                        </a:spcBef>
                        <a:spcAft>
                          <a:spcPts val="0"/>
                        </a:spcAft>
                        <a:buFontTx/>
                        <a:buNone/>
                      </a:pPr>
                      <a:endParaRPr lang="en-US" sz="1200" b="1"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12140628"/>
                  </a:ext>
                </a:extLst>
              </a:tr>
              <a:tr h="1038031">
                <a:tc>
                  <a:txBody>
                    <a:bodyPr/>
                    <a:lstStyle/>
                    <a:p>
                      <a:pPr marL="0" lvl="1" indent="0">
                        <a:buNone/>
                      </a:pPr>
                      <a:r>
                        <a:rPr lang="en-US" sz="1400" b="1" dirty="0">
                          <a:effectLst/>
                          <a:latin typeface="Georgia" panose="02040502050405020303" pitchFamily="18" charset="0"/>
                        </a:rPr>
                        <a:t>4. Evaluate and study the Parish Education Programs identified in step 3 to determine their effectiveness and applicability to St. Demetrios based on criteria of effectiveness and success determined in step 2.</a:t>
                      </a:r>
                    </a:p>
                  </a:txBody>
                  <a:tcPr marL="68580" marR="68580"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200" b="1" dirty="0">
                          <a:effectLst/>
                          <a:latin typeface="Georgia" panose="02040502050405020303" pitchFamily="18" charset="0"/>
                          <a:ea typeface="Calibri" panose="020F0502020204030204" pitchFamily="34" charset="0"/>
                          <a:cs typeface="Times New Roman" panose="02020603050405020304" pitchFamily="18" charset="0"/>
                        </a:rPr>
                        <a:t>Education Ministry Team 2</a:t>
                      </a:r>
                    </a:p>
                    <a:p>
                      <a:pPr marL="0" marR="0">
                        <a:lnSpc>
                          <a:spcPct val="107000"/>
                        </a:lnSpc>
                        <a:spcBef>
                          <a:spcPts val="0"/>
                        </a:spcBef>
                        <a:spcAft>
                          <a:spcPts val="0"/>
                        </a:spcAft>
                      </a:pPr>
                      <a:endParaRPr lang="en-US" sz="12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1  month after step 3</a:t>
                      </a:r>
                    </a:p>
                  </a:txBody>
                  <a:tcPr marL="68580" marR="68580" marT="0" marB="0"/>
                </a:tc>
                <a:tc>
                  <a:txBody>
                    <a:bodyPr/>
                    <a:lstStyle/>
                    <a:p>
                      <a:pPr marL="0" marR="0">
                        <a:lnSpc>
                          <a:spcPct val="107000"/>
                        </a:lnSpc>
                        <a:spcBef>
                          <a:spcPts val="0"/>
                        </a:spcBef>
                        <a:spcAft>
                          <a:spcPts val="0"/>
                        </a:spcAft>
                      </a:pPr>
                      <a:r>
                        <a:rPr lang="en-US" sz="12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Evaluation of alternative Education Program</a:t>
                      </a:r>
                      <a:r>
                        <a:rPr lang="en-US" sz="1200" b="1" dirty="0">
                          <a:effectLst/>
                          <a:latin typeface="Georgia" panose="02040502050405020303" pitchFamily="18" charset="0"/>
                        </a:rPr>
                        <a:t>s is</a:t>
                      </a:r>
                      <a:r>
                        <a:rPr lang="en-US" sz="12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 completed </a:t>
                      </a:r>
                    </a:p>
                  </a:txBody>
                  <a:tcPr marL="68580" marR="68580" marT="0" marB="0"/>
                </a:tc>
                <a:extLst>
                  <a:ext uri="{0D108BD9-81ED-4DB2-BD59-A6C34878D82A}">
                    <a16:rowId xmlns:a16="http://schemas.microsoft.com/office/drawing/2014/main" val="1547801244"/>
                  </a:ext>
                </a:extLst>
              </a:tr>
              <a:tr h="843351">
                <a:tc>
                  <a:txBody>
                    <a:bodyPr/>
                    <a:lstStyle/>
                    <a:p>
                      <a:pPr marL="0" lvl="1" indent="0">
                        <a:buNone/>
                      </a:pPr>
                      <a:r>
                        <a:rPr lang="en-US" sz="1400" b="1" dirty="0">
                          <a:effectLst/>
                          <a:latin typeface="Georgia" panose="02040502050405020303" pitchFamily="18" charset="0"/>
                        </a:rPr>
                        <a:t>5. Modify researched programs, or develop new curriculum, as necessary, to finalize the creation of official St. Demetrios  Adult and Youth “Education Program” for use.  Identify potential “Educators” who can teach the Education Program.</a:t>
                      </a:r>
                    </a:p>
                  </a:txBody>
                  <a:tcPr marL="68580" marR="68580"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200" b="1" dirty="0">
                          <a:effectLst/>
                          <a:latin typeface="Georgia" panose="02040502050405020303" pitchFamily="18" charset="0"/>
                          <a:ea typeface="Calibri" panose="020F0502020204030204" pitchFamily="34" charset="0"/>
                          <a:cs typeface="Times New Roman" panose="02020603050405020304" pitchFamily="18" charset="0"/>
                        </a:rPr>
                        <a:t>Education Ministry Team 2</a:t>
                      </a:r>
                      <a:endParaRPr lang="en-US" sz="12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2  months after step 4</a:t>
                      </a:r>
                    </a:p>
                  </a:txBody>
                  <a:tcPr marL="68580" marR="68580" marT="0" marB="0"/>
                </a:tc>
                <a:tc>
                  <a:txBody>
                    <a:bodyPr/>
                    <a:lstStyle/>
                    <a:p>
                      <a:pPr marL="0" marR="0">
                        <a:lnSpc>
                          <a:spcPct val="107000"/>
                        </a:lnSpc>
                        <a:spcBef>
                          <a:spcPts val="0"/>
                        </a:spcBef>
                        <a:spcAft>
                          <a:spcPts val="0"/>
                        </a:spcAft>
                      </a:pPr>
                      <a:r>
                        <a:rPr lang="en-US" sz="1200" b="1" dirty="0">
                          <a:effectLst/>
                          <a:latin typeface="Georgia" panose="02040502050405020303" pitchFamily="18" charset="0"/>
                        </a:rPr>
                        <a:t>Adult and Youth Education Program  is finalized</a:t>
                      </a:r>
                      <a:endParaRPr lang="en-US" sz="12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bl>
          </a:graphicData>
        </a:graphic>
      </p:graphicFrame>
      <p:sp>
        <p:nvSpPr>
          <p:cNvPr id="5" name="Title 1">
            <a:extLst>
              <a:ext uri="{FF2B5EF4-FFF2-40B4-BE49-F238E27FC236}">
                <a16:creationId xmlns:a16="http://schemas.microsoft.com/office/drawing/2014/main" id="{D62C678B-B2F1-4206-9806-7710365057CE}"/>
              </a:ext>
            </a:extLst>
          </p:cNvPr>
          <p:cNvSpPr>
            <a:spLocks noGrp="1"/>
          </p:cNvSpPr>
          <p:nvPr>
            <p:ph type="title"/>
          </p:nvPr>
        </p:nvSpPr>
        <p:spPr>
          <a:xfrm>
            <a:off x="3353919" y="-99934"/>
            <a:ext cx="4556476" cy="1143000"/>
          </a:xfrm>
        </p:spPr>
        <p:txBody>
          <a:bodyPr/>
          <a:lstStyle/>
          <a:p>
            <a:r>
              <a:rPr lang="en-US" sz="2200" b="1" u="none" dirty="0">
                <a:effectLst/>
                <a:latin typeface="Georgia" panose="02040502050405020303" pitchFamily="18" charset="0"/>
              </a:rPr>
              <a:t>Adult &amp; </a:t>
            </a:r>
            <a:r>
              <a:rPr lang="en-US" sz="2200" u="none" dirty="0"/>
              <a:t>Youth Education</a:t>
            </a:r>
            <a:r>
              <a:rPr lang="en-US" sz="2200" b="1" u="none" dirty="0">
                <a:effectLst/>
                <a:latin typeface="Georgia" panose="02040502050405020303" pitchFamily="18" charset="0"/>
              </a:rPr>
              <a:t> Wildly  Important Goal 2 </a:t>
            </a:r>
            <a:r>
              <a:rPr lang="en-US" sz="2200" b="1" u="sng" dirty="0">
                <a:effectLst/>
                <a:latin typeface="Georgia" panose="02040502050405020303" pitchFamily="18" charset="0"/>
              </a:rPr>
              <a:t>Action Plan</a:t>
            </a:r>
            <a:endParaRPr lang="en-US" sz="2200" b="1" u="sng" dirty="0">
              <a:latin typeface="Georgia" panose="02040502050405020303" pitchFamily="18" charset="0"/>
            </a:endParaRPr>
          </a:p>
        </p:txBody>
      </p:sp>
    </p:spTree>
    <p:extLst>
      <p:ext uri="{BB962C8B-B14F-4D97-AF65-F5344CB8AC3E}">
        <p14:creationId xmlns:p14="http://schemas.microsoft.com/office/powerpoint/2010/main" val="1208222426"/>
      </p:ext>
    </p:extLst>
  </p:cSld>
  <p:clrMapOvr>
    <a:masterClrMapping/>
  </p:clrMapOvr>
  <p:transition>
    <p:strips dir="rd"/>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2824" y="908222"/>
          <a:ext cx="9101175" cy="6040430"/>
        </p:xfrm>
        <a:graphic>
          <a:graphicData uri="http://schemas.openxmlformats.org/drawingml/2006/table">
            <a:tbl>
              <a:tblPr firstRow="1" bandRow="1">
                <a:tableStyleId>{7DF18680-E054-41AD-8BC1-D1AEF772440D}</a:tableStyleId>
              </a:tblPr>
              <a:tblGrid>
                <a:gridCol w="3927867">
                  <a:extLst>
                    <a:ext uri="{9D8B030D-6E8A-4147-A177-3AD203B41FA5}">
                      <a16:colId xmlns:a16="http://schemas.microsoft.com/office/drawing/2014/main" val="20000"/>
                    </a:ext>
                  </a:extLst>
                </a:gridCol>
                <a:gridCol w="1533600">
                  <a:extLst>
                    <a:ext uri="{9D8B030D-6E8A-4147-A177-3AD203B41FA5}">
                      <a16:colId xmlns:a16="http://schemas.microsoft.com/office/drawing/2014/main" val="20001"/>
                    </a:ext>
                  </a:extLst>
                </a:gridCol>
                <a:gridCol w="1654464">
                  <a:extLst>
                    <a:ext uri="{9D8B030D-6E8A-4147-A177-3AD203B41FA5}">
                      <a16:colId xmlns:a16="http://schemas.microsoft.com/office/drawing/2014/main" val="20002"/>
                    </a:ext>
                  </a:extLst>
                </a:gridCol>
                <a:gridCol w="1985244">
                  <a:extLst>
                    <a:ext uri="{9D8B030D-6E8A-4147-A177-3AD203B41FA5}">
                      <a16:colId xmlns:a16="http://schemas.microsoft.com/office/drawing/2014/main" val="20003"/>
                    </a:ext>
                  </a:extLst>
                </a:gridCol>
              </a:tblGrid>
              <a:tr h="455835">
                <a:tc>
                  <a:txBody>
                    <a:bodyPr/>
                    <a:lstStyle/>
                    <a:p>
                      <a:pPr algn="ctr"/>
                      <a:r>
                        <a:rPr lang="en-US" sz="1200" b="1" kern="1200" dirty="0">
                          <a:solidFill>
                            <a:schemeClr val="bg1"/>
                          </a:solidFill>
                          <a:effectLst/>
                          <a:latin typeface="Georgia" panose="02040502050405020303" pitchFamily="18" charset="0"/>
                          <a:ea typeface="+mn-ea"/>
                          <a:cs typeface="+mn-cs"/>
                        </a:rPr>
                        <a:t>Key  Actions  Necessary  </a:t>
                      </a:r>
                      <a:r>
                        <a:rPr lang="en-US" sz="1200" b="1" u="none" kern="1200" dirty="0">
                          <a:solidFill>
                            <a:schemeClr val="bg1"/>
                          </a:solidFill>
                          <a:effectLst/>
                          <a:latin typeface="Georgia" panose="02040502050405020303" pitchFamily="18" charset="0"/>
                          <a:ea typeface="+mn-ea"/>
                          <a:cs typeface="+mn-cs"/>
                        </a:rPr>
                        <a:t>To  Achieve  </a:t>
                      </a:r>
                    </a:p>
                    <a:p>
                      <a:pPr algn="ctr"/>
                      <a:r>
                        <a:rPr lang="en-US" sz="1200" b="1" u="sng" kern="1200" dirty="0">
                          <a:solidFill>
                            <a:schemeClr val="bg1"/>
                          </a:solidFill>
                          <a:effectLst/>
                          <a:latin typeface="Georgia" panose="02040502050405020303" pitchFamily="18" charset="0"/>
                          <a:ea typeface="+mn-ea"/>
                          <a:cs typeface="+mn-cs"/>
                        </a:rPr>
                        <a:t>Strategic  WIG 2</a:t>
                      </a:r>
                      <a:endParaRPr lang="en-US" sz="1200" b="1" dirty="0">
                        <a:solidFill>
                          <a:schemeClr val="bg1"/>
                        </a:solidFill>
                        <a:latin typeface="Georgia" panose="02040502050405020303" pitchFamily="18" charset="0"/>
                      </a:endParaRPr>
                    </a:p>
                  </a:txBody>
                  <a:tcPr/>
                </a:tc>
                <a:tc>
                  <a:txBody>
                    <a:bodyPr/>
                    <a:lstStyle/>
                    <a:p>
                      <a:pPr algn="ctr"/>
                      <a:r>
                        <a:rPr lang="en-US" sz="1200" b="1" u="none" dirty="0">
                          <a:solidFill>
                            <a:schemeClr val="bg1"/>
                          </a:solidFill>
                          <a:latin typeface="Georgia" panose="02040502050405020303" pitchFamily="18" charset="0"/>
                        </a:rPr>
                        <a:t>Responsible </a:t>
                      </a:r>
                      <a:r>
                        <a:rPr lang="en-US" sz="1200" b="1" u="sng" dirty="0">
                          <a:solidFill>
                            <a:schemeClr val="bg1"/>
                          </a:solidFill>
                          <a:latin typeface="Georgia" panose="02040502050405020303" pitchFamily="18" charset="0"/>
                        </a:rPr>
                        <a:t>Party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u="none" dirty="0">
                          <a:solidFill>
                            <a:schemeClr val="bg1"/>
                          </a:solidFill>
                          <a:latin typeface="Georgia" panose="02040502050405020303" pitchFamily="18" charset="0"/>
                        </a:rPr>
                        <a:t>Deadline</a:t>
                      </a:r>
                      <a:r>
                        <a:rPr lang="en-US" sz="1200" b="1" u="sng" dirty="0">
                          <a:solidFill>
                            <a:schemeClr val="bg1"/>
                          </a:solidFill>
                          <a:latin typeface="Georgia" panose="02040502050405020303" pitchFamily="18" charset="0"/>
                        </a:rPr>
                        <a:t> Timetable</a:t>
                      </a:r>
                    </a:p>
                  </a:txBody>
                  <a:tcPr/>
                </a:tc>
                <a:tc>
                  <a:txBody>
                    <a:bodyPr/>
                    <a:lstStyle/>
                    <a:p>
                      <a:pPr algn="ctr"/>
                      <a:r>
                        <a:rPr lang="en-US" sz="1200" b="1" u="none" dirty="0">
                          <a:solidFill>
                            <a:schemeClr val="bg1"/>
                          </a:solidFill>
                          <a:latin typeface="Georgia" panose="02040502050405020303" pitchFamily="18" charset="0"/>
                        </a:rPr>
                        <a:t>Completion </a:t>
                      </a:r>
                    </a:p>
                    <a:p>
                      <a:pPr algn="ctr"/>
                      <a:r>
                        <a:rPr lang="en-US" sz="1200" b="1" u="sng" dirty="0">
                          <a:solidFill>
                            <a:schemeClr val="bg1"/>
                          </a:solidFill>
                          <a:latin typeface="Georgia" panose="02040502050405020303" pitchFamily="18" charset="0"/>
                        </a:rPr>
                        <a:t>Confirmation Test</a:t>
                      </a:r>
                    </a:p>
                  </a:txBody>
                  <a:tcPr/>
                </a:tc>
                <a:extLst>
                  <a:ext uri="{0D108BD9-81ED-4DB2-BD59-A6C34878D82A}">
                    <a16:rowId xmlns:a16="http://schemas.microsoft.com/office/drawing/2014/main" val="10000"/>
                  </a:ext>
                </a:extLst>
              </a:tr>
              <a:tr h="303122">
                <a:tc gridSpan="4">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1300" b="1" i="0" u="sng" strike="noStrike" kern="1200" cap="none" spc="0" normalizeH="0" baseline="0" noProof="0" dirty="0">
                          <a:ln>
                            <a:noFill/>
                          </a:ln>
                          <a:solidFill>
                            <a:srgbClr val="FF0000"/>
                          </a:solidFill>
                          <a:effectLst/>
                          <a:uLnTx/>
                          <a:uFillTx/>
                          <a:latin typeface="Georgia" panose="02040502050405020303" pitchFamily="18" charset="0"/>
                          <a:ea typeface="Calibri" panose="020F0502020204030204" pitchFamily="34" charset="0"/>
                          <a:cs typeface="Times New Roman" panose="02020603050405020304" pitchFamily="18" charset="0"/>
                        </a:rPr>
                        <a:t>LAG 3: Identify delivery modalities and recruit and train the  Education Program Educators  within 3 months</a:t>
                      </a:r>
                      <a:endParaRPr lang="en-US" sz="1300" b="1" u="sng"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lnB w="12700" cap="flat" cmpd="sng" algn="ctr">
                      <a:solidFill>
                        <a:schemeClr val="tx1"/>
                      </a:solidFill>
                      <a:prstDash val="solid"/>
                      <a:round/>
                      <a:headEnd type="none" w="med" len="med"/>
                      <a:tailEnd type="none" w="med" len="med"/>
                    </a:lnB>
                    <a:noFill/>
                  </a:tcPr>
                </a:tc>
                <a:tc hMerge="1">
                  <a:txBody>
                    <a:bodyPr/>
                    <a:lstStyle/>
                    <a:p>
                      <a:pPr marL="0" marR="0">
                        <a:lnSpc>
                          <a:spcPct val="107000"/>
                        </a:lnSpc>
                        <a:spcBef>
                          <a:spcPts val="0"/>
                        </a:spcBef>
                        <a:spcAft>
                          <a:spcPts val="0"/>
                        </a:spcAft>
                      </a:pP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lnB w="12700" cap="flat" cmpd="sng" algn="ctr">
                      <a:solidFill>
                        <a:schemeClr val="tx1"/>
                      </a:solidFill>
                      <a:prstDash val="solid"/>
                      <a:round/>
                      <a:headEnd type="none" w="med" len="med"/>
                      <a:tailEnd type="none" w="med" len="med"/>
                    </a:lnB>
                    <a:noFill/>
                  </a:tcPr>
                </a:tc>
                <a:tc hMerge="1">
                  <a:txBody>
                    <a:bodyPr/>
                    <a:lstStyle/>
                    <a:p>
                      <a:pPr marL="0" marR="0">
                        <a:lnSpc>
                          <a:spcPct val="107000"/>
                        </a:lnSpc>
                        <a:spcBef>
                          <a:spcPts val="0"/>
                        </a:spcBef>
                        <a:spcAft>
                          <a:spcPts val="0"/>
                        </a:spcAft>
                      </a:pP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lnB w="12700" cap="flat" cmpd="sng" algn="ctr">
                      <a:solidFill>
                        <a:schemeClr val="tx1"/>
                      </a:solidFill>
                      <a:prstDash val="solid"/>
                      <a:round/>
                      <a:headEnd type="none" w="med" len="med"/>
                      <a:tailEnd type="none" w="med" len="med"/>
                    </a:lnB>
                    <a:noFill/>
                  </a:tcPr>
                </a:tc>
                <a:tc hMerge="1">
                  <a:txBody>
                    <a:bodyPr/>
                    <a:lstStyle/>
                    <a:p>
                      <a:pPr marL="0" marR="0" lvl="0" indent="0">
                        <a:lnSpc>
                          <a:spcPct val="107000"/>
                        </a:lnSpc>
                        <a:spcBef>
                          <a:spcPts val="0"/>
                        </a:spcBef>
                        <a:spcAft>
                          <a:spcPts val="0"/>
                        </a:spcAft>
                        <a:buFont typeface="Symbol" pitchFamily="2" charset="2"/>
                        <a:buNone/>
                      </a:pP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814760">
                <a:tc>
                  <a:txBody>
                    <a:bodyPr/>
                    <a:lstStyle/>
                    <a:p>
                      <a:pPr marL="0" lvl="1" indent="0">
                        <a:buNone/>
                      </a:pPr>
                      <a:r>
                        <a:rPr lang="en-US" sz="1400" b="1" dirty="0">
                          <a:effectLst/>
                          <a:latin typeface="Georgia" panose="02040502050405020303" pitchFamily="18" charset="0"/>
                        </a:rPr>
                        <a:t>6. (a) identify the best ways to deliver the Education Program; (b) identify delivery modalities and materials (technology, live education, etc.); (c) recruit potential Educators; and (d) schedule training for Educators.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200" b="1" dirty="0">
                          <a:effectLst/>
                          <a:latin typeface="Georgia" panose="02040502050405020303" pitchFamily="18" charset="0"/>
                          <a:ea typeface="Calibri" panose="020F0502020204030204" pitchFamily="34" charset="0"/>
                          <a:cs typeface="Times New Roman" panose="02020603050405020304" pitchFamily="18" charset="0"/>
                        </a:rPr>
                        <a:t>Education Ministry Team 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r>
                        <a:rPr lang="en-US" sz="12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1  months after step 5</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r>
                        <a:rPr lang="en-US" sz="12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Education Program delivery modalities determined and Educators  are recruited and  trained</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4574136"/>
                  </a:ext>
                </a:extLst>
              </a:tr>
              <a:tr h="625969">
                <a:tc>
                  <a:txBody>
                    <a:bodyPr/>
                    <a:lstStyle/>
                    <a:p>
                      <a:pPr marL="0" lvl="1" indent="0">
                        <a:buNone/>
                      </a:pPr>
                      <a:r>
                        <a:rPr lang="en-US" sz="1400" b="1" dirty="0">
                          <a:effectLst/>
                          <a:latin typeface="Georgia" panose="02040502050405020303" pitchFamily="18" charset="0"/>
                        </a:rPr>
                        <a:t>7. (a) Develop training program for Educators; (b) determine interim effectiveness assessment measurement process; (c) train the Educators selected in step 6; and (d) implement and establish all delivery modalities and materials.</a:t>
                      </a:r>
                    </a:p>
                  </a:txBody>
                  <a:tcPr marL="68580" marR="6858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200" b="1" dirty="0">
                          <a:effectLst/>
                          <a:latin typeface="Georgia" panose="02040502050405020303" pitchFamily="18" charset="0"/>
                          <a:ea typeface="Calibri" panose="020F0502020204030204" pitchFamily="34" charset="0"/>
                          <a:cs typeface="Times New Roman" panose="02020603050405020304" pitchFamily="18" charset="0"/>
                        </a:rPr>
                        <a:t>Education Ministry Team 2</a:t>
                      </a: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3  months after step 5 (concurrent with step 6)</a:t>
                      </a: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Educators  are trained in training program, interim assessment process determined and all delivery modalities are set up</a:t>
                      </a: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42611891"/>
                  </a:ext>
                </a:extLst>
              </a:tr>
              <a:tr h="322145">
                <a:tc gridSpan="4">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300" b="1" u="sng" dirty="0">
                          <a:solidFill>
                            <a:srgbClr val="FF0000"/>
                          </a:solidFill>
                          <a:effectLst/>
                          <a:latin typeface="Georgia" panose="02040502050405020303" pitchFamily="18" charset="0"/>
                        </a:rPr>
                        <a:t>LAG 4: Deliver the Education Program to at least 33% of adults and 66% of youth within 9  months</a:t>
                      </a:r>
                    </a:p>
                  </a:txBody>
                  <a:tcPr marL="68580" marR="6858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en-US" sz="1200" b="1" dirty="0">
                        <a:effectLst/>
                        <a:latin typeface="+mn-lt"/>
                        <a:ea typeface="Calibri" panose="020F0502020204030204" pitchFamily="34"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nSpc>
                          <a:spcPct val="107000"/>
                        </a:lnSpc>
                        <a:spcBef>
                          <a:spcPts val="0"/>
                        </a:spcBef>
                        <a:spcAft>
                          <a:spcPts val="0"/>
                        </a:spcAft>
                      </a:pP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nSpc>
                          <a:spcPct val="107000"/>
                        </a:lnSpc>
                        <a:spcBef>
                          <a:spcPts val="0"/>
                        </a:spcBef>
                        <a:spcAft>
                          <a:spcPts val="0"/>
                        </a:spcAft>
                      </a:pP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49569203"/>
                  </a:ext>
                </a:extLst>
              </a:tr>
              <a:tr h="999156">
                <a:tc>
                  <a:txBody>
                    <a:bodyPr/>
                    <a:lstStyle/>
                    <a:p>
                      <a:pPr marL="0" lvl="1" indent="0">
                        <a:buNone/>
                      </a:pPr>
                      <a:r>
                        <a:rPr lang="en-US" sz="1400" b="1" dirty="0">
                          <a:effectLst/>
                          <a:latin typeface="Georgia" panose="02040502050405020303" pitchFamily="18" charset="0"/>
                        </a:rPr>
                        <a:t>8. Identify, recruit and educate at  least 33% of Parish adult stewards and 66% of Parish youth in each targeted demographic of adults and youth (the “Target Numbers”) in the Education Program. </a:t>
                      </a:r>
                    </a:p>
                  </a:txBody>
                  <a:tcPr marL="68580" marR="6858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200" b="1" dirty="0">
                          <a:effectLst/>
                          <a:latin typeface="Georgia" panose="02040502050405020303" pitchFamily="18" charset="0"/>
                          <a:ea typeface="Calibri" panose="020F0502020204030204" pitchFamily="34" charset="0"/>
                          <a:cs typeface="Times New Roman" panose="02020603050405020304" pitchFamily="18" charset="0"/>
                        </a:rPr>
                        <a:t>Educators  and Education Ministry Team 2</a:t>
                      </a: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Concurrent with step 7</a:t>
                      </a: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b="1" dirty="0">
                          <a:solidFill>
                            <a:schemeClr val="bg1"/>
                          </a:solidFill>
                          <a:effectLst/>
                          <a:latin typeface="Georgia" panose="02040502050405020303" pitchFamily="18" charset="0"/>
                          <a:ea typeface="Calibri" panose="020F0502020204030204" pitchFamily="34" charset="0"/>
                          <a:cs typeface="Times New Roman" panose="02020603050405020304" pitchFamily="18" charset="0"/>
                        </a:rPr>
                        <a:t>At least the Target  Numbers of Adult and Youth Parishioners  agree to participate in the Education Program </a:t>
                      </a: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44857395"/>
                  </a:ext>
                </a:extLst>
              </a:tr>
              <a:tr h="798051">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400" b="1" dirty="0">
                          <a:effectLst/>
                          <a:latin typeface="Georgia" panose="02040502050405020303" pitchFamily="18" charset="0"/>
                        </a:rPr>
                        <a:t>9. At least the Target Number of Adult and Youth Parishioners will complete the Education Program.</a:t>
                      </a:r>
                    </a:p>
                  </a:txBody>
                  <a:tcPr marL="68580" marR="6858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200" b="1" dirty="0">
                          <a:effectLst/>
                          <a:latin typeface="Georgia" panose="02040502050405020303" pitchFamily="18" charset="0"/>
                          <a:ea typeface="Calibri" panose="020F0502020204030204" pitchFamily="34" charset="0"/>
                          <a:cs typeface="Times New Roman" panose="02020603050405020304" pitchFamily="18" charset="0"/>
                        </a:rPr>
                        <a:t>Educators </a:t>
                      </a:r>
                    </a:p>
                  </a:txBody>
                  <a:tcPr marL="68580" marR="68580" marT="0" marB="0">
                    <a:lnT w="12700" cap="flat" cmpd="sng" algn="ctr">
                      <a:solidFill>
                        <a:schemeClr val="tx1"/>
                      </a:solidFill>
                      <a:prstDash val="solid"/>
                      <a:round/>
                      <a:headEnd type="none" w="med" len="med"/>
                      <a:tailEnd type="none" w="med" len="med"/>
                    </a:lnT>
                  </a:tcPr>
                </a:tc>
                <a:tc>
                  <a:txBody>
                    <a:bodyPr/>
                    <a:lstStyle/>
                    <a:p>
                      <a:pPr marL="0" marR="0">
                        <a:lnSpc>
                          <a:spcPct val="107000"/>
                        </a:lnSpc>
                        <a:spcBef>
                          <a:spcPts val="0"/>
                        </a:spcBef>
                        <a:spcAft>
                          <a:spcPts val="0"/>
                        </a:spcAft>
                      </a:pPr>
                      <a:r>
                        <a:rPr lang="en-US" sz="12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9  months after steps 7 &amp; 8 </a:t>
                      </a:r>
                    </a:p>
                  </a:txBody>
                  <a:tcPr marL="68580" marR="68580" marT="0" marB="0">
                    <a:lnT w="12700" cap="flat" cmpd="sng" algn="ctr">
                      <a:solidFill>
                        <a:schemeClr val="tx1"/>
                      </a:solidFill>
                      <a:prstDash val="solid"/>
                      <a:round/>
                      <a:headEnd type="none" w="med" len="med"/>
                      <a:tailEnd type="none" w="med" len="med"/>
                    </a:lnT>
                  </a:tcPr>
                </a:tc>
                <a:tc>
                  <a:txBody>
                    <a:bodyPr/>
                    <a:lstStyle/>
                    <a:p>
                      <a:pPr marL="0" marR="0">
                        <a:lnSpc>
                          <a:spcPct val="107000"/>
                        </a:lnSpc>
                        <a:spcBef>
                          <a:spcPts val="0"/>
                        </a:spcBef>
                        <a:spcAft>
                          <a:spcPts val="0"/>
                        </a:spcAft>
                      </a:pPr>
                      <a:r>
                        <a:rPr lang="en-US" sz="1200" b="1" dirty="0">
                          <a:solidFill>
                            <a:schemeClr val="bg1"/>
                          </a:solidFill>
                          <a:effectLst/>
                          <a:latin typeface="Georgia" panose="02040502050405020303" pitchFamily="18" charset="0"/>
                          <a:ea typeface="Calibri" panose="020F0502020204030204" pitchFamily="34" charset="0"/>
                          <a:cs typeface="Times New Roman" panose="02020603050405020304" pitchFamily="18" charset="0"/>
                        </a:rPr>
                        <a:t>Education Program  is implemented to at least the Target number of Parishioners </a:t>
                      </a:r>
                    </a:p>
                  </a:txBody>
                  <a:tcPr marL="68580" marR="68580" marT="0" marB="0">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454552035"/>
                  </a:ext>
                </a:extLst>
              </a:tr>
            </a:tbl>
          </a:graphicData>
        </a:graphic>
      </p:graphicFrame>
      <p:sp>
        <p:nvSpPr>
          <p:cNvPr id="9" name="Title 1">
            <a:extLst>
              <a:ext uri="{FF2B5EF4-FFF2-40B4-BE49-F238E27FC236}">
                <a16:creationId xmlns:a16="http://schemas.microsoft.com/office/drawing/2014/main" id="{6774B624-2B7F-4AF9-9543-672F2F42CA86}"/>
              </a:ext>
            </a:extLst>
          </p:cNvPr>
          <p:cNvSpPr>
            <a:spLocks noGrp="1"/>
          </p:cNvSpPr>
          <p:nvPr>
            <p:ph type="title"/>
          </p:nvPr>
        </p:nvSpPr>
        <p:spPr>
          <a:xfrm>
            <a:off x="3353919" y="-99934"/>
            <a:ext cx="4556476" cy="1143000"/>
          </a:xfrm>
        </p:spPr>
        <p:txBody>
          <a:bodyPr/>
          <a:lstStyle/>
          <a:p>
            <a:r>
              <a:rPr lang="en-US" sz="2200" b="1" u="none" dirty="0">
                <a:effectLst/>
                <a:latin typeface="Georgia" panose="02040502050405020303" pitchFamily="18" charset="0"/>
              </a:rPr>
              <a:t>Adult &amp; </a:t>
            </a:r>
            <a:r>
              <a:rPr lang="en-US" sz="2200" u="none" dirty="0"/>
              <a:t>Youth Education</a:t>
            </a:r>
            <a:r>
              <a:rPr lang="en-US" sz="2200" b="1" u="none" dirty="0">
                <a:effectLst/>
                <a:latin typeface="Georgia" panose="02040502050405020303" pitchFamily="18" charset="0"/>
              </a:rPr>
              <a:t> Wildly  Important Goal 2 </a:t>
            </a:r>
            <a:r>
              <a:rPr lang="en-US" sz="2200" b="1" u="sng" dirty="0">
                <a:effectLst/>
                <a:latin typeface="Georgia" panose="02040502050405020303" pitchFamily="18" charset="0"/>
              </a:rPr>
              <a:t>Action Plan</a:t>
            </a:r>
            <a:endParaRPr lang="en-US" sz="2200" b="1" u="sng" dirty="0">
              <a:latin typeface="Georgia" panose="02040502050405020303" pitchFamily="18" charset="0"/>
            </a:endParaRPr>
          </a:p>
        </p:txBody>
      </p:sp>
    </p:spTree>
    <p:extLst>
      <p:ext uri="{BB962C8B-B14F-4D97-AF65-F5344CB8AC3E}">
        <p14:creationId xmlns:p14="http://schemas.microsoft.com/office/powerpoint/2010/main" val="3102162132"/>
      </p:ext>
    </p:extLst>
  </p:cSld>
  <p:clrMapOvr>
    <a:masterClrMapping/>
  </p:clrMapOvr>
  <p:transition>
    <p:strips dir="rd"/>
  </p:transition>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2" name="Rectangle 321">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24" name="Rectangle 323">
            <a:extLst>
              <a:ext uri="{FF2B5EF4-FFF2-40B4-BE49-F238E27FC236}">
                <a16:creationId xmlns:a16="http://schemas.microsoft.com/office/drawing/2014/main" id="{1199E1B1-A8C0-4FE8-A5A8-1CB41D69F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 y="0"/>
            <a:ext cx="9143999"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26" name="Rectangle 325">
            <a:extLst>
              <a:ext uri="{FF2B5EF4-FFF2-40B4-BE49-F238E27FC236}">
                <a16:creationId xmlns:a16="http://schemas.microsoft.com/office/drawing/2014/main" id="{84A8DE83-DE75-4B41-9DB4-A7EC0B0DEC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96642"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28" name="Rectangle 327">
            <a:extLst>
              <a:ext uri="{FF2B5EF4-FFF2-40B4-BE49-F238E27FC236}">
                <a16:creationId xmlns:a16="http://schemas.microsoft.com/office/drawing/2014/main" id="{A7009A0A-BEF5-4EAC-AF15-E4F9F002E2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1"/>
            <a:ext cx="9144001"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aphicFrame>
        <p:nvGraphicFramePr>
          <p:cNvPr id="317" name="Content Placeholder 3"/>
          <p:cNvGraphicFramePr/>
          <p:nvPr/>
        </p:nvGraphicFramePr>
        <p:xfrm>
          <a:off x="204187" y="2249013"/>
          <a:ext cx="8788895" cy="3197917"/>
        </p:xfrm>
        <a:graphic>
          <a:graphicData uri="http://schemas.openxmlformats.org/drawingml/2006/table">
            <a:tbl>
              <a:tblPr firstRow="1" bandRow="1">
                <a:noFill/>
              </a:tblPr>
              <a:tblGrid>
                <a:gridCol w="3933670">
                  <a:extLst>
                    <a:ext uri="{9D8B030D-6E8A-4147-A177-3AD203B41FA5}">
                      <a16:colId xmlns:a16="http://schemas.microsoft.com/office/drawing/2014/main" val="20000"/>
                    </a:ext>
                  </a:extLst>
                </a:gridCol>
                <a:gridCol w="1663917">
                  <a:extLst>
                    <a:ext uri="{9D8B030D-6E8A-4147-A177-3AD203B41FA5}">
                      <a16:colId xmlns:a16="http://schemas.microsoft.com/office/drawing/2014/main" val="31893473"/>
                    </a:ext>
                  </a:extLst>
                </a:gridCol>
                <a:gridCol w="1348200">
                  <a:extLst>
                    <a:ext uri="{9D8B030D-6E8A-4147-A177-3AD203B41FA5}">
                      <a16:colId xmlns:a16="http://schemas.microsoft.com/office/drawing/2014/main" val="114495414"/>
                    </a:ext>
                  </a:extLst>
                </a:gridCol>
                <a:gridCol w="1843108">
                  <a:extLst>
                    <a:ext uri="{9D8B030D-6E8A-4147-A177-3AD203B41FA5}">
                      <a16:colId xmlns:a16="http://schemas.microsoft.com/office/drawing/2014/main" val="1475866774"/>
                    </a:ext>
                  </a:extLst>
                </a:gridCol>
              </a:tblGrid>
              <a:tr h="494727">
                <a:tc>
                  <a:txBody>
                    <a:bodyPr/>
                    <a:lstStyle/>
                    <a:p>
                      <a:pPr algn="ctr">
                        <a:defRPr sz="1400">
                          <a:solidFill>
                            <a:srgbClr val="800000"/>
                          </a:solidFill>
                          <a:latin typeface="Georgia"/>
                          <a:ea typeface="Georgia"/>
                          <a:cs typeface="Georgia"/>
                          <a:sym typeface="Georgia"/>
                        </a:defRPr>
                      </a:pPr>
                      <a:r>
                        <a:rPr sz="1400" b="1" u="sng" dirty="0">
                          <a:solidFill>
                            <a:schemeClr val="tx1">
                              <a:lumMod val="75000"/>
                              <a:lumOff val="25000"/>
                            </a:schemeClr>
                          </a:solidFill>
                          <a:latin typeface="Arial" panose="020B0604020202020204" pitchFamily="34" charset="0"/>
                          <a:cs typeface="Arial" panose="020B0604020202020204" pitchFamily="34" charset="0"/>
                        </a:rPr>
                        <a:t>Actions  </a:t>
                      </a:r>
                      <a:r>
                        <a:rPr lang="en-US" sz="1400" b="1" u="sng" dirty="0">
                          <a:solidFill>
                            <a:schemeClr val="tx1">
                              <a:lumMod val="75000"/>
                              <a:lumOff val="25000"/>
                            </a:schemeClr>
                          </a:solidFill>
                          <a:latin typeface="Arial" panose="020B0604020202020204" pitchFamily="34" charset="0"/>
                          <a:cs typeface="Arial" panose="020B0604020202020204" pitchFamily="34" charset="0"/>
                        </a:rPr>
                        <a:t>Steps</a:t>
                      </a:r>
                      <a:endParaRPr sz="1400" b="1" u="sng"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defRPr sz="1400">
                          <a:solidFill>
                            <a:srgbClr val="800000"/>
                          </a:solidFill>
                          <a:latin typeface="Georgia"/>
                          <a:ea typeface="Georgia"/>
                          <a:cs typeface="Georgia"/>
                          <a:sym typeface="Georgia"/>
                        </a:defRPr>
                      </a:pPr>
                      <a:r>
                        <a:rPr lang="en-US" sz="1400" b="1" u="none" dirty="0">
                          <a:solidFill>
                            <a:schemeClr val="tx1">
                              <a:lumMod val="75000"/>
                              <a:lumOff val="25000"/>
                            </a:schemeClr>
                          </a:solidFill>
                          <a:latin typeface="Arial" panose="020B0604020202020204" pitchFamily="34" charset="0"/>
                          <a:cs typeface="Arial" panose="020B0604020202020204" pitchFamily="34" charset="0"/>
                        </a:rPr>
                        <a:t>      </a:t>
                      </a:r>
                      <a:r>
                        <a:rPr lang="en-US" sz="1400" b="1" u="sng" dirty="0">
                          <a:solidFill>
                            <a:schemeClr val="tx1">
                              <a:lumMod val="75000"/>
                              <a:lumOff val="25000"/>
                            </a:schemeClr>
                          </a:solidFill>
                          <a:latin typeface="Arial" panose="020B0604020202020204" pitchFamily="34" charset="0"/>
                          <a:cs typeface="Arial" panose="020B0604020202020204" pitchFamily="34" charset="0"/>
                        </a:rPr>
                        <a:t>Responsible Party</a:t>
                      </a:r>
                      <a:endParaRPr sz="1400" b="1" u="sng"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defRPr sz="1400">
                          <a:solidFill>
                            <a:srgbClr val="800000"/>
                          </a:solidFill>
                          <a:latin typeface="Georgia"/>
                          <a:ea typeface="Georgia"/>
                          <a:cs typeface="Georgia"/>
                          <a:sym typeface="Georgia"/>
                        </a:defRPr>
                      </a:pPr>
                      <a:r>
                        <a:rPr lang="en-US" sz="1400" b="1" u="sng" dirty="0">
                          <a:solidFill>
                            <a:schemeClr val="tx1">
                              <a:lumMod val="75000"/>
                              <a:lumOff val="25000"/>
                            </a:schemeClr>
                          </a:solidFill>
                          <a:latin typeface="Arial" panose="020B0604020202020204" pitchFamily="34" charset="0"/>
                          <a:cs typeface="Arial" panose="020B0604020202020204" pitchFamily="34" charset="0"/>
                        </a:rPr>
                        <a:t>Deadline</a:t>
                      </a:r>
                      <a:endParaRPr sz="1400" b="1" u="sng"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defRPr sz="1400">
                          <a:solidFill>
                            <a:srgbClr val="800000"/>
                          </a:solidFill>
                          <a:latin typeface="Georgia"/>
                          <a:ea typeface="Georgia"/>
                          <a:cs typeface="Georgia"/>
                          <a:sym typeface="Georgia"/>
                        </a:defRPr>
                      </a:pPr>
                      <a:r>
                        <a:rPr lang="en-US" sz="1400" b="1" dirty="0">
                          <a:solidFill>
                            <a:schemeClr val="tx1">
                              <a:lumMod val="75000"/>
                              <a:lumOff val="25000"/>
                            </a:schemeClr>
                          </a:solidFill>
                          <a:latin typeface="Arial" panose="020B0604020202020204" pitchFamily="34" charset="0"/>
                          <a:cs typeface="Arial" panose="020B0604020202020204" pitchFamily="34" charset="0"/>
                        </a:rPr>
                        <a:t> Completion </a:t>
                      </a:r>
                    </a:p>
                    <a:p>
                      <a:pPr algn="ctr">
                        <a:defRPr sz="1400" u="sng">
                          <a:solidFill>
                            <a:srgbClr val="800000"/>
                          </a:solidFill>
                          <a:latin typeface="Georgia"/>
                          <a:ea typeface="Georgia"/>
                          <a:cs typeface="Georgia"/>
                          <a:sym typeface="Georgia"/>
                        </a:defRPr>
                      </a:pPr>
                      <a:r>
                        <a:rPr lang="en-US" sz="1400" b="1" dirty="0">
                          <a:solidFill>
                            <a:schemeClr val="tx1">
                              <a:lumMod val="75000"/>
                              <a:lumOff val="25000"/>
                            </a:schemeClr>
                          </a:solidFill>
                          <a:latin typeface="Arial" panose="020B0604020202020204" pitchFamily="34" charset="0"/>
                          <a:cs typeface="Arial" panose="020B0604020202020204" pitchFamily="34" charset="0"/>
                        </a:rPr>
                        <a:t>Test</a:t>
                      </a:r>
                      <a:endParaRPr sz="1400" b="1"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10000"/>
                  </a:ext>
                </a:extLst>
              </a:tr>
              <a:tr h="315449">
                <a:tc gridSpan="4">
                  <a:txBody>
                    <a:bodyPr/>
                    <a:lstStyle/>
                    <a:p>
                      <a:pPr algn="l">
                        <a:lnSpc>
                          <a:spcPct val="107000"/>
                        </a:lnSpc>
                        <a:defRPr sz="1800"/>
                      </a:pPr>
                      <a:r>
                        <a:rPr lang="en-US" sz="1200" b="1" u="sng" cap="none" spc="0" dirty="0">
                          <a:solidFill>
                            <a:schemeClr val="tx1"/>
                          </a:solidFill>
                          <a:latin typeface="Arial" panose="020B0604020202020204" pitchFamily="34" charset="0"/>
                          <a:ea typeface="Georgia"/>
                          <a:cs typeface="Arial" panose="020B0604020202020204" pitchFamily="34" charset="0"/>
                          <a:sym typeface="Georgia"/>
                        </a:rPr>
                        <a:t>Interim Goal  4: Implement  the  Religious Education Programs  to achieve the Religious Education Targets within 24  months</a:t>
                      </a: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algn="l">
                        <a:lnSpc>
                          <a:spcPct val="107000"/>
                        </a:lnSpc>
                        <a:defRPr sz="1800"/>
                      </a:pPr>
                      <a:endParaRPr sz="1000" b="1" u="sng" dirty="0">
                        <a:solidFill>
                          <a:schemeClr val="tx1">
                            <a:lumMod val="75000"/>
                            <a:lumOff val="25000"/>
                          </a:schemeClr>
                        </a:solidFill>
                        <a:latin typeface="Georgia"/>
                        <a:ea typeface="Georgia"/>
                        <a:cs typeface="Georgia"/>
                        <a:sym typeface="Georgia"/>
                      </a:endParaRPr>
                    </a:p>
                  </a:txBody>
                  <a:tcPr marL="138367" marR="103776" marT="69184" marB="69184" horzOverflow="overflow">
                    <a:lnL w="12700" cap="flat" cmpd="sng" algn="ctr">
                      <a:solidFill>
                        <a:schemeClr val="tx1"/>
                      </a:solidFill>
                      <a:prstDash val="solid"/>
                      <a:round/>
                      <a:headEnd type="none" w="med" len="med"/>
                      <a:tailEnd type="none" w="med" len="med"/>
                    </a:lnL>
                    <a:lnR w="12700" cmpd="sng">
                      <a:noFill/>
                      <a:prstDash val="solid"/>
                    </a:lnR>
                    <a:lnT w="12700" cap="flat" cmpd="sng" algn="ctr">
                      <a:solidFill>
                        <a:schemeClr val="tx1"/>
                      </a:solidFill>
                      <a:prstDash val="solid"/>
                      <a:round/>
                      <a:headEnd type="none" w="med" len="med"/>
                      <a:tailEnd type="none" w="med" len="med"/>
                    </a:lnT>
                    <a:lnB w="9525" cap="flat" cmpd="sng" algn="ctr">
                      <a:solidFill>
                        <a:srgbClr val="C7C6C1"/>
                      </a:solidFill>
                      <a:prstDash val="solid"/>
                      <a:round/>
                      <a:headEnd type="none" w="med" len="med"/>
                      <a:tailEnd type="none" w="med" len="med"/>
                    </a:lnB>
                    <a:noFill/>
                  </a:tcPr>
                </a:tc>
                <a:extLst>
                  <a:ext uri="{0D108BD9-81ED-4DB2-BD59-A6C34878D82A}">
                    <a16:rowId xmlns:a16="http://schemas.microsoft.com/office/drawing/2014/main" val="10001"/>
                  </a:ext>
                </a:extLst>
              </a:tr>
              <a:tr h="971878">
                <a:tc>
                  <a:txBody>
                    <a:bodyPr/>
                    <a:lstStyle/>
                    <a:p>
                      <a:pPr marL="58738" lvl="1" indent="0" algn="l">
                        <a:defRPr sz="1400" b="1">
                          <a:solidFill>
                            <a:srgbClr val="5D0100"/>
                          </a:solidFill>
                          <a:latin typeface="Georgia"/>
                          <a:ea typeface="Georgia"/>
                          <a:cs typeface="Georgia"/>
                          <a:sym typeface="Georgia"/>
                        </a:defRPr>
                      </a:pPr>
                      <a:r>
                        <a:rPr dirty="0">
                          <a:solidFill>
                            <a:schemeClr val="tx1"/>
                          </a:solidFill>
                          <a:latin typeface="Arial" panose="020B0604020202020204" pitchFamily="34" charset="0"/>
                          <a:cs typeface="Arial" panose="020B0604020202020204" pitchFamily="34" charset="0"/>
                        </a:rPr>
                        <a:t>9. Implement </a:t>
                      </a:r>
                      <a:r>
                        <a:rPr lang="en-US" sz="1400" cap="none" spc="0" dirty="0">
                          <a:solidFill>
                            <a:schemeClr val="tx1"/>
                          </a:solidFill>
                          <a:latin typeface="Arial" panose="020B0604020202020204" pitchFamily="34" charset="0"/>
                          <a:cs typeface="Arial" panose="020B0604020202020204" pitchFamily="34" charset="0"/>
                        </a:rPr>
                        <a:t>Religious Education Programs  </a:t>
                      </a:r>
                      <a:r>
                        <a:rPr dirty="0">
                          <a:solidFill>
                            <a:schemeClr val="tx1"/>
                          </a:solidFill>
                          <a:latin typeface="Arial" panose="020B0604020202020204" pitchFamily="34" charset="0"/>
                          <a:cs typeface="Arial" panose="020B0604020202020204" pitchFamily="34" charset="0"/>
                        </a:rPr>
                        <a:t>to achieve the </a:t>
                      </a:r>
                      <a:r>
                        <a:rPr lang="en-US" dirty="0">
                          <a:solidFill>
                            <a:schemeClr val="tx1"/>
                          </a:solidFill>
                          <a:latin typeface="Arial" panose="020B0604020202020204" pitchFamily="34" charset="0"/>
                          <a:cs typeface="Arial" panose="020B0604020202020204" pitchFamily="34" charset="0"/>
                        </a:rPr>
                        <a:t>Religious Education Targets</a:t>
                      </a:r>
                      <a:r>
                        <a:rPr dirty="0">
                          <a:solidFill>
                            <a:schemeClr val="tx1"/>
                          </a:solidFill>
                          <a:latin typeface="Arial" panose="020B0604020202020204" pitchFamily="34" charset="0"/>
                          <a:cs typeface="Arial" panose="020B0604020202020204" pitchFamily="34" charset="0"/>
                        </a:rPr>
                        <a:t>.</a:t>
                      </a: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7000"/>
                        </a:lnSpc>
                        <a:defRPr sz="1800"/>
                      </a:pPr>
                      <a:r>
                        <a:rPr lang="en-US" sz="1200" b="0" dirty="0">
                          <a:solidFill>
                            <a:schemeClr val="tx1"/>
                          </a:solidFill>
                          <a:latin typeface="Arial" panose="020B0604020202020204" pitchFamily="34" charset="0"/>
                          <a:ea typeface="Georgia"/>
                          <a:cs typeface="Arial" panose="020B0604020202020204" pitchFamily="34" charset="0"/>
                          <a:sym typeface="Georgia"/>
                        </a:rPr>
                        <a:t>  Educators </a:t>
                      </a:r>
                      <a:endParaRPr sz="1200" b="0" dirty="0">
                        <a:solidFill>
                          <a:schemeClr val="tx1"/>
                        </a:solidFill>
                        <a:latin typeface="Arial" panose="020B0604020202020204" pitchFamily="34" charset="0"/>
                        <a:ea typeface="Georgia"/>
                        <a:cs typeface="Arial" panose="020B0604020202020204" pitchFamily="34" charset="0"/>
                        <a:sym typeface="Georgia"/>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3975" indent="0" algn="l">
                        <a:lnSpc>
                          <a:spcPct val="107000"/>
                        </a:lnSpc>
                        <a:defRPr b="1">
                          <a:solidFill>
                            <a:srgbClr val="FF0000"/>
                          </a:solidFill>
                          <a:latin typeface="Georgia"/>
                          <a:ea typeface="Georgia"/>
                          <a:cs typeface="Georgia"/>
                          <a:sym typeface="Georgia"/>
                        </a:defRPr>
                      </a:pPr>
                      <a:r>
                        <a:rPr sz="1200" b="0" u="none" dirty="0">
                          <a:solidFill>
                            <a:schemeClr val="tx1"/>
                          </a:solidFill>
                          <a:latin typeface="Arial" panose="020B0604020202020204" pitchFamily="34" charset="0"/>
                          <a:cs typeface="Arial" panose="020B0604020202020204" pitchFamily="34" charset="0"/>
                        </a:rPr>
                        <a:t>24 </a:t>
                      </a:r>
                      <a:r>
                        <a:rPr sz="1200" b="0" dirty="0">
                          <a:solidFill>
                            <a:schemeClr val="tx1"/>
                          </a:solidFill>
                          <a:latin typeface="Arial" panose="020B0604020202020204" pitchFamily="34" charset="0"/>
                          <a:cs typeface="Arial" panose="020B0604020202020204" pitchFamily="34" charset="0"/>
                        </a:rPr>
                        <a:t>months after </a:t>
                      </a:r>
                      <a:r>
                        <a:rPr lang="en-US" sz="1200" b="0" dirty="0">
                          <a:solidFill>
                            <a:schemeClr val="tx1"/>
                          </a:solidFill>
                          <a:latin typeface="Arial" panose="020B0604020202020204" pitchFamily="34" charset="0"/>
                          <a:cs typeface="Arial" panose="020B0604020202020204" pitchFamily="34" charset="0"/>
                        </a:rPr>
                        <a:t>    </a:t>
                      </a:r>
                      <a:r>
                        <a:rPr sz="1200" b="0" dirty="0">
                          <a:solidFill>
                            <a:schemeClr val="tx1"/>
                          </a:solidFill>
                          <a:latin typeface="Arial" panose="020B0604020202020204" pitchFamily="34" charset="0"/>
                          <a:cs typeface="Arial" panose="020B0604020202020204" pitchFamily="34" charset="0"/>
                        </a:rPr>
                        <a:t>step 8</a:t>
                      </a: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3975" indent="0" algn="l">
                        <a:lnSpc>
                          <a:spcPct val="107000"/>
                        </a:lnSpc>
                        <a:defRPr sz="1800"/>
                      </a:pPr>
                      <a:r>
                        <a:rPr lang="en-US" sz="1200" cap="none" spc="0" dirty="0">
                          <a:solidFill>
                            <a:schemeClr val="tx1"/>
                          </a:solidFill>
                          <a:latin typeface="Arial" panose="020B0604020202020204" pitchFamily="34" charset="0"/>
                          <a:cs typeface="Arial" panose="020B0604020202020204" pitchFamily="34" charset="0"/>
                        </a:rPr>
                        <a:t>Religious Education Programs are</a:t>
                      </a:r>
                      <a:r>
                        <a:rPr lang="en-US" sz="1200" b="0" dirty="0">
                          <a:solidFill>
                            <a:schemeClr val="tx1"/>
                          </a:solidFill>
                          <a:latin typeface="Arial" panose="020B0604020202020204" pitchFamily="34" charset="0"/>
                          <a:ea typeface="Georgia"/>
                          <a:cs typeface="Arial" panose="020B0604020202020204" pitchFamily="34" charset="0"/>
                          <a:sym typeface="Georgia"/>
                        </a:rPr>
                        <a:t> fully launched</a:t>
                      </a:r>
                      <a:endParaRPr sz="1200" b="0" dirty="0">
                        <a:solidFill>
                          <a:schemeClr val="tx1"/>
                        </a:solidFill>
                        <a:latin typeface="Arial" panose="020B0604020202020204" pitchFamily="34" charset="0"/>
                        <a:ea typeface="Georgia"/>
                        <a:cs typeface="Arial" panose="020B0604020202020204" pitchFamily="34" charset="0"/>
                        <a:sym typeface="Georgia"/>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145329">
                <a:tc>
                  <a:txBody>
                    <a:bodyPr/>
                    <a:lstStyle/>
                    <a:p>
                      <a:pPr marL="58738" lvl="1" indent="0" algn="l">
                        <a:defRPr sz="1400" b="1">
                          <a:solidFill>
                            <a:srgbClr val="5D0100"/>
                          </a:solidFill>
                          <a:latin typeface="Georgia"/>
                          <a:ea typeface="Georgia"/>
                          <a:cs typeface="Georgia"/>
                          <a:sym typeface="Georgia"/>
                        </a:defRPr>
                      </a:pPr>
                      <a:r>
                        <a:rPr dirty="0">
                          <a:solidFill>
                            <a:schemeClr val="tx1"/>
                          </a:solidFill>
                          <a:latin typeface="Arial" panose="020B0604020202020204" pitchFamily="34" charset="0"/>
                          <a:cs typeface="Arial" panose="020B0604020202020204" pitchFamily="34" charset="0"/>
                        </a:rPr>
                        <a:t>10. Track and report on monthly performance benchmarks determined in step 6  and continue </a:t>
                      </a:r>
                      <a:r>
                        <a:rPr lang="en-US" dirty="0">
                          <a:solidFill>
                            <a:schemeClr val="tx1"/>
                          </a:solidFill>
                          <a:latin typeface="Arial" panose="020B0604020202020204" pitchFamily="34" charset="0"/>
                          <a:cs typeface="Arial" panose="020B0604020202020204" pitchFamily="34" charset="0"/>
                        </a:rPr>
                        <a:t>Educators </a:t>
                      </a:r>
                      <a:r>
                        <a:rPr dirty="0">
                          <a:solidFill>
                            <a:schemeClr val="tx1"/>
                          </a:solidFill>
                          <a:latin typeface="Arial" panose="020B0604020202020204" pitchFamily="34" charset="0"/>
                          <a:cs typeface="Arial" panose="020B0604020202020204" pitchFamily="34" charset="0"/>
                        </a:rPr>
                        <a:t> follow-up with parishioners until </a:t>
                      </a:r>
                      <a:r>
                        <a:rPr lang="en-US" dirty="0">
                          <a:solidFill>
                            <a:schemeClr val="tx1"/>
                          </a:solidFill>
                          <a:latin typeface="Arial" panose="020B0604020202020204" pitchFamily="34" charset="0"/>
                          <a:cs typeface="Arial" panose="020B0604020202020204" pitchFamily="34" charset="0"/>
                        </a:rPr>
                        <a:t>Religious Education Targets </a:t>
                      </a:r>
                      <a:r>
                        <a:rPr dirty="0">
                          <a:solidFill>
                            <a:schemeClr val="tx1"/>
                          </a:solidFill>
                          <a:latin typeface="Arial" panose="020B0604020202020204" pitchFamily="34" charset="0"/>
                          <a:cs typeface="Arial" panose="020B0604020202020204" pitchFamily="34" charset="0"/>
                        </a:rPr>
                        <a:t>are achieved</a:t>
                      </a:r>
                      <a:r>
                        <a:rPr lang="en-US" dirty="0">
                          <a:solidFill>
                            <a:schemeClr val="tx1"/>
                          </a:solidFill>
                          <a:latin typeface="Arial" panose="020B0604020202020204" pitchFamily="34" charset="0"/>
                          <a:cs typeface="Arial" panose="020B0604020202020204" pitchFamily="34" charset="0"/>
                        </a:rPr>
                        <a:t>.</a:t>
                      </a:r>
                      <a:endParaRPr dirty="0">
                        <a:solidFill>
                          <a:schemeClr val="tx1"/>
                        </a:solidFill>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7000"/>
                        </a:lnSpc>
                        <a:defRPr sz="1800"/>
                      </a:pPr>
                      <a:r>
                        <a:rPr lang="en-US" sz="1200" b="0" dirty="0">
                          <a:solidFill>
                            <a:schemeClr val="tx1"/>
                          </a:solidFill>
                          <a:latin typeface="Arial" panose="020B0604020202020204" pitchFamily="34" charset="0"/>
                          <a:ea typeface="Georgia"/>
                          <a:cs typeface="Arial" panose="020B0604020202020204" pitchFamily="34" charset="0"/>
                          <a:sym typeface="Georgia"/>
                        </a:rPr>
                        <a:t>  Educators </a:t>
                      </a:r>
                      <a:endParaRPr sz="1200" b="0" dirty="0">
                        <a:solidFill>
                          <a:schemeClr val="tx1"/>
                        </a:solidFill>
                        <a:latin typeface="Arial" panose="020B0604020202020204" pitchFamily="34" charset="0"/>
                        <a:ea typeface="Georgia"/>
                        <a:cs typeface="Arial" panose="020B0604020202020204" pitchFamily="34" charset="0"/>
                        <a:sym typeface="Georgia"/>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3975" indent="0" algn="l">
                        <a:lnSpc>
                          <a:spcPct val="107000"/>
                        </a:lnSpc>
                        <a:defRPr sz="1800"/>
                      </a:pPr>
                      <a:r>
                        <a:rPr sz="1200" b="0" dirty="0">
                          <a:solidFill>
                            <a:schemeClr val="tx1"/>
                          </a:solidFill>
                          <a:latin typeface="Arial" panose="020B0604020202020204" pitchFamily="34" charset="0"/>
                          <a:ea typeface="Georgia"/>
                          <a:cs typeface="Arial" panose="020B0604020202020204" pitchFamily="34" charset="0"/>
                          <a:sym typeface="Georgia"/>
                        </a:rPr>
                        <a:t>Contemporaneo</a:t>
                      </a:r>
                      <a:r>
                        <a:rPr lang="en-US" sz="1200" b="0" dirty="0">
                          <a:solidFill>
                            <a:schemeClr val="tx1"/>
                          </a:solidFill>
                          <a:latin typeface="Arial" panose="020B0604020202020204" pitchFamily="34" charset="0"/>
                          <a:ea typeface="Georgia"/>
                          <a:cs typeface="Arial" panose="020B0604020202020204" pitchFamily="34" charset="0"/>
                          <a:sym typeface="Georgia"/>
                        </a:rPr>
                        <a:t>u</a:t>
                      </a:r>
                      <a:r>
                        <a:rPr sz="1200" b="0" dirty="0">
                          <a:solidFill>
                            <a:schemeClr val="tx1"/>
                          </a:solidFill>
                          <a:latin typeface="Arial" panose="020B0604020202020204" pitchFamily="34" charset="0"/>
                          <a:ea typeface="Georgia"/>
                          <a:cs typeface="Arial" panose="020B0604020202020204" pitchFamily="34" charset="0"/>
                          <a:sym typeface="Georgia"/>
                        </a:rPr>
                        <a:t>s </a:t>
                      </a:r>
                      <a:r>
                        <a:rPr lang="en-US" sz="1200" b="0" dirty="0">
                          <a:solidFill>
                            <a:schemeClr val="tx1"/>
                          </a:solidFill>
                          <a:latin typeface="Arial" panose="020B0604020202020204" pitchFamily="34" charset="0"/>
                          <a:ea typeface="Georgia"/>
                          <a:cs typeface="Arial" panose="020B0604020202020204" pitchFamily="34" charset="0"/>
                          <a:sym typeface="Georgia"/>
                        </a:rPr>
                        <a:t>  </a:t>
                      </a:r>
                      <a:r>
                        <a:rPr sz="1200" b="0" dirty="0">
                          <a:solidFill>
                            <a:schemeClr val="tx1"/>
                          </a:solidFill>
                          <a:latin typeface="Arial" panose="020B0604020202020204" pitchFamily="34" charset="0"/>
                          <a:ea typeface="Georgia"/>
                          <a:cs typeface="Arial" panose="020B0604020202020204" pitchFamily="34" charset="0"/>
                          <a:sym typeface="Georgia"/>
                        </a:rPr>
                        <a:t>with step 9</a:t>
                      </a: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3975" indent="0" algn="l">
                        <a:lnSpc>
                          <a:spcPct val="107000"/>
                        </a:lnSpc>
                        <a:defRPr sz="1800"/>
                      </a:pPr>
                      <a:r>
                        <a:rPr sz="1200" b="0" dirty="0">
                          <a:solidFill>
                            <a:schemeClr val="tx1"/>
                          </a:solidFill>
                          <a:latin typeface="Arial" panose="020B0604020202020204" pitchFamily="34" charset="0"/>
                          <a:ea typeface="Georgia"/>
                          <a:cs typeface="Arial" panose="020B0604020202020204" pitchFamily="34" charset="0"/>
                          <a:sym typeface="Georgia"/>
                        </a:rPr>
                        <a:t>Established  monthly </a:t>
                      </a:r>
                      <a:r>
                        <a:rPr lang="en-US" sz="1200" b="0" dirty="0">
                          <a:solidFill>
                            <a:schemeClr val="tx1"/>
                          </a:solidFill>
                          <a:latin typeface="Arial" panose="020B0604020202020204" pitchFamily="34" charset="0"/>
                          <a:ea typeface="Georgia"/>
                          <a:cs typeface="Arial" panose="020B0604020202020204" pitchFamily="34" charset="0"/>
                          <a:sym typeface="Georgia"/>
                        </a:rPr>
                        <a:t>Religious Education Targets </a:t>
                      </a:r>
                      <a:r>
                        <a:rPr sz="1200" b="0" dirty="0">
                          <a:solidFill>
                            <a:schemeClr val="tx1"/>
                          </a:solidFill>
                          <a:latin typeface="Arial" panose="020B0604020202020204" pitchFamily="34" charset="0"/>
                          <a:ea typeface="Georgia"/>
                          <a:cs typeface="Arial" panose="020B0604020202020204" pitchFamily="34" charset="0"/>
                          <a:sym typeface="Georgia"/>
                        </a:rPr>
                        <a:t> are achieved</a:t>
                      </a: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2" name="Title 1">
            <a:extLst>
              <a:ext uri="{FF2B5EF4-FFF2-40B4-BE49-F238E27FC236}">
                <a16:creationId xmlns:a16="http://schemas.microsoft.com/office/drawing/2014/main" id="{5627D23C-4D16-5592-D481-B15AC3EEC036}"/>
              </a:ext>
            </a:extLst>
          </p:cNvPr>
          <p:cNvSpPr txBox="1">
            <a:spLocks/>
          </p:cNvSpPr>
          <p:nvPr/>
        </p:nvSpPr>
        <p:spPr bwMode="auto">
          <a:xfrm>
            <a:off x="0" y="-60920"/>
            <a:ext cx="9144000" cy="11592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ctr" anchorCtr="0" compatLnSpc="1">
            <a:prstTxWarp prst="textNoShape">
              <a:avLst/>
            </a:prstTxWarp>
            <a:normAutofit/>
          </a:bodyPr>
          <a:lstStyle>
            <a:lvl1pPr algn="ctr" rtl="0" fontAlgn="base">
              <a:lnSpc>
                <a:spcPct val="70000"/>
              </a:lnSpc>
              <a:spcBef>
                <a:spcPct val="0"/>
              </a:spcBef>
              <a:spcAft>
                <a:spcPct val="0"/>
              </a:spcAft>
              <a:defRPr sz="3600" b="1" u="sng">
                <a:solidFill>
                  <a:srgbClr val="760002"/>
                </a:solidFill>
                <a:effectLst/>
                <a:latin typeface="Georgia" panose="02040502050405020303" pitchFamily="18" charset="0"/>
                <a:ea typeface="+mj-ea"/>
                <a:cs typeface="Arial" panose="020B0604020202020204" pitchFamily="34" charset="0"/>
              </a:defRPr>
            </a:lvl1pPr>
            <a:lvl2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2pPr>
            <a:lvl3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3pPr>
            <a:lvl4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4pPr>
            <a:lvl5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5pPr>
            <a:lvl6pPr marL="4572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6pPr>
            <a:lvl7pPr marL="9144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7pPr>
            <a:lvl8pPr marL="13716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8pPr>
            <a:lvl9pPr marL="18288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9pPr>
          </a:lstStyle>
          <a:p>
            <a:pPr marL="0" marR="0" lvl="0" indent="0" algn="ctr" defTabSz="914400" rtl="0" eaLnBrk="1" fontAlgn="base" latinLnBrk="0" hangingPunct="1">
              <a:lnSpc>
                <a:spcPct val="90000"/>
              </a:lnSpc>
              <a:spcBef>
                <a:spcPct val="0"/>
              </a:spcBef>
              <a:spcAft>
                <a:spcPts val="600"/>
              </a:spcAft>
              <a:buClrTx/>
              <a:buSzTx/>
              <a:buFontTx/>
              <a:buNone/>
              <a:tabLst/>
              <a:defRPr/>
            </a:pPr>
            <a:r>
              <a:rPr kumimoji="0" lang="en-US" sz="3500" b="0" i="0" u="sng"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rPr>
              <a:t>Religious Education Action  Plan</a:t>
            </a:r>
          </a:p>
        </p:txBody>
      </p:sp>
    </p:spTree>
    <p:extLst>
      <p:ext uri="{BB962C8B-B14F-4D97-AF65-F5344CB8AC3E}">
        <p14:creationId xmlns:p14="http://schemas.microsoft.com/office/powerpoint/2010/main" val="38904630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97063" y="943134"/>
          <a:ext cx="8801841" cy="5420359"/>
        </p:xfrm>
        <a:graphic>
          <a:graphicData uri="http://schemas.openxmlformats.org/drawingml/2006/table">
            <a:tbl>
              <a:tblPr firstRow="1" bandRow="1">
                <a:tableStyleId>{7DF18680-E054-41AD-8BC1-D1AEF772440D}</a:tableStyleId>
              </a:tblPr>
              <a:tblGrid>
                <a:gridCol w="3651629">
                  <a:extLst>
                    <a:ext uri="{9D8B030D-6E8A-4147-A177-3AD203B41FA5}">
                      <a16:colId xmlns:a16="http://schemas.microsoft.com/office/drawing/2014/main" val="20000"/>
                    </a:ext>
                  </a:extLst>
                </a:gridCol>
                <a:gridCol w="1526754">
                  <a:extLst>
                    <a:ext uri="{9D8B030D-6E8A-4147-A177-3AD203B41FA5}">
                      <a16:colId xmlns:a16="http://schemas.microsoft.com/office/drawing/2014/main" val="20001"/>
                    </a:ext>
                  </a:extLst>
                </a:gridCol>
                <a:gridCol w="1647077">
                  <a:extLst>
                    <a:ext uri="{9D8B030D-6E8A-4147-A177-3AD203B41FA5}">
                      <a16:colId xmlns:a16="http://schemas.microsoft.com/office/drawing/2014/main" val="20002"/>
                    </a:ext>
                  </a:extLst>
                </a:gridCol>
                <a:gridCol w="1976381">
                  <a:extLst>
                    <a:ext uri="{9D8B030D-6E8A-4147-A177-3AD203B41FA5}">
                      <a16:colId xmlns:a16="http://schemas.microsoft.com/office/drawing/2014/main" val="20003"/>
                    </a:ext>
                  </a:extLst>
                </a:gridCol>
              </a:tblGrid>
              <a:tr h="762634">
                <a:tc>
                  <a:txBody>
                    <a:bodyPr/>
                    <a:lstStyle/>
                    <a:p>
                      <a:pPr algn="ctr"/>
                      <a:r>
                        <a:rPr lang="en-US" sz="1400" b="1" kern="1200" dirty="0">
                          <a:solidFill>
                            <a:schemeClr val="bg1"/>
                          </a:solidFill>
                          <a:effectLst/>
                          <a:latin typeface="Georgia" panose="02040502050405020303" pitchFamily="18" charset="0"/>
                          <a:ea typeface="+mn-ea"/>
                          <a:cs typeface="+mn-cs"/>
                        </a:rPr>
                        <a:t>Key  Actions  Necessary  </a:t>
                      </a:r>
                      <a:r>
                        <a:rPr lang="en-US" sz="1400" b="1" u="none" kern="1200" dirty="0">
                          <a:solidFill>
                            <a:schemeClr val="bg1"/>
                          </a:solidFill>
                          <a:effectLst/>
                          <a:latin typeface="Georgia" panose="02040502050405020303" pitchFamily="18" charset="0"/>
                          <a:ea typeface="+mn-ea"/>
                          <a:cs typeface="+mn-cs"/>
                        </a:rPr>
                        <a:t>To  Achieve  </a:t>
                      </a:r>
                    </a:p>
                    <a:p>
                      <a:pPr algn="ctr"/>
                      <a:r>
                        <a:rPr lang="en-US" sz="1400" b="1" u="sng" kern="1200" dirty="0">
                          <a:solidFill>
                            <a:schemeClr val="bg1"/>
                          </a:solidFill>
                          <a:effectLst/>
                          <a:latin typeface="Georgia" panose="02040502050405020303" pitchFamily="18" charset="0"/>
                          <a:ea typeface="+mn-ea"/>
                          <a:cs typeface="+mn-cs"/>
                        </a:rPr>
                        <a:t>Strategic  WIG 2</a:t>
                      </a:r>
                      <a:endParaRPr lang="en-US" sz="1400" b="1" dirty="0">
                        <a:solidFill>
                          <a:schemeClr val="bg1"/>
                        </a:solidFill>
                        <a:latin typeface="Georgia" panose="02040502050405020303" pitchFamily="18" charset="0"/>
                      </a:endParaRPr>
                    </a:p>
                  </a:txBody>
                  <a:tcPr/>
                </a:tc>
                <a:tc>
                  <a:txBody>
                    <a:bodyPr/>
                    <a:lstStyle/>
                    <a:p>
                      <a:pPr algn="ctr"/>
                      <a:r>
                        <a:rPr lang="en-US" sz="1400" b="1" u="none" dirty="0">
                          <a:solidFill>
                            <a:schemeClr val="bg1"/>
                          </a:solidFill>
                          <a:latin typeface="Georgia" panose="02040502050405020303" pitchFamily="18" charset="0"/>
                        </a:rPr>
                        <a:t>Responsible </a:t>
                      </a:r>
                      <a:r>
                        <a:rPr lang="en-US" sz="1400" b="1" u="sng" dirty="0">
                          <a:solidFill>
                            <a:schemeClr val="bg1"/>
                          </a:solidFill>
                          <a:latin typeface="Georgia" panose="02040502050405020303" pitchFamily="18" charset="0"/>
                        </a:rPr>
                        <a:t>Party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u="none" dirty="0">
                          <a:solidFill>
                            <a:schemeClr val="bg1"/>
                          </a:solidFill>
                          <a:latin typeface="Georgia" panose="02040502050405020303" pitchFamily="18" charset="0"/>
                        </a:rPr>
                        <a:t>Deadline</a:t>
                      </a:r>
                      <a:r>
                        <a:rPr lang="en-US" sz="1400" b="1" u="sng" dirty="0">
                          <a:solidFill>
                            <a:schemeClr val="bg1"/>
                          </a:solidFill>
                          <a:latin typeface="Georgia" panose="02040502050405020303" pitchFamily="18" charset="0"/>
                        </a:rPr>
                        <a:t> Timetable</a:t>
                      </a:r>
                    </a:p>
                    <a:p>
                      <a:pPr algn="ctr"/>
                      <a:endParaRPr lang="en-US" sz="1400" b="1" u="sng" dirty="0">
                        <a:solidFill>
                          <a:schemeClr val="bg1"/>
                        </a:solidFill>
                        <a:latin typeface="Georgia" panose="02040502050405020303" pitchFamily="18" charset="0"/>
                      </a:endParaRPr>
                    </a:p>
                  </a:txBody>
                  <a:tcPr/>
                </a:tc>
                <a:tc>
                  <a:txBody>
                    <a:bodyPr/>
                    <a:lstStyle/>
                    <a:p>
                      <a:pPr algn="ctr"/>
                      <a:r>
                        <a:rPr lang="en-US" sz="1400" b="1" u="none" dirty="0">
                          <a:solidFill>
                            <a:schemeClr val="bg1"/>
                          </a:solidFill>
                          <a:latin typeface="Georgia" panose="02040502050405020303" pitchFamily="18" charset="0"/>
                        </a:rPr>
                        <a:t>Completion </a:t>
                      </a:r>
                    </a:p>
                    <a:p>
                      <a:pPr algn="ctr"/>
                      <a:r>
                        <a:rPr lang="en-US" sz="1400" b="1" u="sng" dirty="0">
                          <a:solidFill>
                            <a:schemeClr val="bg1"/>
                          </a:solidFill>
                          <a:latin typeface="Georgia" panose="02040502050405020303" pitchFamily="18" charset="0"/>
                        </a:rPr>
                        <a:t>Confirmation Test</a:t>
                      </a:r>
                    </a:p>
                  </a:txBody>
                  <a:tcPr/>
                </a:tc>
                <a:extLst>
                  <a:ext uri="{0D108BD9-81ED-4DB2-BD59-A6C34878D82A}">
                    <a16:rowId xmlns:a16="http://schemas.microsoft.com/office/drawing/2014/main" val="10000"/>
                  </a:ext>
                </a:extLst>
              </a:tr>
              <a:tr h="0">
                <a:tc gridSpan="4">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en-US" sz="1400" b="1" u="sng" dirty="0">
                        <a:solidFill>
                          <a:srgbClr val="FF0000"/>
                        </a:solidFill>
                        <a:effectLst/>
                        <a:latin typeface="Georgia" panose="02040502050405020303" pitchFamily="18" charset="0"/>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en-US" sz="1400" b="1" u="sng" dirty="0">
                          <a:solidFill>
                            <a:srgbClr val="FF0000"/>
                          </a:solidFill>
                          <a:effectLst/>
                          <a:latin typeface="Georgia" panose="02040502050405020303" pitchFamily="18" charset="0"/>
                        </a:rPr>
                        <a:t>LAG 5:  Compile and assess the results of the Parish Education Program  and make necessary improvements within 2 months</a:t>
                      </a:r>
                    </a:p>
                    <a:p>
                      <a:pPr marL="0" marR="0" lvl="0" indent="0" algn="l" defTabSz="914400" rtl="0" eaLnBrk="1" fontAlgn="auto" latinLnBrk="0" hangingPunct="1">
                        <a:lnSpc>
                          <a:spcPct val="107000"/>
                        </a:lnSpc>
                        <a:spcBef>
                          <a:spcPts val="0"/>
                        </a:spcBef>
                        <a:spcAft>
                          <a:spcPts val="0"/>
                        </a:spcAft>
                        <a:buClrTx/>
                        <a:buSzTx/>
                        <a:buFontTx/>
                        <a:buNone/>
                        <a:tabLst/>
                        <a:defRPr/>
                      </a:pPr>
                      <a:endParaRPr lang="en-US" sz="1400" b="1" u="sng"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lnB w="12700" cap="flat" cmpd="sng" algn="ctr">
                      <a:solidFill>
                        <a:schemeClr val="tx1"/>
                      </a:solidFill>
                      <a:prstDash val="solid"/>
                      <a:round/>
                      <a:headEnd type="none" w="med" len="med"/>
                      <a:tailEnd type="none" w="med" len="med"/>
                    </a:lnB>
                    <a:noFill/>
                  </a:tcPr>
                </a:tc>
                <a:tc hMerge="1">
                  <a:txBody>
                    <a:bodyPr/>
                    <a:lstStyle/>
                    <a:p>
                      <a:pPr marL="0" marR="0">
                        <a:lnSpc>
                          <a:spcPct val="107000"/>
                        </a:lnSpc>
                        <a:spcBef>
                          <a:spcPts val="0"/>
                        </a:spcBef>
                        <a:spcAft>
                          <a:spcPts val="0"/>
                        </a:spcAft>
                      </a:pP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lnB w="12700" cap="flat" cmpd="sng" algn="ctr">
                      <a:solidFill>
                        <a:schemeClr val="tx1"/>
                      </a:solidFill>
                      <a:prstDash val="solid"/>
                      <a:round/>
                      <a:headEnd type="none" w="med" len="med"/>
                      <a:tailEnd type="none" w="med" len="med"/>
                    </a:lnB>
                    <a:noFill/>
                  </a:tcPr>
                </a:tc>
                <a:tc hMerge="1">
                  <a:txBody>
                    <a:bodyPr/>
                    <a:lstStyle/>
                    <a:p>
                      <a:pPr marL="0" marR="0">
                        <a:lnSpc>
                          <a:spcPct val="107000"/>
                        </a:lnSpc>
                        <a:spcBef>
                          <a:spcPts val="0"/>
                        </a:spcBef>
                        <a:spcAft>
                          <a:spcPts val="0"/>
                        </a:spcAft>
                      </a:pP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lnB w="12700" cap="flat" cmpd="sng" algn="ctr">
                      <a:solidFill>
                        <a:schemeClr val="tx1"/>
                      </a:solidFill>
                      <a:prstDash val="solid"/>
                      <a:round/>
                      <a:headEnd type="none" w="med" len="med"/>
                      <a:tailEnd type="none" w="med" len="med"/>
                    </a:lnB>
                    <a:noFill/>
                  </a:tcPr>
                </a:tc>
                <a:tc hMerge="1">
                  <a:txBody>
                    <a:bodyPr/>
                    <a:lstStyle/>
                    <a:p>
                      <a:pPr marL="0" marR="0" lvl="0" indent="0">
                        <a:lnSpc>
                          <a:spcPct val="107000"/>
                        </a:lnSpc>
                        <a:spcBef>
                          <a:spcPts val="0"/>
                        </a:spcBef>
                        <a:spcAft>
                          <a:spcPts val="0"/>
                        </a:spcAft>
                        <a:buFont typeface="Symbol" pitchFamily="2" charset="2"/>
                        <a:buNone/>
                      </a:pP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95522">
                <a:tc>
                  <a:txBody>
                    <a:bodyPr/>
                    <a:lstStyle/>
                    <a:p>
                      <a:pPr marL="0" lvl="1" indent="0">
                        <a:buNone/>
                      </a:pPr>
                      <a:r>
                        <a:rPr lang="en-US" sz="1400" b="1" dirty="0">
                          <a:effectLst/>
                          <a:latin typeface="Georgia" panose="02040502050405020303" pitchFamily="18" charset="0"/>
                        </a:rPr>
                        <a:t>10. Obtain and compile qualitative and quantitative data from Parish Education Program implementations as to the effectiveness and success of the Education Program (based on criteria established in step 2) and identify areas for improvement.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400" b="1" dirty="0">
                          <a:effectLst/>
                          <a:latin typeface="Georgia" panose="02040502050405020303" pitchFamily="18" charset="0"/>
                          <a:ea typeface="Calibri" panose="020F0502020204030204" pitchFamily="34" charset="0"/>
                          <a:cs typeface="Times New Roman" panose="02020603050405020304" pitchFamily="18" charset="0"/>
                        </a:rPr>
                        <a:t>Educators  and Education Ministry Team 2</a:t>
                      </a:r>
                    </a:p>
                  </a:txBody>
                  <a:tcPr marL="68580" marR="68580" marT="0" marB="0">
                    <a:lnL w="12700" cap="flat" cmpd="sng" algn="ctr">
                      <a:solidFill>
                        <a:schemeClr val="tx1"/>
                      </a:solidFill>
                      <a:prstDash val="solid"/>
                      <a:round/>
                      <a:headEnd type="none" w="med" len="med"/>
                      <a:tailEnd type="none" w="med" len="med"/>
                    </a:lnL>
                  </a:tcPr>
                </a:tc>
                <a:tc>
                  <a:txBody>
                    <a:bodyPr/>
                    <a:lstStyle/>
                    <a:p>
                      <a:pPr marL="0" marR="0">
                        <a:lnSpc>
                          <a:spcPct val="107000"/>
                        </a:lnSpc>
                        <a:spcBef>
                          <a:spcPts val="0"/>
                        </a:spcBef>
                        <a:spcAft>
                          <a:spcPts val="0"/>
                        </a:spcAft>
                      </a:pPr>
                      <a:r>
                        <a:rPr lang="en-US" sz="14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1 months after step 9</a:t>
                      </a:r>
                    </a:p>
                  </a:txBody>
                  <a:tcPr marL="68580" marR="68580" marT="0" marB="0"/>
                </a:tc>
                <a:tc>
                  <a:txBody>
                    <a:bodyPr/>
                    <a:lstStyle/>
                    <a:p>
                      <a:pPr marL="0" marR="0">
                        <a:lnSpc>
                          <a:spcPct val="107000"/>
                        </a:lnSpc>
                        <a:spcBef>
                          <a:spcPts val="0"/>
                        </a:spcBef>
                        <a:spcAft>
                          <a:spcPts val="0"/>
                        </a:spcAft>
                      </a:pPr>
                      <a:r>
                        <a:rPr lang="en-US" sz="14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Parish Education Program </a:t>
                      </a:r>
                    </a:p>
                    <a:p>
                      <a:pPr marL="0" marR="0">
                        <a:lnSpc>
                          <a:spcPct val="107000"/>
                        </a:lnSpc>
                        <a:spcBef>
                          <a:spcPts val="0"/>
                        </a:spcBef>
                        <a:spcAft>
                          <a:spcPts val="0"/>
                        </a:spcAft>
                      </a:pPr>
                      <a:r>
                        <a:rPr lang="en-US" sz="14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implementation  assessments are compiled</a:t>
                      </a:r>
                    </a:p>
                  </a:txBody>
                  <a:tcPr marL="68580" marR="68580" marT="0" marB="0"/>
                </a:tc>
                <a:extLst>
                  <a:ext uri="{0D108BD9-81ED-4DB2-BD59-A6C34878D82A}">
                    <a16:rowId xmlns:a16="http://schemas.microsoft.com/office/drawing/2014/main" val="2302424690"/>
                  </a:ext>
                </a:extLst>
              </a:tr>
              <a:tr h="395522">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400" b="1" dirty="0">
                          <a:effectLst/>
                          <a:latin typeface="Georgia" panose="02040502050405020303" pitchFamily="18" charset="0"/>
                        </a:rPr>
                        <a:t>11. Finalize and deliver </a:t>
                      </a:r>
                      <a:r>
                        <a:rPr lang="en-US" sz="14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Education Program </a:t>
                      </a:r>
                      <a:r>
                        <a:rPr lang="en-US" sz="1400" b="1" dirty="0">
                          <a:effectLst/>
                          <a:latin typeface="Georgia" panose="02040502050405020303" pitchFamily="18" charset="0"/>
                        </a:rPr>
                        <a:t>effectiveness assessment analysis and make all refinements necessary to make the Education Program more effective based on information identified in step 10, and revise and improve the Education Program 	accordingly.</a:t>
                      </a:r>
                    </a:p>
                    <a:p>
                      <a:pPr marL="0" marR="0" lvl="0" indent="0" algn="just" defTabSz="914400" rtl="0" eaLnBrk="1" fontAlgn="auto" latinLnBrk="0" hangingPunct="1">
                        <a:lnSpc>
                          <a:spcPct val="107000"/>
                        </a:lnSpc>
                        <a:spcBef>
                          <a:spcPts val="0"/>
                        </a:spcBef>
                        <a:spcAft>
                          <a:spcPts val="0"/>
                        </a:spcAft>
                        <a:buClrTx/>
                        <a:buSzTx/>
                        <a:buFontTx/>
                        <a:buNone/>
                        <a:tabLst/>
                        <a:defRPr/>
                      </a:pPr>
                      <a:endParaRPr lang="en-US" sz="1400" b="1" dirty="0">
                        <a:effectLst/>
                        <a:latin typeface="Georgia" panose="02040502050405020303" pitchFamily="18" charset="0"/>
                      </a:endParaRPr>
                    </a:p>
                    <a:p>
                      <a:pPr marL="228600" marR="0" lvl="0" indent="-228600" algn="just" defTabSz="914400" rtl="0" eaLnBrk="1" fontAlgn="auto" latinLnBrk="0" hangingPunct="1">
                        <a:lnSpc>
                          <a:spcPct val="107000"/>
                        </a:lnSpc>
                        <a:spcBef>
                          <a:spcPts val="0"/>
                        </a:spcBef>
                        <a:spcAft>
                          <a:spcPts val="0"/>
                        </a:spcAft>
                        <a:buClrTx/>
                        <a:buSzTx/>
                        <a:buFontTx/>
                        <a:buAutoNum type="alphaLcParenBoth"/>
                        <a:tabLst/>
                        <a:defRPr/>
                      </a:pPr>
                      <a:endParaRPr lang="en-US" sz="1400" b="1" dirty="0">
                        <a:effectLst/>
                        <a:latin typeface="Georgia" panose="02040502050405020303"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400" b="1" dirty="0">
                          <a:effectLst/>
                          <a:latin typeface="Georgia" panose="02040502050405020303" pitchFamily="18" charset="0"/>
                          <a:ea typeface="Calibri" panose="020F0502020204030204" pitchFamily="34" charset="0"/>
                          <a:cs typeface="Times New Roman" panose="02020603050405020304" pitchFamily="18" charset="0"/>
                        </a:rPr>
                        <a:t>Educators  and Education Ministry Team 2</a:t>
                      </a:r>
                    </a:p>
                  </a:txBody>
                  <a:tcPr marL="68580" marR="68580" marT="0" marB="0">
                    <a:lnL w="12700" cap="flat" cmpd="sng" algn="ctr">
                      <a:solidFill>
                        <a:schemeClr val="tx1"/>
                      </a:solidFill>
                      <a:prstDash val="solid"/>
                      <a:round/>
                      <a:headEnd type="none" w="med" len="med"/>
                      <a:tailEnd type="none" w="med" len="med"/>
                    </a:lnL>
                  </a:tcPr>
                </a:tc>
                <a:tc>
                  <a:txBody>
                    <a:bodyPr/>
                    <a:lstStyle/>
                    <a:p>
                      <a:pPr marL="0" marR="0">
                        <a:lnSpc>
                          <a:spcPct val="107000"/>
                        </a:lnSpc>
                        <a:spcBef>
                          <a:spcPts val="0"/>
                        </a:spcBef>
                        <a:spcAft>
                          <a:spcPts val="0"/>
                        </a:spcAft>
                      </a:pPr>
                      <a:r>
                        <a:rPr lang="en-US" sz="14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1 months after step 10</a:t>
                      </a:r>
                    </a:p>
                  </a:txBody>
                  <a:tcPr marL="68580" marR="68580"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4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Parish Education Program </a:t>
                      </a:r>
                    </a:p>
                    <a:p>
                      <a:pPr marL="0" marR="0" lvl="0" indent="0" algn="l" defTabSz="914400" rtl="0" eaLnBrk="1" fontAlgn="auto" latinLnBrk="0" hangingPunct="1">
                        <a:lnSpc>
                          <a:spcPct val="107000"/>
                        </a:lnSpc>
                        <a:spcBef>
                          <a:spcPts val="0"/>
                        </a:spcBef>
                        <a:spcAft>
                          <a:spcPts val="0"/>
                        </a:spcAft>
                        <a:buClrTx/>
                        <a:buSzTx/>
                        <a:buFontTx/>
                        <a:buNone/>
                        <a:tabLst/>
                        <a:defRPr/>
                      </a:pPr>
                      <a:r>
                        <a:rPr lang="en-US" sz="14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implementation  assessment analysis is completed and Education Program is refined accordingly</a:t>
                      </a:r>
                    </a:p>
                    <a:p>
                      <a:pPr marL="0" marR="0">
                        <a:lnSpc>
                          <a:spcPct val="107000"/>
                        </a:lnSpc>
                        <a:spcBef>
                          <a:spcPts val="0"/>
                        </a:spcBef>
                        <a:spcAft>
                          <a:spcPts val="0"/>
                        </a:spcAft>
                      </a:pPr>
                      <a:endParaRPr lang="en-US" sz="1400" b="1"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87205641"/>
                  </a:ext>
                </a:extLst>
              </a:tr>
            </a:tbl>
          </a:graphicData>
        </a:graphic>
      </p:graphicFrame>
      <p:sp>
        <p:nvSpPr>
          <p:cNvPr id="9" name="Title 1">
            <a:extLst>
              <a:ext uri="{FF2B5EF4-FFF2-40B4-BE49-F238E27FC236}">
                <a16:creationId xmlns:a16="http://schemas.microsoft.com/office/drawing/2014/main" id="{E03CBE6F-7111-409A-89EF-1AAD71DB0DFC}"/>
              </a:ext>
            </a:extLst>
          </p:cNvPr>
          <p:cNvSpPr txBox="1">
            <a:spLocks/>
          </p:cNvSpPr>
          <p:nvPr/>
        </p:nvSpPr>
        <p:spPr bwMode="auto">
          <a:xfrm>
            <a:off x="3353919" y="-99934"/>
            <a:ext cx="4556476"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0" fontAlgn="base" hangingPunct="0">
              <a:lnSpc>
                <a:spcPct val="70000"/>
              </a:lnSpc>
              <a:spcBef>
                <a:spcPct val="0"/>
              </a:spcBef>
              <a:spcAft>
                <a:spcPct val="0"/>
              </a:spcAft>
              <a:defRPr sz="3600" b="1" u="sng" baseline="0">
                <a:solidFill>
                  <a:srgbClr val="760002"/>
                </a:solidFill>
                <a:effectLst/>
                <a:latin typeface="Georgia" panose="02040502050405020303" pitchFamily="18" charset="0"/>
                <a:ea typeface="+mj-ea"/>
                <a:cs typeface="+mj-cs"/>
              </a:defRPr>
            </a:lvl1pPr>
            <a:lvl2pPr algn="ctr" rtl="0" eaLnBrk="0" fontAlgn="base" hangingPunct="0">
              <a:lnSpc>
                <a:spcPct val="70000"/>
              </a:lnSpc>
              <a:spcBef>
                <a:spcPct val="0"/>
              </a:spcBef>
              <a:spcAft>
                <a:spcPct val="0"/>
              </a:spcAft>
              <a:defRPr sz="4400">
                <a:solidFill>
                  <a:srgbClr val="760002"/>
                </a:solidFill>
                <a:effectLst>
                  <a:outerShdw blurRad="38100" dist="38100" dir="2700000" algn="tl">
                    <a:srgbClr val="C0C0C0"/>
                  </a:outerShdw>
                </a:effectLst>
                <a:latin typeface="Arial" pitchFamily="34" charset="0"/>
              </a:defRPr>
            </a:lvl2pPr>
            <a:lvl3pPr algn="ctr" rtl="0" eaLnBrk="0" fontAlgn="base" hangingPunct="0">
              <a:lnSpc>
                <a:spcPct val="70000"/>
              </a:lnSpc>
              <a:spcBef>
                <a:spcPct val="0"/>
              </a:spcBef>
              <a:spcAft>
                <a:spcPct val="0"/>
              </a:spcAft>
              <a:defRPr sz="4400">
                <a:solidFill>
                  <a:srgbClr val="760002"/>
                </a:solidFill>
                <a:effectLst>
                  <a:outerShdw blurRad="38100" dist="38100" dir="2700000" algn="tl">
                    <a:srgbClr val="C0C0C0"/>
                  </a:outerShdw>
                </a:effectLst>
                <a:latin typeface="Arial" pitchFamily="34" charset="0"/>
              </a:defRPr>
            </a:lvl3pPr>
            <a:lvl4pPr algn="ctr" rtl="0" eaLnBrk="0" fontAlgn="base" hangingPunct="0">
              <a:lnSpc>
                <a:spcPct val="70000"/>
              </a:lnSpc>
              <a:spcBef>
                <a:spcPct val="0"/>
              </a:spcBef>
              <a:spcAft>
                <a:spcPct val="0"/>
              </a:spcAft>
              <a:defRPr sz="4400">
                <a:solidFill>
                  <a:srgbClr val="760002"/>
                </a:solidFill>
                <a:effectLst>
                  <a:outerShdw blurRad="38100" dist="38100" dir="2700000" algn="tl">
                    <a:srgbClr val="C0C0C0"/>
                  </a:outerShdw>
                </a:effectLst>
                <a:latin typeface="Arial" pitchFamily="34" charset="0"/>
              </a:defRPr>
            </a:lvl4pPr>
            <a:lvl5pPr algn="ctr" rtl="0" eaLnBrk="0" fontAlgn="base" hangingPunct="0">
              <a:lnSpc>
                <a:spcPct val="70000"/>
              </a:lnSpc>
              <a:spcBef>
                <a:spcPct val="0"/>
              </a:spcBef>
              <a:spcAft>
                <a:spcPct val="0"/>
              </a:spcAft>
              <a:defRPr sz="4400">
                <a:solidFill>
                  <a:srgbClr val="760002"/>
                </a:solidFill>
                <a:effectLst>
                  <a:outerShdw blurRad="38100" dist="38100" dir="2700000" algn="tl">
                    <a:srgbClr val="C0C0C0"/>
                  </a:outerShdw>
                </a:effectLst>
                <a:latin typeface="Arial" pitchFamily="34" charset="0"/>
              </a:defRPr>
            </a:lvl5pPr>
            <a:lvl6pPr marL="457200" algn="ctr" rtl="0" fontAlgn="base">
              <a:lnSpc>
                <a:spcPct val="70000"/>
              </a:lnSpc>
              <a:spcBef>
                <a:spcPct val="0"/>
              </a:spcBef>
              <a:spcAft>
                <a:spcPct val="0"/>
              </a:spcAft>
              <a:defRPr sz="4400">
                <a:solidFill>
                  <a:srgbClr val="760002"/>
                </a:solidFill>
                <a:effectLst>
                  <a:outerShdw blurRad="38100" dist="38100" dir="2700000" algn="tl">
                    <a:srgbClr val="C0C0C0"/>
                  </a:outerShdw>
                </a:effectLst>
                <a:latin typeface="Georgia" pitchFamily="18" charset="0"/>
              </a:defRPr>
            </a:lvl6pPr>
            <a:lvl7pPr marL="914400" algn="ctr" rtl="0" fontAlgn="base">
              <a:lnSpc>
                <a:spcPct val="70000"/>
              </a:lnSpc>
              <a:spcBef>
                <a:spcPct val="0"/>
              </a:spcBef>
              <a:spcAft>
                <a:spcPct val="0"/>
              </a:spcAft>
              <a:defRPr sz="4400">
                <a:solidFill>
                  <a:srgbClr val="760002"/>
                </a:solidFill>
                <a:effectLst>
                  <a:outerShdw blurRad="38100" dist="38100" dir="2700000" algn="tl">
                    <a:srgbClr val="C0C0C0"/>
                  </a:outerShdw>
                </a:effectLst>
                <a:latin typeface="Georgia" pitchFamily="18" charset="0"/>
              </a:defRPr>
            </a:lvl7pPr>
            <a:lvl8pPr marL="1371600" algn="ctr" rtl="0" fontAlgn="base">
              <a:lnSpc>
                <a:spcPct val="70000"/>
              </a:lnSpc>
              <a:spcBef>
                <a:spcPct val="0"/>
              </a:spcBef>
              <a:spcAft>
                <a:spcPct val="0"/>
              </a:spcAft>
              <a:defRPr sz="4400">
                <a:solidFill>
                  <a:srgbClr val="760002"/>
                </a:solidFill>
                <a:effectLst>
                  <a:outerShdw blurRad="38100" dist="38100" dir="2700000" algn="tl">
                    <a:srgbClr val="C0C0C0"/>
                  </a:outerShdw>
                </a:effectLst>
                <a:latin typeface="Georgia" pitchFamily="18" charset="0"/>
              </a:defRPr>
            </a:lvl8pPr>
            <a:lvl9pPr marL="1828800" algn="ctr" rtl="0" fontAlgn="base">
              <a:lnSpc>
                <a:spcPct val="70000"/>
              </a:lnSpc>
              <a:spcBef>
                <a:spcPct val="0"/>
              </a:spcBef>
              <a:spcAft>
                <a:spcPct val="0"/>
              </a:spcAft>
              <a:defRPr sz="4400">
                <a:solidFill>
                  <a:srgbClr val="760002"/>
                </a:solidFill>
                <a:effectLst>
                  <a:outerShdw blurRad="38100" dist="38100" dir="2700000" algn="tl">
                    <a:srgbClr val="C0C0C0"/>
                  </a:outerShdw>
                </a:effectLst>
                <a:latin typeface="Georgia" pitchFamily="18" charset="0"/>
              </a:defRPr>
            </a:lvl9pPr>
          </a:lstStyle>
          <a:p>
            <a:r>
              <a:rPr lang="en-US" sz="2200" b="1" u="none" dirty="0">
                <a:effectLst/>
                <a:latin typeface="Georgia" panose="02040502050405020303" pitchFamily="18" charset="0"/>
              </a:rPr>
              <a:t>Adult &amp; </a:t>
            </a:r>
            <a:r>
              <a:rPr lang="en-US" sz="2200" u="none" dirty="0"/>
              <a:t>Youth Education</a:t>
            </a:r>
            <a:r>
              <a:rPr lang="en-US" sz="2200" b="1" u="none" dirty="0">
                <a:effectLst/>
                <a:latin typeface="Georgia" panose="02040502050405020303" pitchFamily="18" charset="0"/>
              </a:rPr>
              <a:t> </a:t>
            </a:r>
            <a:r>
              <a:rPr lang="en-US" sz="2200" u="none" kern="0" dirty="0"/>
              <a:t>Wildly  Important Goal 2 </a:t>
            </a:r>
            <a:r>
              <a:rPr lang="en-US" sz="2200" kern="0" dirty="0"/>
              <a:t>Action Plan</a:t>
            </a:r>
          </a:p>
        </p:txBody>
      </p:sp>
    </p:spTree>
    <p:extLst>
      <p:ext uri="{BB962C8B-B14F-4D97-AF65-F5344CB8AC3E}">
        <p14:creationId xmlns:p14="http://schemas.microsoft.com/office/powerpoint/2010/main" val="3042032706"/>
      </p:ext>
    </p:extLst>
  </p:cSld>
  <p:clrMapOvr>
    <a:masterClrMapping/>
  </p:clrMapOvr>
  <p:transition>
    <p:strips dir="rd"/>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DE01F5-7AB6-4535-88E3-F3DD276372BC}"/>
              </a:ext>
            </a:extLst>
          </p:cNvPr>
          <p:cNvSpPr>
            <a:spLocks noGrp="1"/>
          </p:cNvSpPr>
          <p:nvPr>
            <p:ph type="title"/>
          </p:nvPr>
        </p:nvSpPr>
        <p:spPr>
          <a:xfrm>
            <a:off x="977629" y="-222099"/>
            <a:ext cx="7188740" cy="1143000"/>
          </a:xfrm>
        </p:spPr>
        <p:txBody>
          <a:bodyPr/>
          <a:lstStyle/>
          <a:p>
            <a:r>
              <a:rPr lang="en-US" sz="3200" b="1" u="none" dirty="0">
                <a:effectLst/>
                <a:latin typeface="Georgia" panose="02040502050405020303" pitchFamily="18" charset="0"/>
              </a:rPr>
              <a:t>Adult &amp; </a:t>
            </a:r>
            <a:r>
              <a:rPr lang="en-US" sz="3200" u="none" dirty="0"/>
              <a:t>Youth Education</a:t>
            </a:r>
            <a:r>
              <a:rPr lang="en-US" sz="3200" b="1" u="none" dirty="0">
                <a:effectLst/>
                <a:latin typeface="Georgia" panose="02040502050405020303" pitchFamily="18" charset="0"/>
              </a:rPr>
              <a:t> </a:t>
            </a:r>
            <a:br>
              <a:rPr lang="en-US" sz="3200" b="1" u="none" dirty="0">
                <a:effectLst/>
                <a:latin typeface="Georgia" panose="02040502050405020303" pitchFamily="18" charset="0"/>
              </a:rPr>
            </a:br>
            <a:r>
              <a:rPr lang="en-US" sz="3200" kern="0" dirty="0"/>
              <a:t>Goal 2 </a:t>
            </a:r>
            <a:r>
              <a:rPr lang="en-US" sz="3200" dirty="0"/>
              <a:t>Compelling  Scoreboard</a:t>
            </a:r>
          </a:p>
        </p:txBody>
      </p:sp>
      <p:graphicFrame>
        <p:nvGraphicFramePr>
          <p:cNvPr id="5" name="Table 5">
            <a:extLst>
              <a:ext uri="{FF2B5EF4-FFF2-40B4-BE49-F238E27FC236}">
                <a16:creationId xmlns:a16="http://schemas.microsoft.com/office/drawing/2014/main" id="{55114BBB-C2EF-4F4E-B093-0F7C6D894018}"/>
              </a:ext>
            </a:extLst>
          </p:cNvPr>
          <p:cNvGraphicFramePr>
            <a:graphicFrameLocks noGrp="1"/>
          </p:cNvGraphicFramePr>
          <p:nvPr>
            <p:ph sz="half" idx="1"/>
          </p:nvPr>
        </p:nvGraphicFramePr>
        <p:xfrm>
          <a:off x="84841" y="920901"/>
          <a:ext cx="9059159" cy="5943600"/>
        </p:xfrm>
        <a:graphic>
          <a:graphicData uri="http://schemas.openxmlformats.org/drawingml/2006/table">
            <a:tbl>
              <a:tblPr firstRow="1" bandRow="1">
                <a:tableStyleId>{5C22544A-7EE6-4342-B048-85BDC9FD1C3A}</a:tableStyleId>
              </a:tblPr>
              <a:tblGrid>
                <a:gridCol w="5149356">
                  <a:extLst>
                    <a:ext uri="{9D8B030D-6E8A-4147-A177-3AD203B41FA5}">
                      <a16:colId xmlns:a16="http://schemas.microsoft.com/office/drawing/2014/main" val="824145472"/>
                    </a:ext>
                  </a:extLst>
                </a:gridCol>
                <a:gridCol w="2030960">
                  <a:extLst>
                    <a:ext uri="{9D8B030D-6E8A-4147-A177-3AD203B41FA5}">
                      <a16:colId xmlns:a16="http://schemas.microsoft.com/office/drawing/2014/main" val="1324807933"/>
                    </a:ext>
                  </a:extLst>
                </a:gridCol>
                <a:gridCol w="1878843">
                  <a:extLst>
                    <a:ext uri="{9D8B030D-6E8A-4147-A177-3AD203B41FA5}">
                      <a16:colId xmlns:a16="http://schemas.microsoft.com/office/drawing/2014/main" val="818634956"/>
                    </a:ext>
                  </a:extLst>
                </a:gridCol>
              </a:tblGrid>
              <a:tr h="370840">
                <a:tc>
                  <a:txBody>
                    <a:bodyPr/>
                    <a:lstStyle/>
                    <a:p>
                      <a:r>
                        <a:rPr lang="en-US" sz="1600" dirty="0"/>
                        <a:t>Lead Measure Action</a:t>
                      </a:r>
                    </a:p>
                  </a:txBody>
                  <a:tcPr/>
                </a:tc>
                <a:tc>
                  <a:txBody>
                    <a:bodyPr/>
                    <a:lstStyle/>
                    <a:p>
                      <a:r>
                        <a:rPr lang="en-US" sz="1600" dirty="0"/>
                        <a:t>Deadline Date</a:t>
                      </a:r>
                    </a:p>
                  </a:txBody>
                  <a:tcPr/>
                </a:tc>
                <a:tc>
                  <a:txBody>
                    <a:bodyPr/>
                    <a:lstStyle/>
                    <a:p>
                      <a:r>
                        <a:rPr lang="en-US" sz="1600" dirty="0"/>
                        <a:t>Status: Percent Complete and Date</a:t>
                      </a:r>
                    </a:p>
                  </a:txBody>
                  <a:tcPr/>
                </a:tc>
                <a:extLst>
                  <a:ext uri="{0D108BD9-81ED-4DB2-BD59-A6C34878D82A}">
                    <a16:rowId xmlns:a16="http://schemas.microsoft.com/office/drawing/2014/main" val="2806969568"/>
                  </a:ext>
                </a:extLst>
              </a:tr>
              <a:tr h="370840">
                <a:tc>
                  <a:txBody>
                    <a:bodyPr/>
                    <a:lstStyle/>
                    <a:p>
                      <a:r>
                        <a:rPr lang="en-US" sz="1600" dirty="0"/>
                        <a:t>1. Form Education Ministry Team 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5D0100"/>
                          </a:solidFill>
                          <a:effectLst/>
                          <a:uLnTx/>
                          <a:uFillTx/>
                          <a:latin typeface="+mn-lt"/>
                          <a:ea typeface="+mn-ea"/>
                          <a:cs typeface="+mn-cs"/>
                        </a:rPr>
                        <a:t>(1 month) ____-21</a:t>
                      </a:r>
                      <a:endParaRPr lang="en-US" sz="1600" dirty="0"/>
                    </a:p>
                  </a:txBody>
                  <a:tcPr/>
                </a:tc>
                <a:tc>
                  <a:txBody>
                    <a:bodyPr/>
                    <a:lstStyle/>
                    <a:p>
                      <a:endParaRPr lang="en-US" sz="1600" dirty="0"/>
                    </a:p>
                  </a:txBody>
                  <a:tcPr/>
                </a:tc>
                <a:extLst>
                  <a:ext uri="{0D108BD9-81ED-4DB2-BD59-A6C34878D82A}">
                    <a16:rowId xmlns:a16="http://schemas.microsoft.com/office/drawing/2014/main" val="571058741"/>
                  </a:ext>
                </a:extLst>
              </a:tr>
              <a:tr h="370840">
                <a:tc>
                  <a:txBody>
                    <a:bodyPr/>
                    <a:lstStyle/>
                    <a:p>
                      <a:pPr>
                        <a:tabLst>
                          <a:tab pos="627063" algn="l"/>
                        </a:tabLst>
                      </a:pPr>
                      <a:r>
                        <a:rPr lang="en-US" sz="1600" dirty="0"/>
                        <a:t>2. Research and Identify metrics to determine 	effectiveness and success</a:t>
                      </a:r>
                    </a:p>
                  </a:txBody>
                  <a:tcPr/>
                </a:tc>
                <a:tc>
                  <a:txBody>
                    <a:bodyPr/>
                    <a:lstStyle/>
                    <a:p>
                      <a:r>
                        <a:rPr kumimoji="0" lang="en-US" sz="1600" b="0" i="0" u="none" strike="noStrike" kern="1200" cap="none" spc="0" normalizeH="0" baseline="0" noProof="0" dirty="0">
                          <a:ln>
                            <a:noFill/>
                          </a:ln>
                          <a:solidFill>
                            <a:srgbClr val="5D0100"/>
                          </a:solidFill>
                          <a:effectLst/>
                          <a:uLnTx/>
                          <a:uFillTx/>
                          <a:latin typeface="Times New Roman"/>
                          <a:ea typeface="+mn-ea"/>
                          <a:cs typeface="+mn-cs"/>
                        </a:rPr>
                        <a:t>(2 months ____ -21</a:t>
                      </a:r>
                      <a:endParaRPr lang="en-US" sz="1600" dirty="0"/>
                    </a:p>
                  </a:txBody>
                  <a:tcPr/>
                </a:tc>
                <a:tc>
                  <a:txBody>
                    <a:bodyPr/>
                    <a:lstStyle/>
                    <a:p>
                      <a:endParaRPr lang="en-US" sz="1600" dirty="0"/>
                    </a:p>
                  </a:txBody>
                  <a:tcPr/>
                </a:tc>
                <a:extLst>
                  <a:ext uri="{0D108BD9-81ED-4DB2-BD59-A6C34878D82A}">
                    <a16:rowId xmlns:a16="http://schemas.microsoft.com/office/drawing/2014/main" val="2230418515"/>
                  </a:ext>
                </a:extLst>
              </a:tr>
              <a:tr h="370840">
                <a:tc>
                  <a:txBody>
                    <a:bodyPr/>
                    <a:lstStyle/>
                    <a:p>
                      <a:r>
                        <a:rPr lang="en-US" sz="1600" dirty="0"/>
                        <a:t>3. Research Education Programs</a:t>
                      </a:r>
                    </a:p>
                  </a:txBody>
                  <a:tcPr/>
                </a:tc>
                <a:tc>
                  <a:txBody>
                    <a:bodyPr/>
                    <a:lstStyle/>
                    <a:p>
                      <a:r>
                        <a:rPr kumimoji="0" lang="en-US" sz="1600" b="0" i="0" u="none" strike="noStrike" kern="1200" cap="none" spc="0" normalizeH="0" baseline="0" noProof="0" dirty="0">
                          <a:ln>
                            <a:noFill/>
                          </a:ln>
                          <a:solidFill>
                            <a:srgbClr val="5D0100"/>
                          </a:solidFill>
                          <a:effectLst/>
                          <a:uLnTx/>
                          <a:uFillTx/>
                          <a:latin typeface="+mn-lt"/>
                          <a:ea typeface="+mn-ea"/>
                          <a:cs typeface="+mn-cs"/>
                        </a:rPr>
                        <a:t>Simultaneous with step 2) </a:t>
                      </a:r>
                      <a:r>
                        <a:rPr kumimoji="0" lang="en-US" sz="1600" b="0" i="0" u="none" strike="noStrike" kern="1200" cap="none" spc="0" normalizeH="0" baseline="0" noProof="0" dirty="0">
                          <a:ln>
                            <a:noFill/>
                          </a:ln>
                          <a:solidFill>
                            <a:srgbClr val="5D0100"/>
                          </a:solidFill>
                          <a:effectLst/>
                          <a:uLnTx/>
                          <a:uFillTx/>
                          <a:latin typeface="Times New Roman"/>
                          <a:ea typeface="+mn-ea"/>
                          <a:cs typeface="+mn-cs"/>
                        </a:rPr>
                        <a:t>_____-21</a:t>
                      </a:r>
                      <a:endParaRPr lang="en-US" sz="1600" dirty="0"/>
                    </a:p>
                  </a:txBody>
                  <a:tcPr/>
                </a:tc>
                <a:tc>
                  <a:txBody>
                    <a:bodyPr/>
                    <a:lstStyle/>
                    <a:p>
                      <a:endParaRPr lang="en-US" sz="1600" dirty="0"/>
                    </a:p>
                  </a:txBody>
                  <a:tcPr/>
                </a:tc>
                <a:extLst>
                  <a:ext uri="{0D108BD9-81ED-4DB2-BD59-A6C34878D82A}">
                    <a16:rowId xmlns:a16="http://schemas.microsoft.com/office/drawing/2014/main" val="503741242"/>
                  </a:ext>
                </a:extLst>
              </a:tr>
              <a:tr h="370840">
                <a:tc>
                  <a:txBody>
                    <a:bodyPr/>
                    <a:lstStyle/>
                    <a:p>
                      <a:r>
                        <a:rPr lang="en-US" sz="1600" dirty="0"/>
                        <a:t>4. Evaluate Education Programs</a:t>
                      </a:r>
                    </a:p>
                  </a:txBody>
                  <a:tcPr/>
                </a:tc>
                <a:tc>
                  <a:txBody>
                    <a:bodyPr/>
                    <a:lstStyle/>
                    <a:p>
                      <a:r>
                        <a:rPr kumimoji="0" lang="en-US" sz="1600" b="0" i="0" u="none" strike="noStrike" kern="1200" cap="none" spc="0" normalizeH="0" baseline="0" noProof="0" dirty="0">
                          <a:ln>
                            <a:noFill/>
                          </a:ln>
                          <a:solidFill>
                            <a:srgbClr val="5D0100"/>
                          </a:solidFill>
                          <a:effectLst/>
                          <a:uLnTx/>
                          <a:uFillTx/>
                          <a:latin typeface="+mn-lt"/>
                          <a:ea typeface="+mn-ea"/>
                          <a:cs typeface="+mn-cs"/>
                        </a:rPr>
                        <a:t>(1 </a:t>
                      </a:r>
                      <a:r>
                        <a:rPr kumimoji="0" lang="en-US" sz="1600" b="0" i="0" u="none" strike="noStrike" kern="1200" cap="none" spc="0" normalizeH="0" baseline="0" noProof="0" dirty="0">
                          <a:ln>
                            <a:noFill/>
                          </a:ln>
                          <a:solidFill>
                            <a:srgbClr val="5D0100"/>
                          </a:solidFill>
                          <a:effectLst/>
                          <a:uLnTx/>
                          <a:uFillTx/>
                          <a:latin typeface="Times New Roman"/>
                          <a:ea typeface="+mn-ea"/>
                          <a:cs typeface="+mn-cs"/>
                        </a:rPr>
                        <a:t>month) ____-21</a:t>
                      </a:r>
                      <a:endParaRPr lang="en-US" sz="1600" dirty="0"/>
                    </a:p>
                  </a:txBody>
                  <a:tcPr/>
                </a:tc>
                <a:tc>
                  <a:txBody>
                    <a:bodyPr/>
                    <a:lstStyle/>
                    <a:p>
                      <a:endParaRPr lang="en-US" sz="1600" dirty="0"/>
                    </a:p>
                  </a:txBody>
                  <a:tcPr/>
                </a:tc>
                <a:extLst>
                  <a:ext uri="{0D108BD9-81ED-4DB2-BD59-A6C34878D82A}">
                    <a16:rowId xmlns:a16="http://schemas.microsoft.com/office/drawing/2014/main" val="845713103"/>
                  </a:ext>
                </a:extLst>
              </a:tr>
              <a:tr h="370840">
                <a:tc>
                  <a:txBody>
                    <a:bodyPr/>
                    <a:lstStyle/>
                    <a:p>
                      <a:r>
                        <a:rPr lang="en-US" sz="1600" dirty="0"/>
                        <a:t>5. Finalize Parish Education Program </a:t>
                      </a:r>
                    </a:p>
                  </a:txBody>
                  <a:tcPr/>
                </a:tc>
                <a:tc>
                  <a:txBody>
                    <a:bodyPr/>
                    <a:lstStyle/>
                    <a:p>
                      <a:r>
                        <a:rPr kumimoji="0" lang="en-US" sz="1600" b="0" i="0" u="none" strike="noStrike" kern="1200" cap="none" spc="0" normalizeH="0" baseline="0" noProof="0" dirty="0">
                          <a:ln>
                            <a:noFill/>
                          </a:ln>
                          <a:solidFill>
                            <a:srgbClr val="5D0100"/>
                          </a:solidFill>
                          <a:effectLst/>
                          <a:uLnTx/>
                          <a:uFillTx/>
                          <a:latin typeface="+mn-lt"/>
                          <a:ea typeface="+mn-ea"/>
                          <a:cs typeface="+mn-cs"/>
                        </a:rPr>
                        <a:t>(2 </a:t>
                      </a:r>
                      <a:r>
                        <a:rPr kumimoji="0" lang="en-US" sz="1600" b="0" i="0" u="none" strike="noStrike" kern="1200" cap="none" spc="0" normalizeH="0" baseline="0" noProof="0" dirty="0">
                          <a:ln>
                            <a:noFill/>
                          </a:ln>
                          <a:solidFill>
                            <a:srgbClr val="5D0100"/>
                          </a:solidFill>
                          <a:effectLst/>
                          <a:uLnTx/>
                          <a:uFillTx/>
                          <a:latin typeface="Times New Roman"/>
                          <a:ea typeface="+mn-ea"/>
                          <a:cs typeface="+mn-cs"/>
                        </a:rPr>
                        <a:t>months) ____-21</a:t>
                      </a:r>
                      <a:endParaRPr lang="en-US" sz="1600" dirty="0"/>
                    </a:p>
                  </a:txBody>
                  <a:tcPr/>
                </a:tc>
                <a:tc>
                  <a:txBody>
                    <a:bodyPr/>
                    <a:lstStyle/>
                    <a:p>
                      <a:endParaRPr lang="en-US" sz="1600" dirty="0"/>
                    </a:p>
                  </a:txBody>
                  <a:tcPr/>
                </a:tc>
                <a:extLst>
                  <a:ext uri="{0D108BD9-81ED-4DB2-BD59-A6C34878D82A}">
                    <a16:rowId xmlns:a16="http://schemas.microsoft.com/office/drawing/2014/main" val="4096844472"/>
                  </a:ext>
                </a:extLst>
              </a:tr>
              <a:tr h="370840">
                <a:tc>
                  <a:txBody>
                    <a:bodyPr/>
                    <a:lstStyle/>
                    <a:p>
                      <a:r>
                        <a:rPr lang="en-US" sz="1600" dirty="0"/>
                        <a:t>6. Identify delivery modalities and Educators </a:t>
                      </a:r>
                    </a:p>
                  </a:txBody>
                  <a:tcPr/>
                </a:tc>
                <a:tc>
                  <a:txBody>
                    <a:bodyPr/>
                    <a:lstStyle/>
                    <a:p>
                      <a:r>
                        <a:rPr kumimoji="0" lang="en-US" sz="1600" b="0" i="0" u="none" strike="noStrike" kern="1200" cap="none" spc="0" normalizeH="0" baseline="0" noProof="0" dirty="0">
                          <a:ln>
                            <a:noFill/>
                          </a:ln>
                          <a:solidFill>
                            <a:srgbClr val="5D0100"/>
                          </a:solidFill>
                          <a:effectLst/>
                          <a:uLnTx/>
                          <a:uFillTx/>
                          <a:latin typeface="+mn-lt"/>
                          <a:ea typeface="+mn-ea"/>
                          <a:cs typeface="+mn-cs"/>
                        </a:rPr>
                        <a:t>(1 </a:t>
                      </a:r>
                      <a:r>
                        <a:rPr kumimoji="0" lang="en-US" sz="1600" b="0" i="0" u="none" strike="noStrike" kern="1200" cap="none" spc="0" normalizeH="0" baseline="0" noProof="0" dirty="0">
                          <a:ln>
                            <a:noFill/>
                          </a:ln>
                          <a:solidFill>
                            <a:srgbClr val="5D0100"/>
                          </a:solidFill>
                          <a:effectLst/>
                          <a:uLnTx/>
                          <a:uFillTx/>
                          <a:latin typeface="Times New Roman"/>
                          <a:ea typeface="+mn-ea"/>
                          <a:cs typeface="+mn-cs"/>
                        </a:rPr>
                        <a:t>month) ____-22</a:t>
                      </a:r>
                      <a:endParaRPr lang="en-US" sz="1600" dirty="0"/>
                    </a:p>
                  </a:txBody>
                  <a:tcPr/>
                </a:tc>
                <a:tc>
                  <a:txBody>
                    <a:bodyPr/>
                    <a:lstStyle/>
                    <a:p>
                      <a:endParaRPr lang="en-US" sz="1600" dirty="0"/>
                    </a:p>
                  </a:txBody>
                  <a:tcPr/>
                </a:tc>
                <a:extLst>
                  <a:ext uri="{0D108BD9-81ED-4DB2-BD59-A6C34878D82A}">
                    <a16:rowId xmlns:a16="http://schemas.microsoft.com/office/drawing/2014/main" val="1906038764"/>
                  </a:ext>
                </a:extLst>
              </a:tr>
              <a:tr h="370840">
                <a:tc>
                  <a:txBody>
                    <a:bodyPr/>
                    <a:lstStyle/>
                    <a:p>
                      <a:r>
                        <a:rPr lang="en-US" sz="1600" dirty="0"/>
                        <a:t>7. Train Educators and implement delivery modalities</a:t>
                      </a:r>
                    </a:p>
                  </a:txBody>
                  <a:tcPr/>
                </a:tc>
                <a:tc>
                  <a:txBody>
                    <a:bodyPr/>
                    <a:lstStyle/>
                    <a:p>
                      <a:r>
                        <a:rPr kumimoji="0" lang="en-US" sz="1600" b="0" i="0" u="none" strike="noStrike" kern="1200" cap="none" spc="0" normalizeH="0" baseline="0" noProof="0" dirty="0">
                          <a:ln>
                            <a:noFill/>
                          </a:ln>
                          <a:solidFill>
                            <a:srgbClr val="5D0100"/>
                          </a:solidFill>
                          <a:effectLst/>
                          <a:uLnTx/>
                          <a:uFillTx/>
                          <a:latin typeface="+mn-lt"/>
                          <a:ea typeface="+mn-ea"/>
                          <a:cs typeface="+mn-cs"/>
                        </a:rPr>
                        <a:t>(3 </a:t>
                      </a:r>
                      <a:r>
                        <a:rPr kumimoji="0" lang="en-US" sz="1600" b="0" i="0" u="none" strike="noStrike" kern="1200" cap="none" spc="0" normalizeH="0" baseline="0" noProof="0" dirty="0">
                          <a:ln>
                            <a:noFill/>
                          </a:ln>
                          <a:solidFill>
                            <a:srgbClr val="5D0100"/>
                          </a:solidFill>
                          <a:effectLst/>
                          <a:uLnTx/>
                          <a:uFillTx/>
                          <a:latin typeface="Times New Roman"/>
                          <a:ea typeface="+mn-ea"/>
                          <a:cs typeface="+mn-cs"/>
                        </a:rPr>
                        <a:t>months) ____-22</a:t>
                      </a:r>
                      <a:endParaRPr lang="en-US" sz="1600" dirty="0"/>
                    </a:p>
                  </a:txBody>
                  <a:tcPr/>
                </a:tc>
                <a:tc>
                  <a:txBody>
                    <a:bodyPr/>
                    <a:lstStyle/>
                    <a:p>
                      <a:endParaRPr lang="en-US" sz="1600" dirty="0"/>
                    </a:p>
                  </a:txBody>
                  <a:tcPr/>
                </a:tc>
                <a:extLst>
                  <a:ext uri="{0D108BD9-81ED-4DB2-BD59-A6C34878D82A}">
                    <a16:rowId xmlns:a16="http://schemas.microsoft.com/office/drawing/2014/main" val="59820400"/>
                  </a:ext>
                </a:extLst>
              </a:tr>
              <a:tr h="370840">
                <a:tc>
                  <a:txBody>
                    <a:bodyPr/>
                    <a:lstStyle/>
                    <a:p>
                      <a:r>
                        <a:rPr lang="en-US" sz="1600" dirty="0"/>
                        <a:t>8. Recruit 33% Adults + 66% Youth</a:t>
                      </a:r>
                    </a:p>
                  </a:txBody>
                  <a:tcPr/>
                </a:tc>
                <a:tc>
                  <a:txBody>
                    <a:bodyPr/>
                    <a:lstStyle/>
                    <a:p>
                      <a:r>
                        <a:rPr kumimoji="0" lang="en-US" sz="1600" b="0" i="0" u="none" strike="noStrike" kern="1200" cap="none" spc="0" normalizeH="0" baseline="0" noProof="0" dirty="0">
                          <a:ln>
                            <a:noFill/>
                          </a:ln>
                          <a:solidFill>
                            <a:srgbClr val="5D0100"/>
                          </a:solidFill>
                          <a:effectLst/>
                          <a:uLnTx/>
                          <a:uFillTx/>
                          <a:latin typeface="+mn-lt"/>
                          <a:ea typeface="+mn-ea"/>
                          <a:cs typeface="+mn-cs"/>
                        </a:rPr>
                        <a:t>Concurrent with step 7) </a:t>
                      </a:r>
                      <a:r>
                        <a:rPr kumimoji="0" lang="en-US" sz="1600" b="0" i="0" u="none" strike="noStrike" kern="1200" cap="none" spc="0" normalizeH="0" baseline="0" noProof="0" dirty="0">
                          <a:ln>
                            <a:noFill/>
                          </a:ln>
                          <a:solidFill>
                            <a:srgbClr val="5D0100"/>
                          </a:solidFill>
                          <a:effectLst/>
                          <a:uLnTx/>
                          <a:uFillTx/>
                          <a:latin typeface="Times New Roman"/>
                          <a:ea typeface="+mn-ea"/>
                          <a:cs typeface="+mn-cs"/>
                        </a:rPr>
                        <a:t>____-21</a:t>
                      </a:r>
                      <a:endParaRPr lang="en-US" sz="1600" dirty="0"/>
                    </a:p>
                  </a:txBody>
                  <a:tcPr/>
                </a:tc>
                <a:tc>
                  <a:txBody>
                    <a:bodyPr/>
                    <a:lstStyle/>
                    <a:p>
                      <a:endParaRPr lang="en-US" sz="1600" dirty="0"/>
                    </a:p>
                  </a:txBody>
                  <a:tcPr/>
                </a:tc>
                <a:extLst>
                  <a:ext uri="{0D108BD9-81ED-4DB2-BD59-A6C34878D82A}">
                    <a16:rowId xmlns:a16="http://schemas.microsoft.com/office/drawing/2014/main" val="3847654782"/>
                  </a:ext>
                </a:extLst>
              </a:tr>
              <a:tr h="370840">
                <a:tc>
                  <a:txBody>
                    <a:bodyPr/>
                    <a:lstStyle/>
                    <a:p>
                      <a:r>
                        <a:rPr lang="en-US" sz="1600" dirty="0"/>
                        <a:t>9. Implement Education Program to Target Numbers</a:t>
                      </a:r>
                    </a:p>
                  </a:txBody>
                  <a:tcPr/>
                </a:tc>
                <a:tc>
                  <a:txBody>
                    <a:bodyPr/>
                    <a:lstStyle/>
                    <a:p>
                      <a:r>
                        <a:rPr kumimoji="0" lang="en-US" sz="1600" b="0" i="0" u="none" strike="noStrike" kern="1200" cap="none" spc="0" normalizeH="0" baseline="0" noProof="0" dirty="0">
                          <a:ln>
                            <a:noFill/>
                          </a:ln>
                          <a:solidFill>
                            <a:srgbClr val="5D0100"/>
                          </a:solidFill>
                          <a:effectLst/>
                          <a:uLnTx/>
                          <a:uFillTx/>
                          <a:latin typeface="+mn-lt"/>
                          <a:ea typeface="+mn-ea"/>
                          <a:cs typeface="+mn-cs"/>
                        </a:rPr>
                        <a:t>(9 </a:t>
                      </a:r>
                      <a:r>
                        <a:rPr kumimoji="0" lang="en-US" sz="1600" b="0" i="0" u="none" strike="noStrike" kern="1200" cap="none" spc="0" normalizeH="0" baseline="0" noProof="0" dirty="0">
                          <a:ln>
                            <a:noFill/>
                          </a:ln>
                          <a:solidFill>
                            <a:srgbClr val="5D0100"/>
                          </a:solidFill>
                          <a:effectLst/>
                          <a:uLnTx/>
                          <a:uFillTx/>
                          <a:latin typeface="Times New Roman"/>
                          <a:ea typeface="+mn-ea"/>
                          <a:cs typeface="+mn-cs"/>
                        </a:rPr>
                        <a:t>months) ____-22</a:t>
                      </a:r>
                      <a:endParaRPr lang="en-US" sz="1600" dirty="0"/>
                    </a:p>
                  </a:txBody>
                  <a:tcPr/>
                </a:tc>
                <a:tc>
                  <a:txBody>
                    <a:bodyPr/>
                    <a:lstStyle/>
                    <a:p>
                      <a:endParaRPr lang="en-US" sz="1600" dirty="0"/>
                    </a:p>
                  </a:txBody>
                  <a:tcPr/>
                </a:tc>
                <a:extLst>
                  <a:ext uri="{0D108BD9-81ED-4DB2-BD59-A6C34878D82A}">
                    <a16:rowId xmlns:a16="http://schemas.microsoft.com/office/drawing/2014/main" val="1319602124"/>
                  </a:ext>
                </a:extLst>
              </a:tr>
              <a:tr h="370840">
                <a:tc>
                  <a:txBody>
                    <a:bodyPr/>
                    <a:lstStyle/>
                    <a:p>
                      <a:pPr>
                        <a:tabLst>
                          <a:tab pos="630238" algn="l"/>
                        </a:tabLst>
                      </a:pPr>
                      <a:r>
                        <a:rPr lang="en-US" sz="1600" dirty="0"/>
                        <a:t>10. Obtain and compile effectiveness data from Education 	Program implementation</a:t>
                      </a:r>
                    </a:p>
                  </a:txBody>
                  <a:tcPr/>
                </a:tc>
                <a:tc>
                  <a:txBody>
                    <a:bodyPr/>
                    <a:lstStyle/>
                    <a:p>
                      <a:r>
                        <a:rPr kumimoji="0" lang="en-US" sz="1600" b="0" i="0" u="none" strike="noStrike" kern="1200" cap="none" spc="0" normalizeH="0" baseline="0" noProof="0" dirty="0">
                          <a:ln>
                            <a:noFill/>
                          </a:ln>
                          <a:solidFill>
                            <a:srgbClr val="5D0100"/>
                          </a:solidFill>
                          <a:effectLst/>
                          <a:uLnTx/>
                          <a:uFillTx/>
                          <a:latin typeface="Times New Roman"/>
                          <a:ea typeface="+mn-ea"/>
                          <a:cs typeface="+mn-cs"/>
                        </a:rPr>
                        <a:t>(1 month) ____ -22</a:t>
                      </a:r>
                      <a:endParaRPr lang="en-US" sz="1600" dirty="0"/>
                    </a:p>
                  </a:txBody>
                  <a:tcPr/>
                </a:tc>
                <a:tc>
                  <a:txBody>
                    <a:bodyPr/>
                    <a:lstStyle/>
                    <a:p>
                      <a:endParaRPr lang="en-US" sz="1600" dirty="0"/>
                    </a:p>
                  </a:txBody>
                  <a:tcPr/>
                </a:tc>
                <a:extLst>
                  <a:ext uri="{0D108BD9-81ED-4DB2-BD59-A6C34878D82A}">
                    <a16:rowId xmlns:a16="http://schemas.microsoft.com/office/drawing/2014/main" val="3712199347"/>
                  </a:ext>
                </a:extLst>
              </a:tr>
              <a:tr h="370840">
                <a:tc>
                  <a:txBody>
                    <a:bodyPr/>
                    <a:lstStyle/>
                    <a:p>
                      <a:pPr>
                        <a:tabLst>
                          <a:tab pos="630238" algn="l"/>
                        </a:tabLst>
                      </a:pPr>
                      <a:r>
                        <a:rPr lang="en-US" sz="1600" dirty="0"/>
                        <a:t>11. </a:t>
                      </a:r>
                      <a:r>
                        <a:rPr lang="en-US" sz="1600" dirty="0">
                          <a:effectLst/>
                        </a:rPr>
                        <a:t>Compile the results of  the </a:t>
                      </a:r>
                      <a:r>
                        <a:rPr lang="en-US" sz="1600" dirty="0"/>
                        <a:t>Education Program 	effectiveness assessment and improve the Education 	Program accordingly</a:t>
                      </a:r>
                    </a:p>
                  </a:txBody>
                  <a:tcPr/>
                </a:tc>
                <a:tc>
                  <a:txBody>
                    <a:bodyPr/>
                    <a:lstStyle/>
                    <a:p>
                      <a:r>
                        <a:rPr kumimoji="0" lang="en-US" sz="1600" b="0" i="0" u="none" strike="noStrike" kern="1200" cap="none" spc="0" normalizeH="0" baseline="0" noProof="0" dirty="0">
                          <a:ln>
                            <a:noFill/>
                          </a:ln>
                          <a:solidFill>
                            <a:srgbClr val="5D0100"/>
                          </a:solidFill>
                          <a:effectLst/>
                          <a:uLnTx/>
                          <a:uFillTx/>
                          <a:latin typeface="+mn-lt"/>
                          <a:ea typeface="+mn-ea"/>
                          <a:cs typeface="+mn-cs"/>
                        </a:rPr>
                        <a:t>(1 </a:t>
                      </a:r>
                      <a:r>
                        <a:rPr kumimoji="0" lang="en-US" sz="1600" b="0" i="0" u="none" strike="noStrike" kern="1200" cap="none" spc="0" normalizeH="0" baseline="0" noProof="0" dirty="0">
                          <a:ln>
                            <a:noFill/>
                          </a:ln>
                          <a:solidFill>
                            <a:srgbClr val="5D0100"/>
                          </a:solidFill>
                          <a:effectLst/>
                          <a:uLnTx/>
                          <a:uFillTx/>
                          <a:latin typeface="Times New Roman"/>
                          <a:ea typeface="+mn-ea"/>
                          <a:cs typeface="+mn-cs"/>
                        </a:rPr>
                        <a:t>month) ____-22</a:t>
                      </a:r>
                      <a:endParaRPr lang="en-US" sz="1600" dirty="0"/>
                    </a:p>
                  </a:txBody>
                  <a:tcPr/>
                </a:tc>
                <a:tc>
                  <a:txBody>
                    <a:bodyPr/>
                    <a:lstStyle/>
                    <a:p>
                      <a:endParaRPr lang="en-US" sz="1600" dirty="0"/>
                    </a:p>
                  </a:txBody>
                  <a:tcPr/>
                </a:tc>
                <a:extLst>
                  <a:ext uri="{0D108BD9-81ED-4DB2-BD59-A6C34878D82A}">
                    <a16:rowId xmlns:a16="http://schemas.microsoft.com/office/drawing/2014/main" val="1217137386"/>
                  </a:ext>
                </a:extLst>
              </a:tr>
            </a:tbl>
          </a:graphicData>
        </a:graphic>
      </p:graphicFrame>
    </p:spTree>
    <p:extLst>
      <p:ext uri="{BB962C8B-B14F-4D97-AF65-F5344CB8AC3E}">
        <p14:creationId xmlns:p14="http://schemas.microsoft.com/office/powerpoint/2010/main" val="141530597"/>
      </p:ext>
    </p:extLst>
  </p:cSld>
  <p:clrMapOvr>
    <a:masterClrMapping/>
  </p:clrMapOvr>
  <p:transition>
    <p:strips dir="rd"/>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E5D8B-BC2C-3205-A684-FDA143D660CA}"/>
              </a:ext>
            </a:extLst>
          </p:cNvPr>
          <p:cNvSpPr>
            <a:spLocks noGrp="1"/>
          </p:cNvSpPr>
          <p:nvPr>
            <p:ph type="title"/>
          </p:nvPr>
        </p:nvSpPr>
        <p:spPr>
          <a:xfrm>
            <a:off x="1537854" y="2719923"/>
            <a:ext cx="6324600" cy="1143000"/>
          </a:xfrm>
        </p:spPr>
        <p:txBody>
          <a:bodyPr/>
          <a:lstStyle/>
          <a:p>
            <a:r>
              <a:rPr lang="en-US" dirty="0"/>
              <a:t>Sample 7 </a:t>
            </a:r>
            <a:br>
              <a:rPr lang="en-US" dirty="0"/>
            </a:br>
            <a:r>
              <a:rPr lang="en-US" dirty="0"/>
              <a:t>Religious Education</a:t>
            </a:r>
          </a:p>
        </p:txBody>
      </p:sp>
    </p:spTree>
    <p:extLst>
      <p:ext uri="{BB962C8B-B14F-4D97-AF65-F5344CB8AC3E}">
        <p14:creationId xmlns:p14="http://schemas.microsoft.com/office/powerpoint/2010/main" val="3239747296"/>
      </p:ext>
    </p:extLst>
  </p:cSld>
  <p:clrMapOvr>
    <a:masterClrMapping/>
  </p:clrMapOvr>
  <p:transition>
    <p:strips dir="rd"/>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Shape 39"/>
        <p:cNvGrpSpPr/>
        <p:nvPr/>
      </p:nvGrpSpPr>
      <p:grpSpPr>
        <a:xfrm>
          <a:off x="0" y="0"/>
          <a:ext cx="0" cy="0"/>
          <a:chOff x="0" y="0"/>
          <a:chExt cx="0" cy="0"/>
        </a:xfrm>
      </p:grpSpPr>
      <p:sp>
        <p:nvSpPr>
          <p:cNvPr id="40" name="Google Shape;40;p1"/>
          <p:cNvSpPr txBox="1">
            <a:spLocks noGrp="1"/>
          </p:cNvSpPr>
          <p:nvPr>
            <p:ph type="body" idx="1"/>
          </p:nvPr>
        </p:nvSpPr>
        <p:spPr>
          <a:xfrm>
            <a:off x="476387" y="2105215"/>
            <a:ext cx="8034454" cy="43434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3200"/>
              <a:buNone/>
            </a:pPr>
            <a:r>
              <a:rPr lang="en-US" dirty="0"/>
              <a:t>Within 20 months, we will fully research, develop, improve and implement a best practices religious and spiritual education program that will drive a measurably more proficient level of knowledge of the Orthodox Faith and its practices to better live a Christ-centered life for all parish:</a:t>
            </a:r>
            <a:endParaRPr dirty="0"/>
          </a:p>
          <a:p>
            <a:pPr marL="457200" lvl="1" indent="0" algn="l" rtl="0">
              <a:lnSpc>
                <a:spcPct val="90000"/>
              </a:lnSpc>
              <a:spcBef>
                <a:spcPts val="560"/>
              </a:spcBef>
              <a:spcAft>
                <a:spcPts val="0"/>
              </a:spcAft>
              <a:buClr>
                <a:schemeClr val="dk1"/>
              </a:buClr>
              <a:buSzPts val="2800"/>
              <a:buNone/>
            </a:pPr>
            <a:r>
              <a:rPr lang="en-US" dirty="0"/>
              <a:t>(a) youth under 18</a:t>
            </a:r>
            <a:endParaRPr dirty="0"/>
          </a:p>
          <a:p>
            <a:pPr marL="457200" lvl="1" indent="0" algn="l" rtl="0">
              <a:lnSpc>
                <a:spcPct val="90000"/>
              </a:lnSpc>
              <a:spcBef>
                <a:spcPts val="560"/>
              </a:spcBef>
              <a:spcAft>
                <a:spcPts val="0"/>
              </a:spcAft>
              <a:buClr>
                <a:schemeClr val="dk1"/>
              </a:buClr>
              <a:buSzPts val="2800"/>
              <a:buNone/>
            </a:pPr>
            <a:r>
              <a:rPr lang="en-US" dirty="0"/>
              <a:t>(b) college-and and emerging adults; and</a:t>
            </a:r>
            <a:endParaRPr dirty="0"/>
          </a:p>
          <a:p>
            <a:pPr marL="457200" lvl="1" indent="0" algn="l" rtl="0">
              <a:lnSpc>
                <a:spcPct val="90000"/>
              </a:lnSpc>
              <a:spcBef>
                <a:spcPts val="560"/>
              </a:spcBef>
              <a:spcAft>
                <a:spcPts val="0"/>
              </a:spcAft>
              <a:buClr>
                <a:schemeClr val="dk1"/>
              </a:buClr>
              <a:buSzPts val="2800"/>
              <a:buNone/>
            </a:pPr>
            <a:r>
              <a:rPr lang="en-US" dirty="0"/>
              <a:t>(c) adults.</a:t>
            </a:r>
            <a:endParaRPr dirty="0"/>
          </a:p>
          <a:p>
            <a:pPr marL="0" lvl="0" indent="0" algn="l" rtl="0">
              <a:lnSpc>
                <a:spcPct val="90000"/>
              </a:lnSpc>
              <a:spcBef>
                <a:spcPts val="640"/>
              </a:spcBef>
              <a:spcAft>
                <a:spcPts val="0"/>
              </a:spcAft>
              <a:buClr>
                <a:schemeClr val="dk1"/>
              </a:buClr>
              <a:buSzPts val="3200"/>
              <a:buFont typeface="Helvetica Neue"/>
              <a:buNone/>
            </a:pPr>
            <a:endParaRPr dirty="0">
              <a:solidFill>
                <a:schemeClr val="dk1"/>
              </a:solidFill>
              <a:latin typeface="Helvetica Neue"/>
              <a:ea typeface="Helvetica Neue"/>
              <a:cs typeface="Helvetica Neue"/>
              <a:sym typeface="Helvetica Neue"/>
            </a:endParaRPr>
          </a:p>
        </p:txBody>
      </p:sp>
      <p:sp>
        <p:nvSpPr>
          <p:cNvPr id="4" name="Title 1">
            <a:extLst>
              <a:ext uri="{FF2B5EF4-FFF2-40B4-BE49-F238E27FC236}">
                <a16:creationId xmlns:a16="http://schemas.microsoft.com/office/drawing/2014/main" id="{688B08A9-832B-4D57-9ABA-6C1EAF5C6481}"/>
              </a:ext>
            </a:extLst>
          </p:cNvPr>
          <p:cNvSpPr txBox="1">
            <a:spLocks/>
          </p:cNvSpPr>
          <p:nvPr/>
        </p:nvSpPr>
        <p:spPr>
          <a:xfrm>
            <a:off x="678272" y="409385"/>
            <a:ext cx="8188411" cy="1143000"/>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ctr" rtl="0">
              <a:lnSpc>
                <a:spcPct val="70000"/>
              </a:lnSpc>
              <a:spcBef>
                <a:spcPts val="0"/>
              </a:spcBef>
              <a:spcAft>
                <a:spcPts val="0"/>
              </a:spcAft>
              <a:buClr>
                <a:srgbClr val="000000"/>
              </a:buClr>
              <a:buSzPts val="1400"/>
              <a:buFont typeface="Arial"/>
              <a:buNone/>
              <a:defRPr sz="3600" b="0" i="0" u="none" strike="noStrike" cap="none">
                <a:solidFill>
                  <a:srgbClr val="760002"/>
                </a:solidFill>
                <a:latin typeface="Play"/>
                <a:ea typeface="Play"/>
                <a:cs typeface="Play"/>
                <a:sym typeface="Play"/>
              </a:defRPr>
            </a:lvl1pPr>
            <a:lvl2pPr marR="0" lvl="1" algn="ctr" rtl="0">
              <a:lnSpc>
                <a:spcPct val="70000"/>
              </a:lnSpc>
              <a:spcBef>
                <a:spcPts val="0"/>
              </a:spcBef>
              <a:spcAft>
                <a:spcPts val="0"/>
              </a:spcAft>
              <a:buClr>
                <a:srgbClr val="000000"/>
              </a:buClr>
              <a:buSzPts val="1400"/>
              <a:buFont typeface="Arial"/>
              <a:buNone/>
              <a:defRPr sz="4400" b="0" i="0" u="none" strike="noStrike" cap="none">
                <a:solidFill>
                  <a:srgbClr val="760002"/>
                </a:solidFill>
                <a:latin typeface="Play"/>
                <a:ea typeface="Play"/>
                <a:cs typeface="Play"/>
                <a:sym typeface="Play"/>
              </a:defRPr>
            </a:lvl2pPr>
            <a:lvl3pPr marR="0" lvl="2" algn="ctr" rtl="0">
              <a:lnSpc>
                <a:spcPct val="70000"/>
              </a:lnSpc>
              <a:spcBef>
                <a:spcPts val="0"/>
              </a:spcBef>
              <a:spcAft>
                <a:spcPts val="0"/>
              </a:spcAft>
              <a:buClr>
                <a:srgbClr val="000000"/>
              </a:buClr>
              <a:buSzPts val="1400"/>
              <a:buFont typeface="Arial"/>
              <a:buNone/>
              <a:defRPr sz="4400" b="0" i="0" u="none" strike="noStrike" cap="none">
                <a:solidFill>
                  <a:srgbClr val="760002"/>
                </a:solidFill>
                <a:latin typeface="Play"/>
                <a:ea typeface="Play"/>
                <a:cs typeface="Play"/>
                <a:sym typeface="Play"/>
              </a:defRPr>
            </a:lvl3pPr>
            <a:lvl4pPr marR="0" lvl="3" algn="ctr" rtl="0">
              <a:lnSpc>
                <a:spcPct val="70000"/>
              </a:lnSpc>
              <a:spcBef>
                <a:spcPts val="0"/>
              </a:spcBef>
              <a:spcAft>
                <a:spcPts val="0"/>
              </a:spcAft>
              <a:buClr>
                <a:srgbClr val="000000"/>
              </a:buClr>
              <a:buSzPts val="1400"/>
              <a:buFont typeface="Arial"/>
              <a:buNone/>
              <a:defRPr sz="4400" b="0" i="0" u="none" strike="noStrike" cap="none">
                <a:solidFill>
                  <a:srgbClr val="760002"/>
                </a:solidFill>
                <a:latin typeface="Play"/>
                <a:ea typeface="Play"/>
                <a:cs typeface="Play"/>
                <a:sym typeface="Play"/>
              </a:defRPr>
            </a:lvl4pPr>
            <a:lvl5pPr marR="0" lvl="4" algn="ctr" rtl="0">
              <a:lnSpc>
                <a:spcPct val="70000"/>
              </a:lnSpc>
              <a:spcBef>
                <a:spcPts val="0"/>
              </a:spcBef>
              <a:spcAft>
                <a:spcPts val="0"/>
              </a:spcAft>
              <a:buClr>
                <a:srgbClr val="000000"/>
              </a:buClr>
              <a:buSzPts val="1400"/>
              <a:buFont typeface="Arial"/>
              <a:buNone/>
              <a:defRPr sz="4400" b="0" i="0" u="none" strike="noStrike" cap="none">
                <a:solidFill>
                  <a:srgbClr val="760002"/>
                </a:solidFill>
                <a:latin typeface="Play"/>
                <a:ea typeface="Play"/>
                <a:cs typeface="Play"/>
                <a:sym typeface="Play"/>
              </a:defRPr>
            </a:lvl5pPr>
            <a:lvl6pPr marR="0" lvl="5" algn="ctr" rtl="0">
              <a:lnSpc>
                <a:spcPct val="70000"/>
              </a:lnSpc>
              <a:spcBef>
                <a:spcPts val="0"/>
              </a:spcBef>
              <a:spcAft>
                <a:spcPts val="0"/>
              </a:spcAft>
              <a:buClr>
                <a:srgbClr val="000000"/>
              </a:buClr>
              <a:buSzPts val="1400"/>
              <a:buFont typeface="Arial"/>
              <a:buNone/>
              <a:defRPr sz="4400" b="0" i="0" u="none" strike="noStrike" cap="none">
                <a:solidFill>
                  <a:srgbClr val="760002"/>
                </a:solidFill>
                <a:latin typeface="Play"/>
                <a:ea typeface="Play"/>
                <a:cs typeface="Play"/>
                <a:sym typeface="Play"/>
              </a:defRPr>
            </a:lvl6pPr>
            <a:lvl7pPr marR="0" lvl="6" algn="ctr" rtl="0">
              <a:lnSpc>
                <a:spcPct val="70000"/>
              </a:lnSpc>
              <a:spcBef>
                <a:spcPts val="0"/>
              </a:spcBef>
              <a:spcAft>
                <a:spcPts val="0"/>
              </a:spcAft>
              <a:buClr>
                <a:srgbClr val="000000"/>
              </a:buClr>
              <a:buSzPts val="1400"/>
              <a:buFont typeface="Arial"/>
              <a:buNone/>
              <a:defRPr sz="4400" b="0" i="0" u="none" strike="noStrike" cap="none">
                <a:solidFill>
                  <a:srgbClr val="760002"/>
                </a:solidFill>
                <a:latin typeface="Play"/>
                <a:ea typeface="Play"/>
                <a:cs typeface="Play"/>
                <a:sym typeface="Play"/>
              </a:defRPr>
            </a:lvl7pPr>
            <a:lvl8pPr marR="0" lvl="7" algn="ctr" rtl="0">
              <a:lnSpc>
                <a:spcPct val="70000"/>
              </a:lnSpc>
              <a:spcBef>
                <a:spcPts val="0"/>
              </a:spcBef>
              <a:spcAft>
                <a:spcPts val="0"/>
              </a:spcAft>
              <a:buClr>
                <a:srgbClr val="000000"/>
              </a:buClr>
              <a:buSzPts val="1400"/>
              <a:buFont typeface="Arial"/>
              <a:buNone/>
              <a:defRPr sz="4400" b="0" i="0" u="none" strike="noStrike" cap="none">
                <a:solidFill>
                  <a:srgbClr val="760002"/>
                </a:solidFill>
                <a:latin typeface="Play"/>
                <a:ea typeface="Play"/>
                <a:cs typeface="Play"/>
                <a:sym typeface="Play"/>
              </a:defRPr>
            </a:lvl8pPr>
            <a:lvl9pPr marR="0" lvl="8" algn="ctr" rtl="0">
              <a:lnSpc>
                <a:spcPct val="70000"/>
              </a:lnSpc>
              <a:spcBef>
                <a:spcPts val="0"/>
              </a:spcBef>
              <a:spcAft>
                <a:spcPts val="0"/>
              </a:spcAft>
              <a:buClr>
                <a:srgbClr val="000000"/>
              </a:buClr>
              <a:buSzPts val="1400"/>
              <a:buFont typeface="Arial"/>
              <a:buNone/>
              <a:defRPr sz="4400" b="0" i="0" u="none" strike="noStrike" cap="none">
                <a:solidFill>
                  <a:srgbClr val="760002"/>
                </a:solidFill>
                <a:latin typeface="Play"/>
                <a:ea typeface="Play"/>
                <a:cs typeface="Play"/>
                <a:sym typeface="Play"/>
              </a:defRPr>
            </a:lvl9pPr>
          </a:lstStyle>
          <a:p>
            <a:pPr marL="0" marR="0" lvl="0" indent="0" algn="ctr" defTabSz="914400" rtl="0" eaLnBrk="1" fontAlgn="auto" latinLnBrk="0" hangingPunct="1">
              <a:lnSpc>
                <a:spcPct val="70000"/>
              </a:lnSpc>
              <a:spcBef>
                <a:spcPts val="0"/>
              </a:spcBef>
              <a:spcAft>
                <a:spcPts val="0"/>
              </a:spcAft>
              <a:buClr>
                <a:srgbClr val="000000"/>
              </a:buClr>
              <a:buSzPts val="1400"/>
              <a:buFont typeface="Arial"/>
              <a:buNone/>
              <a:tabLst/>
              <a:defRPr/>
            </a:pPr>
            <a:r>
              <a:rPr kumimoji="0" lang="en-US" sz="3600" b="0" i="0" u="sng" strike="noStrike" kern="0" cap="none" spc="0" normalizeH="0" baseline="0" noProof="0" dirty="0">
                <a:ln>
                  <a:noFill/>
                </a:ln>
                <a:solidFill>
                  <a:srgbClr val="760002"/>
                </a:solidFill>
                <a:effectLst/>
                <a:uLnTx/>
                <a:uFillTx/>
                <a:latin typeface="Helvetica Neue" panose="020B0604020202020204" charset="0"/>
                <a:sym typeface="Play"/>
              </a:rPr>
              <a:t>EDUCATION &amp; SPIRITUAL GROWTH Strategic  Goal  2.1</a:t>
            </a:r>
          </a:p>
          <a:p>
            <a:pPr marL="0" marR="0" lvl="0" indent="0" algn="ctr" defTabSz="914400" rtl="0" eaLnBrk="1" fontAlgn="auto" latinLnBrk="0" hangingPunct="1">
              <a:lnSpc>
                <a:spcPct val="70000"/>
              </a:lnSpc>
              <a:spcBef>
                <a:spcPts val="0"/>
              </a:spcBef>
              <a:spcAft>
                <a:spcPts val="0"/>
              </a:spcAft>
              <a:buClr>
                <a:srgbClr val="000000"/>
              </a:buClr>
              <a:buSzPts val="1400"/>
              <a:buFont typeface="Arial"/>
              <a:buNone/>
              <a:tabLst/>
              <a:defRPr/>
            </a:pPr>
            <a:br>
              <a:rPr kumimoji="0" lang="en-US" sz="3600" b="0" i="0" u="sng" strike="noStrike" kern="0" cap="none" spc="0" normalizeH="0" baseline="0" noProof="0" dirty="0">
                <a:ln>
                  <a:noFill/>
                </a:ln>
                <a:solidFill>
                  <a:srgbClr val="760002"/>
                </a:solidFill>
                <a:effectLst/>
                <a:uLnTx/>
                <a:uFillTx/>
                <a:latin typeface="Helvetica Neue" panose="020B0604020202020204" charset="0"/>
                <a:sym typeface="Play"/>
              </a:rPr>
            </a:br>
            <a:r>
              <a:rPr kumimoji="0" lang="en-US" sz="3600" b="0" i="0" u="sng" strike="noStrike" kern="0" cap="none" spc="0" normalizeH="0" baseline="0" noProof="0" dirty="0">
                <a:ln>
                  <a:noFill/>
                </a:ln>
                <a:solidFill>
                  <a:srgbClr val="760002"/>
                </a:solidFill>
                <a:effectLst/>
                <a:uLnTx/>
                <a:uFillTx/>
                <a:latin typeface="Helvetica Neue" panose="020B0604020202020204" charset="0"/>
                <a:sym typeface="Play"/>
              </a:rPr>
              <a:t>Religious &amp; Spiritual Education</a:t>
            </a:r>
          </a:p>
        </p:txBody>
      </p:sp>
    </p:spTree>
  </p:cSld>
  <p:clrMapOvr>
    <a:masterClrMapping/>
  </p:clrMapOvr>
  <p:transition>
    <p:strips dir="rd"/>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Shape 46"/>
        <p:cNvGrpSpPr/>
        <p:nvPr/>
      </p:nvGrpSpPr>
      <p:grpSpPr>
        <a:xfrm>
          <a:off x="0" y="0"/>
          <a:ext cx="0" cy="0"/>
          <a:chOff x="0" y="0"/>
          <a:chExt cx="0" cy="0"/>
        </a:xfrm>
      </p:grpSpPr>
      <p:graphicFrame>
        <p:nvGraphicFramePr>
          <p:cNvPr id="47" name="Google Shape;47;p2"/>
          <p:cNvGraphicFramePr/>
          <p:nvPr>
            <p:extLst>
              <p:ext uri="{D42A27DB-BD31-4B8C-83A1-F6EECF244321}">
                <p14:modId xmlns:p14="http://schemas.microsoft.com/office/powerpoint/2010/main" val="2017106454"/>
              </p:ext>
            </p:extLst>
          </p:nvPr>
        </p:nvGraphicFramePr>
        <p:xfrm>
          <a:off x="0" y="822625"/>
          <a:ext cx="9032475" cy="5486774"/>
        </p:xfrm>
        <a:graphic>
          <a:graphicData uri="http://schemas.openxmlformats.org/drawingml/2006/table">
            <a:tbl>
              <a:tblPr firstRow="1" bandRow="1">
                <a:noFill/>
              </a:tblPr>
              <a:tblGrid>
                <a:gridCol w="3771525">
                  <a:extLst>
                    <a:ext uri="{9D8B030D-6E8A-4147-A177-3AD203B41FA5}">
                      <a16:colId xmlns:a16="http://schemas.microsoft.com/office/drawing/2014/main" val="20000"/>
                    </a:ext>
                  </a:extLst>
                </a:gridCol>
                <a:gridCol w="1612800">
                  <a:extLst>
                    <a:ext uri="{9D8B030D-6E8A-4147-A177-3AD203B41FA5}">
                      <a16:colId xmlns:a16="http://schemas.microsoft.com/office/drawing/2014/main" val="20001"/>
                    </a:ext>
                  </a:extLst>
                </a:gridCol>
                <a:gridCol w="1658300">
                  <a:extLst>
                    <a:ext uri="{9D8B030D-6E8A-4147-A177-3AD203B41FA5}">
                      <a16:colId xmlns:a16="http://schemas.microsoft.com/office/drawing/2014/main" val="20002"/>
                    </a:ext>
                  </a:extLst>
                </a:gridCol>
                <a:gridCol w="1989850">
                  <a:extLst>
                    <a:ext uri="{9D8B030D-6E8A-4147-A177-3AD203B41FA5}">
                      <a16:colId xmlns:a16="http://schemas.microsoft.com/office/drawing/2014/main" val="20003"/>
                    </a:ext>
                  </a:extLst>
                </a:gridCol>
              </a:tblGrid>
              <a:tr h="548974">
                <a:tc>
                  <a:txBody>
                    <a:bodyPr/>
                    <a:lstStyle/>
                    <a:p>
                      <a:pPr algn="l"/>
                      <a:r>
                        <a:rPr lang="en-US" sz="1200" b="1" kern="1200" dirty="0">
                          <a:solidFill>
                            <a:schemeClr val="bg1"/>
                          </a:solidFill>
                          <a:effectLst/>
                          <a:latin typeface="Helvetica Neue" panose="020B0604020202020204" charset="0"/>
                          <a:ea typeface="+mn-ea"/>
                          <a:cs typeface="+mn-cs"/>
                        </a:rPr>
                        <a:t>Key  Actions  Necessary  </a:t>
                      </a:r>
                      <a:r>
                        <a:rPr lang="en-US" sz="1200" b="1" u="none" kern="1200" dirty="0">
                          <a:solidFill>
                            <a:schemeClr val="bg1"/>
                          </a:solidFill>
                          <a:effectLst/>
                          <a:latin typeface="Helvetica Neue" panose="020B0604020202020204" charset="0"/>
                          <a:ea typeface="+mn-ea"/>
                          <a:cs typeface="+mn-cs"/>
                        </a:rPr>
                        <a:t>To Achieve  Strategic  </a:t>
                      </a:r>
                      <a:r>
                        <a:rPr lang="en-US" sz="1200" b="1" u="sng" kern="1200" dirty="0">
                          <a:solidFill>
                            <a:schemeClr val="bg1"/>
                          </a:solidFill>
                          <a:effectLst/>
                          <a:latin typeface="Helvetica Neue" panose="020B0604020202020204" charset="0"/>
                          <a:ea typeface="+mn-ea"/>
                          <a:cs typeface="+mn-cs"/>
                        </a:rPr>
                        <a:t>Goal  2.1</a:t>
                      </a:r>
                      <a:endParaRPr lang="en-US" sz="1200" dirty="0">
                        <a:solidFill>
                          <a:schemeClr val="bg1"/>
                        </a:solidFill>
                        <a:latin typeface="Helvetica Neue" panose="020B0604020202020204" charset="0"/>
                      </a:endParaRPr>
                    </a:p>
                  </a:txBody>
                  <a:tcPr/>
                </a:tc>
                <a:tc>
                  <a:txBody>
                    <a:bodyPr/>
                    <a:lstStyle/>
                    <a:p>
                      <a:pPr algn="l"/>
                      <a:r>
                        <a:rPr lang="en-US" sz="1200" u="sng" dirty="0">
                          <a:solidFill>
                            <a:schemeClr val="bg1"/>
                          </a:solidFill>
                          <a:latin typeface="Helvetica Neue" panose="020B0604020202020204" charset="0"/>
                        </a:rPr>
                        <a:t>Responsible Party</a:t>
                      </a:r>
                    </a:p>
                  </a:txBody>
                  <a:tcPr/>
                </a:tc>
                <a:tc>
                  <a:txBody>
                    <a:bodyPr/>
                    <a:lstStyle/>
                    <a:p>
                      <a:pPr algn="l"/>
                      <a:r>
                        <a:rPr lang="en-US" sz="1200" u="sng" dirty="0">
                          <a:solidFill>
                            <a:schemeClr val="bg1"/>
                          </a:solidFill>
                          <a:latin typeface="Helvetica Neue" panose="020B0604020202020204" charset="0"/>
                        </a:rPr>
                        <a:t>Timetable</a:t>
                      </a:r>
                    </a:p>
                  </a:txBody>
                  <a:tcPr/>
                </a:tc>
                <a:tc>
                  <a:txBody>
                    <a:bodyPr/>
                    <a:lstStyle/>
                    <a:p>
                      <a:pPr algn="l"/>
                      <a:r>
                        <a:rPr lang="en-US" sz="1200" b="1" u="none" dirty="0">
                          <a:solidFill>
                            <a:schemeClr val="bg1"/>
                          </a:solidFill>
                          <a:latin typeface="Helvetica Neue" panose="020B0604020202020204" charset="0"/>
                        </a:rPr>
                        <a:t>Completion </a:t>
                      </a:r>
                    </a:p>
                    <a:p>
                      <a:pPr algn="l"/>
                      <a:r>
                        <a:rPr lang="en-US" sz="1200" b="1" u="sng" dirty="0">
                          <a:solidFill>
                            <a:schemeClr val="bg1"/>
                          </a:solidFill>
                          <a:latin typeface="Helvetica Neue" panose="020B0604020202020204" charset="0"/>
                        </a:rPr>
                        <a:t>Confirmation Test</a:t>
                      </a:r>
                    </a:p>
                  </a:txBody>
                  <a:tcPr/>
                </a:tc>
                <a:extLst>
                  <a:ext uri="{0D108BD9-81ED-4DB2-BD59-A6C34878D82A}">
                    <a16:rowId xmlns:a16="http://schemas.microsoft.com/office/drawing/2014/main" val="10000"/>
                  </a:ext>
                </a:extLst>
              </a:tr>
              <a:tr h="524000">
                <a:tc>
                  <a:txBody>
                    <a:bodyPr/>
                    <a:lstStyle/>
                    <a:p>
                      <a:pPr marL="0" marR="0" lvl="0" indent="0" algn="l" rtl="0">
                        <a:spcBef>
                          <a:spcPts val="0"/>
                        </a:spcBef>
                        <a:spcAft>
                          <a:spcPts val="0"/>
                        </a:spcAft>
                        <a:buNone/>
                      </a:pPr>
                      <a:r>
                        <a:rPr lang="en-US" sz="1200" b="1" dirty="0">
                          <a:latin typeface="Helvetica Neue" panose="020B0604020202020204" charset="0"/>
                          <a:ea typeface="Times New Roman"/>
                          <a:cs typeface="Times New Roman"/>
                          <a:sym typeface="Times New Roman"/>
                        </a:rPr>
                        <a:t>1. Form Educational and Spiritual Growth Goal 2.1 Task Force (“ESG2.1TF”)</a:t>
                      </a:r>
                      <a:endParaRPr sz="1200" b="1" dirty="0">
                        <a:latin typeface="Helvetica Neue" panose="020B0604020202020204" charset="0"/>
                      </a:endParaRPr>
                    </a:p>
                  </a:txBody>
                  <a:tcPr marL="91450" marR="91450" marT="45725" marB="45725"/>
                </a:tc>
                <a:tc>
                  <a:txBody>
                    <a:bodyPr/>
                    <a:lstStyle/>
                    <a:p>
                      <a:pPr marL="0" marR="0" lvl="0" indent="0" algn="l" rtl="0">
                        <a:spcBef>
                          <a:spcPts val="0"/>
                        </a:spcBef>
                        <a:spcAft>
                          <a:spcPts val="0"/>
                        </a:spcAft>
                        <a:buNone/>
                      </a:pPr>
                      <a:r>
                        <a:rPr lang="en-US" sz="1200" dirty="0">
                          <a:latin typeface="Helvetica Neue" panose="020B0604020202020204" charset="0"/>
                        </a:rPr>
                        <a:t>Strategic Planning Team, Goal Captain and Clergy</a:t>
                      </a:r>
                      <a:endParaRPr sz="1200" dirty="0">
                        <a:latin typeface="Helvetica Neue" panose="020B0604020202020204" charset="0"/>
                      </a:endParaRPr>
                    </a:p>
                  </a:txBody>
                  <a:tcPr marL="91450" marR="91450" marT="45725" marB="45725"/>
                </a:tc>
                <a:tc>
                  <a:txBody>
                    <a:bodyPr/>
                    <a:lstStyle/>
                    <a:p>
                      <a:pPr marL="0" marR="0" lvl="0" indent="0" algn="l" rtl="0">
                        <a:spcBef>
                          <a:spcPts val="0"/>
                        </a:spcBef>
                        <a:spcAft>
                          <a:spcPts val="0"/>
                        </a:spcAft>
                        <a:buNone/>
                      </a:pPr>
                      <a:r>
                        <a:rPr lang="en-US" sz="1200" dirty="0">
                          <a:latin typeface="Helvetica Neue" panose="020B0604020202020204" charset="0"/>
                        </a:rPr>
                        <a:t>1 month from Start Date</a:t>
                      </a:r>
                      <a:endParaRPr sz="1200" dirty="0">
                        <a:latin typeface="Helvetica Neue" panose="020B0604020202020204" charset="0"/>
                      </a:endParaRPr>
                    </a:p>
                  </a:txBody>
                  <a:tcPr marL="91450" marR="91450" marT="45725" marB="45725"/>
                </a:tc>
                <a:tc>
                  <a:txBody>
                    <a:bodyPr/>
                    <a:lstStyle/>
                    <a:p>
                      <a:pPr marL="0" marR="0" lvl="0" indent="0" algn="l" rtl="0">
                        <a:spcBef>
                          <a:spcPts val="0"/>
                        </a:spcBef>
                        <a:spcAft>
                          <a:spcPts val="0"/>
                        </a:spcAft>
                        <a:buNone/>
                      </a:pPr>
                      <a:r>
                        <a:rPr lang="en-US" sz="1200" dirty="0">
                          <a:latin typeface="Helvetica Neue" panose="020B0604020202020204" charset="0"/>
                        </a:rPr>
                        <a:t>ESG2.1TF team members agree to serve</a:t>
                      </a:r>
                      <a:endParaRPr sz="1200" dirty="0">
                        <a:latin typeface="Helvetica Neue" panose="020B0604020202020204" charset="0"/>
                      </a:endParaRPr>
                    </a:p>
                  </a:txBody>
                  <a:tcPr marL="91450" marR="91450" marT="45725" marB="45725"/>
                </a:tc>
                <a:extLst>
                  <a:ext uri="{0D108BD9-81ED-4DB2-BD59-A6C34878D82A}">
                    <a16:rowId xmlns:a16="http://schemas.microsoft.com/office/drawing/2014/main" val="10001"/>
                  </a:ext>
                </a:extLst>
              </a:tr>
              <a:tr h="524000">
                <a:tc>
                  <a:txBody>
                    <a:bodyPr/>
                    <a:lstStyle/>
                    <a:p>
                      <a:pPr marL="0" marR="0" lvl="0" indent="0" algn="l" rtl="0">
                        <a:spcBef>
                          <a:spcPts val="0"/>
                        </a:spcBef>
                        <a:spcAft>
                          <a:spcPts val="0"/>
                        </a:spcAft>
                        <a:buNone/>
                      </a:pPr>
                      <a:r>
                        <a:rPr lang="en-US" sz="1200" b="1" dirty="0">
                          <a:solidFill>
                            <a:schemeClr val="dk1"/>
                          </a:solidFill>
                          <a:latin typeface="Helvetica Neue" panose="020B0604020202020204" charset="0"/>
                          <a:ea typeface="Times New Roman"/>
                          <a:cs typeface="Times New Roman"/>
                          <a:sym typeface="Times New Roman"/>
                        </a:rPr>
                        <a:t>2. Conduct comprehensive research from all available sources (Orthodox and non-Orthodox) to collect best in class religious and spiritual education programs and materials (learning standards, content, curricula, delivery methods, teacher development programs, etc.) for all age groups and specifically identify objective evidence of the effectiveness of each.</a:t>
                      </a:r>
                      <a:endParaRPr sz="1200" b="1" dirty="0">
                        <a:solidFill>
                          <a:schemeClr val="dk1"/>
                        </a:solidFill>
                        <a:latin typeface="Helvetica Neue" panose="020B0604020202020204" charset="0"/>
                        <a:ea typeface="Times New Roman"/>
                        <a:cs typeface="Times New Roman"/>
                        <a:sym typeface="Times New Roman"/>
                      </a:endParaRPr>
                    </a:p>
                  </a:txBody>
                  <a:tcPr marL="91450" marR="91450" marT="45725" marB="45725"/>
                </a:tc>
                <a:tc>
                  <a:txBody>
                    <a:bodyPr/>
                    <a:lstStyle/>
                    <a:p>
                      <a:pPr marL="0" marR="0" lvl="0" indent="0" algn="l" rtl="0">
                        <a:spcBef>
                          <a:spcPts val="0"/>
                        </a:spcBef>
                        <a:spcAft>
                          <a:spcPts val="0"/>
                        </a:spcAft>
                        <a:buNone/>
                      </a:pPr>
                      <a:r>
                        <a:rPr kumimoji="0" lang="en-US" sz="1200" b="0" i="0" u="none" strike="noStrike" kern="0" cap="none" spc="0" normalizeH="0" baseline="0" noProof="0" dirty="0">
                          <a:ln>
                            <a:noFill/>
                          </a:ln>
                          <a:solidFill>
                            <a:srgbClr val="5D0100"/>
                          </a:solidFill>
                          <a:effectLst/>
                          <a:uLnTx/>
                          <a:uFillTx/>
                          <a:latin typeface="Helvetica Neue" panose="020B0604020202020204" charset="0"/>
                          <a:ea typeface="Times New Roman"/>
                          <a:cs typeface="Times New Roman"/>
                          <a:sym typeface="Times New Roman"/>
                        </a:rPr>
                        <a:t>ESG2.1TF</a:t>
                      </a:r>
                      <a:endParaRPr sz="1200" dirty="0">
                        <a:latin typeface="Helvetica Neue" panose="020B0604020202020204" charset="0"/>
                      </a:endParaRPr>
                    </a:p>
                  </a:txBody>
                  <a:tcPr marL="91450" marR="91450" marT="45725" marB="45725"/>
                </a:tc>
                <a:tc>
                  <a:txBody>
                    <a:bodyPr/>
                    <a:lstStyle/>
                    <a:p>
                      <a:pPr marL="0" marR="0" lvl="0" indent="0" algn="l" rtl="0">
                        <a:spcBef>
                          <a:spcPts val="0"/>
                        </a:spcBef>
                        <a:spcAft>
                          <a:spcPts val="0"/>
                        </a:spcAft>
                        <a:buNone/>
                      </a:pPr>
                      <a:r>
                        <a:rPr lang="en-US" sz="1200" dirty="0">
                          <a:latin typeface="Helvetica Neue" panose="020B0604020202020204" charset="0"/>
                        </a:rPr>
                        <a:t>4 months after step 1</a:t>
                      </a:r>
                      <a:endParaRPr sz="1200" dirty="0">
                        <a:latin typeface="Helvetica Neue" panose="020B0604020202020204" charset="0"/>
                      </a:endParaRPr>
                    </a:p>
                  </a:txBody>
                  <a:tcPr marL="91450" marR="91450" marT="45725" marB="45725"/>
                </a:tc>
                <a:tc>
                  <a:txBody>
                    <a:bodyPr/>
                    <a:lstStyle/>
                    <a:p>
                      <a:pPr marL="0" marR="0" lvl="0" indent="0" algn="l" rtl="0">
                        <a:spcBef>
                          <a:spcPts val="0"/>
                        </a:spcBef>
                        <a:spcAft>
                          <a:spcPts val="0"/>
                        </a:spcAft>
                        <a:buNone/>
                      </a:pPr>
                      <a:r>
                        <a:rPr lang="en-US" sz="1200" dirty="0">
                          <a:latin typeface="Helvetica Neue" panose="020B0604020202020204" charset="0"/>
                        </a:rPr>
                        <a:t>Research report complied from all sources including objective evidence of effectiveness</a:t>
                      </a:r>
                      <a:endParaRPr sz="1200" dirty="0">
                        <a:latin typeface="Helvetica Neue" panose="020B0604020202020204" charset="0"/>
                      </a:endParaRPr>
                    </a:p>
                  </a:txBody>
                  <a:tcPr marL="91450" marR="91450" marT="45725" marB="45725"/>
                </a:tc>
                <a:extLst>
                  <a:ext uri="{0D108BD9-81ED-4DB2-BD59-A6C34878D82A}">
                    <a16:rowId xmlns:a16="http://schemas.microsoft.com/office/drawing/2014/main" val="10002"/>
                  </a:ext>
                </a:extLst>
              </a:tr>
              <a:tr h="524000">
                <a:tc>
                  <a:txBody>
                    <a:bodyPr/>
                    <a:lstStyle/>
                    <a:p>
                      <a:pPr marL="0" marR="0" lvl="0" indent="0" algn="l" rtl="0">
                        <a:spcBef>
                          <a:spcPts val="0"/>
                        </a:spcBef>
                        <a:spcAft>
                          <a:spcPts val="0"/>
                        </a:spcAft>
                        <a:buNone/>
                      </a:pPr>
                      <a:r>
                        <a:rPr lang="en-US" sz="1200" b="1" dirty="0">
                          <a:latin typeface="Helvetica Neue" panose="020B0604020202020204" charset="0"/>
                        </a:rPr>
                        <a:t>3</a:t>
                      </a:r>
                      <a:r>
                        <a:rPr lang="en-US" sz="1200" b="1" dirty="0">
                          <a:solidFill>
                            <a:schemeClr val="dk1"/>
                          </a:solidFill>
                          <a:latin typeface="Helvetica Neue" panose="020B0604020202020204" charset="0"/>
                          <a:ea typeface="Times New Roman"/>
                          <a:cs typeface="Times New Roman"/>
                          <a:sym typeface="Times New Roman"/>
                        </a:rPr>
                        <a:t>. </a:t>
                      </a:r>
                      <a:r>
                        <a:rPr lang="en-US" sz="1200" b="1" dirty="0">
                          <a:latin typeface="Helvetica Neue" panose="020B0604020202020204" charset="0"/>
                          <a:ea typeface="Times New Roman"/>
                          <a:cs typeface="Times New Roman"/>
                          <a:sym typeface="Times New Roman"/>
                        </a:rPr>
                        <a:t>Develop and conduct survey/polling</a:t>
                      </a:r>
                      <a:r>
                        <a:rPr lang="en-US" sz="1200" b="1" dirty="0">
                          <a:solidFill>
                            <a:schemeClr val="dk1"/>
                          </a:solidFill>
                          <a:latin typeface="Helvetica Neue" panose="020B0604020202020204" charset="0"/>
                          <a:ea typeface="Times New Roman"/>
                          <a:cs typeface="Times New Roman"/>
                          <a:sym typeface="Times New Roman"/>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go="http://customooxmlschemas.google.com/" textRoundtripDataId="0"/>
                            </a:ext>
                          </a:extLst>
                        </a:rPr>
                        <a:t> to gain parish input as to what religious education and spirituality topics and delivery methods are desired by parishioners.</a:t>
                      </a:r>
                      <a:br>
                        <a:rPr lang="en-US" sz="1200" b="1" dirty="0">
                          <a:latin typeface="Helvetica Neue" panose="020B0604020202020204" charset="0"/>
                        </a:rPr>
                      </a:br>
                      <a:endParaRPr sz="1200" b="1" dirty="0">
                        <a:latin typeface="Helvetica Neue" panose="020B0604020202020204" charset="0"/>
                      </a:endParaRPr>
                    </a:p>
                  </a:txBody>
                  <a:tcPr marL="91450" marR="91450" marT="45725" marB="45725"/>
                </a:tc>
                <a:tc>
                  <a:txBody>
                    <a:bodyPr/>
                    <a:lstStyle/>
                    <a:p>
                      <a:pPr marL="0" marR="0" lvl="0" indent="0" algn="l" rtl="0">
                        <a:spcBef>
                          <a:spcPts val="0"/>
                        </a:spcBef>
                        <a:spcAft>
                          <a:spcPts val="0"/>
                        </a:spcAft>
                        <a:buNone/>
                      </a:pPr>
                      <a:r>
                        <a:rPr kumimoji="0" lang="en-US" sz="1200" b="0" i="0" u="none" strike="noStrike" kern="0" cap="none" spc="0" normalizeH="0" baseline="0" noProof="0" dirty="0">
                          <a:ln>
                            <a:noFill/>
                          </a:ln>
                          <a:solidFill>
                            <a:srgbClr val="5D0100"/>
                          </a:solidFill>
                          <a:effectLst/>
                          <a:uLnTx/>
                          <a:uFillTx/>
                          <a:latin typeface="Helvetica Neue" panose="020B0604020202020204" charset="0"/>
                          <a:ea typeface="Times New Roman"/>
                          <a:cs typeface="Times New Roman"/>
                          <a:sym typeface="Times New Roman"/>
                        </a:rPr>
                        <a:t>ESG2.1TF</a:t>
                      </a:r>
                      <a:endParaRPr sz="1200" dirty="0">
                        <a:latin typeface="Helvetica Neue" panose="020B0604020202020204" charset="0"/>
                      </a:endParaRPr>
                    </a:p>
                  </a:txBody>
                  <a:tcPr marL="91450" marR="91450" marT="45725" marB="45725"/>
                </a:tc>
                <a:tc>
                  <a:txBody>
                    <a:bodyPr/>
                    <a:lstStyle/>
                    <a:p>
                      <a:pPr marL="0" marR="0" lvl="0" indent="0" algn="l" rtl="0">
                        <a:lnSpc>
                          <a:spcPct val="100000"/>
                        </a:lnSpc>
                        <a:spcBef>
                          <a:spcPts val="0"/>
                        </a:spcBef>
                        <a:spcAft>
                          <a:spcPts val="0"/>
                        </a:spcAft>
                        <a:buClr>
                          <a:schemeClr val="dk1"/>
                        </a:buClr>
                        <a:buSzPts val="1200"/>
                        <a:buFont typeface="Helvetica Neue"/>
                        <a:buNone/>
                      </a:pPr>
                      <a:r>
                        <a:rPr lang="en-US" sz="1200" dirty="0">
                          <a:latin typeface="Helvetica Neue" panose="020B0604020202020204" charset="0"/>
                        </a:rPr>
                        <a:t>Simultaneous with step 2</a:t>
                      </a:r>
                      <a:endParaRPr sz="1200" dirty="0">
                        <a:latin typeface="Helvetica Neue" panose="020B0604020202020204" charset="0"/>
                      </a:endParaRPr>
                    </a:p>
                  </a:txBody>
                  <a:tcPr marL="91450" marR="91450" marT="45725" marB="45725"/>
                </a:tc>
                <a:tc>
                  <a:txBody>
                    <a:bodyPr/>
                    <a:lstStyle/>
                    <a:p>
                      <a:pPr marL="0" marR="0" lvl="0" indent="0" algn="l" rtl="0">
                        <a:spcBef>
                          <a:spcPts val="0"/>
                        </a:spcBef>
                        <a:spcAft>
                          <a:spcPts val="0"/>
                        </a:spcAft>
                        <a:buNone/>
                      </a:pPr>
                      <a:r>
                        <a:rPr lang="en-US" sz="1200" dirty="0">
                          <a:latin typeface="Helvetica Neue" panose="020B0604020202020204" charset="0"/>
                        </a:rPr>
                        <a:t>Surveys are returned from statistically significant sampling and responses are compiled</a:t>
                      </a:r>
                      <a:endParaRPr sz="1200" dirty="0">
                        <a:latin typeface="Helvetica Neue" panose="020B0604020202020204" charset="0"/>
                      </a:endParaRPr>
                    </a:p>
                  </a:txBody>
                  <a:tcPr marL="91450" marR="91450" marT="45725" marB="45725"/>
                </a:tc>
                <a:extLst>
                  <a:ext uri="{0D108BD9-81ED-4DB2-BD59-A6C34878D82A}">
                    <a16:rowId xmlns:a16="http://schemas.microsoft.com/office/drawing/2014/main" val="10003"/>
                  </a:ext>
                </a:extLst>
              </a:tr>
              <a:tr h="526450">
                <a:tc>
                  <a:txBody>
                    <a:bodyPr/>
                    <a:lstStyle/>
                    <a:p>
                      <a:pPr marL="0" marR="0" lvl="0" indent="0" algn="l" rtl="0">
                        <a:spcBef>
                          <a:spcPts val="0"/>
                        </a:spcBef>
                        <a:spcAft>
                          <a:spcPts val="0"/>
                        </a:spcAft>
                        <a:buNone/>
                      </a:pPr>
                      <a:r>
                        <a:rPr lang="en-US" sz="1200" b="1" dirty="0">
                          <a:solidFill>
                            <a:schemeClr val="dk1"/>
                          </a:solidFill>
                          <a:latin typeface="Helvetica Neue" panose="020B0604020202020204" charset="0"/>
                          <a:ea typeface="Times New Roman"/>
                          <a:cs typeface="Times New Roman"/>
                          <a:sym typeface="Times New Roman"/>
                        </a:rPr>
                        <a:t>4. Qualitatively analyze and assess:</a:t>
                      </a:r>
                      <a:endParaRPr sz="1200" b="1" dirty="0">
                        <a:latin typeface="Helvetica Neue" panose="020B0604020202020204" charset="0"/>
                      </a:endParaRPr>
                    </a:p>
                    <a:p>
                      <a:pPr marL="0" marR="0" lvl="0" indent="0" algn="l" rtl="0">
                        <a:spcBef>
                          <a:spcPts val="0"/>
                        </a:spcBef>
                        <a:spcAft>
                          <a:spcPts val="0"/>
                        </a:spcAft>
                        <a:buNone/>
                      </a:pPr>
                      <a:r>
                        <a:rPr lang="en-US" sz="1200" b="1" dirty="0">
                          <a:solidFill>
                            <a:schemeClr val="dk1"/>
                          </a:solidFill>
                          <a:latin typeface="Helvetica Neue" panose="020B0604020202020204" charset="0"/>
                          <a:ea typeface="Times New Roman"/>
                          <a:cs typeface="Times New Roman"/>
                          <a:sym typeface="Times New Roman"/>
                        </a:rPr>
                        <a:t>(a) all researched and collected educational and spiritual materials and objective evidence of their success and applicable target goals;</a:t>
                      </a:r>
                    </a:p>
                    <a:p>
                      <a:pPr marL="0" marR="0" lvl="0" indent="0" algn="l" rtl="0">
                        <a:spcBef>
                          <a:spcPts val="0"/>
                        </a:spcBef>
                        <a:spcAft>
                          <a:spcPts val="0"/>
                        </a:spcAft>
                        <a:buNone/>
                      </a:pPr>
                      <a:r>
                        <a:rPr lang="en-US" sz="1200" b="1" dirty="0">
                          <a:solidFill>
                            <a:schemeClr val="dk1"/>
                          </a:solidFill>
                          <a:latin typeface="Helvetica Neue" panose="020B0604020202020204" charset="0"/>
                          <a:cs typeface="Times New Roman"/>
                          <a:sym typeface="Times New Roman"/>
                        </a:rPr>
                        <a:t>(b) parishioner survey data of needed content and programs and desired delivery options;</a:t>
                      </a:r>
                      <a:endParaRPr sz="1200" b="1" dirty="0">
                        <a:latin typeface="Helvetica Neue" panose="020B0604020202020204" charset="0"/>
                      </a:endParaRPr>
                    </a:p>
                    <a:p>
                      <a:pPr marL="0" marR="0" lvl="0" indent="0" algn="l" rtl="0">
                        <a:spcBef>
                          <a:spcPts val="0"/>
                        </a:spcBef>
                        <a:spcAft>
                          <a:spcPts val="0"/>
                        </a:spcAft>
                        <a:buNone/>
                      </a:pPr>
                      <a:r>
                        <a:rPr lang="en-US" sz="1200" b="1" dirty="0">
                          <a:solidFill>
                            <a:schemeClr val="dk1"/>
                          </a:solidFill>
                          <a:latin typeface="Helvetica Neue" panose="020B0604020202020204" charset="0"/>
                          <a:ea typeface="Times New Roman"/>
                          <a:cs typeface="Times New Roman"/>
                          <a:sym typeface="Times New Roman"/>
                        </a:rPr>
                        <a:t>(c) all existing parish content; and </a:t>
                      </a:r>
                      <a:endParaRPr sz="1200" b="1" dirty="0">
                        <a:latin typeface="Helvetica Neue" panose="020B0604020202020204" charset="0"/>
                      </a:endParaRPr>
                    </a:p>
                    <a:p>
                      <a:pPr marL="0" marR="0" lvl="0" indent="0" algn="l" rtl="0">
                        <a:spcBef>
                          <a:spcPts val="0"/>
                        </a:spcBef>
                        <a:spcAft>
                          <a:spcPts val="0"/>
                        </a:spcAft>
                        <a:buNone/>
                      </a:pPr>
                      <a:r>
                        <a:rPr lang="en-US" sz="1200" b="1" dirty="0">
                          <a:solidFill>
                            <a:schemeClr val="dk1"/>
                          </a:solidFill>
                          <a:latin typeface="Helvetica Neue" panose="020B0604020202020204" charset="0"/>
                          <a:ea typeface="Times New Roman"/>
                          <a:cs typeface="Times New Roman"/>
                          <a:sym typeface="Times New Roman"/>
                        </a:rPr>
                        <a:t>(d) best methods for delivery of religious education materials for each age group.</a:t>
                      </a:r>
                      <a:endParaRPr sz="1200" b="1" dirty="0">
                        <a:latin typeface="Helvetica Neue" panose="020B0604020202020204" charset="0"/>
                      </a:endParaRPr>
                    </a:p>
                  </a:txBody>
                  <a:tcPr marL="91450" marR="91450" marT="45725" marB="45725"/>
                </a:tc>
                <a:tc>
                  <a:txBody>
                    <a:bodyPr/>
                    <a:lstStyle/>
                    <a:p>
                      <a:pPr marL="0" marR="0" lvl="0" indent="0" algn="l" rtl="0">
                        <a:spcBef>
                          <a:spcPts val="0"/>
                        </a:spcBef>
                        <a:spcAft>
                          <a:spcPts val="0"/>
                        </a:spcAft>
                        <a:buNone/>
                      </a:pPr>
                      <a:r>
                        <a:rPr kumimoji="0" lang="en-US" sz="1200" b="0" i="0" u="none" strike="noStrike" kern="0" cap="none" spc="0" normalizeH="0" baseline="0" noProof="0" dirty="0">
                          <a:ln>
                            <a:noFill/>
                          </a:ln>
                          <a:solidFill>
                            <a:srgbClr val="5D0100"/>
                          </a:solidFill>
                          <a:effectLst/>
                          <a:uLnTx/>
                          <a:uFillTx/>
                          <a:latin typeface="Helvetica Neue" panose="020B0604020202020204" charset="0"/>
                          <a:ea typeface="Times New Roman"/>
                          <a:cs typeface="Times New Roman"/>
                          <a:sym typeface="Times New Roman"/>
                        </a:rPr>
                        <a:t>ESG2.1TF</a:t>
                      </a:r>
                      <a:endParaRPr sz="1200" dirty="0">
                        <a:latin typeface="Helvetica Neue" panose="020B0604020202020204" charset="0"/>
                      </a:endParaRPr>
                    </a:p>
                  </a:txBody>
                  <a:tcPr marL="91450" marR="91450" marT="45725" marB="45725"/>
                </a:tc>
                <a:tc>
                  <a:txBody>
                    <a:bodyPr/>
                    <a:lstStyle/>
                    <a:p>
                      <a:pPr marL="0" marR="0" lvl="0" indent="0" algn="l" rtl="0">
                        <a:lnSpc>
                          <a:spcPct val="100000"/>
                        </a:lnSpc>
                        <a:spcBef>
                          <a:spcPts val="0"/>
                        </a:spcBef>
                        <a:spcAft>
                          <a:spcPts val="0"/>
                        </a:spcAft>
                        <a:buClr>
                          <a:schemeClr val="dk1"/>
                        </a:buClr>
                        <a:buSzPts val="1200"/>
                        <a:buFont typeface="Helvetica Neue"/>
                        <a:buNone/>
                      </a:pPr>
                      <a:r>
                        <a:rPr lang="en-US" sz="1200" dirty="0">
                          <a:latin typeface="Helvetica Neue" panose="020B0604020202020204" charset="0"/>
                        </a:rPr>
                        <a:t>4 months after steps 2 and 3</a:t>
                      </a:r>
                      <a:endParaRPr sz="1200" dirty="0">
                        <a:latin typeface="Helvetica Neue" panose="020B0604020202020204" charset="0"/>
                      </a:endParaRPr>
                    </a:p>
                  </a:txBody>
                  <a:tcPr marL="91450" marR="91450" marT="45725" marB="45725"/>
                </a:tc>
                <a:tc>
                  <a:txBody>
                    <a:bodyPr/>
                    <a:lstStyle/>
                    <a:p>
                      <a:pPr marL="0" marR="0" lvl="0" indent="0" algn="l" rtl="0">
                        <a:spcBef>
                          <a:spcPts val="0"/>
                        </a:spcBef>
                        <a:spcAft>
                          <a:spcPts val="0"/>
                        </a:spcAft>
                        <a:buNone/>
                      </a:pPr>
                      <a:r>
                        <a:rPr lang="en-US" sz="1200" dirty="0">
                          <a:latin typeface="Helvetica Neue" panose="020B0604020202020204" charset="0"/>
                        </a:rPr>
                        <a:t>Comprehensive report of qualitative analysis and best practices is completed</a:t>
                      </a:r>
                      <a:endParaRPr sz="1200" dirty="0">
                        <a:latin typeface="Helvetica Neue" panose="020B0604020202020204" charset="0"/>
                      </a:endParaRPr>
                    </a:p>
                  </a:txBody>
                  <a:tcPr marL="91450" marR="91450" marT="45725" marB="45725"/>
                </a:tc>
                <a:extLst>
                  <a:ext uri="{0D108BD9-81ED-4DB2-BD59-A6C34878D82A}">
                    <a16:rowId xmlns:a16="http://schemas.microsoft.com/office/drawing/2014/main" val="10004"/>
                  </a:ext>
                </a:extLst>
              </a:tr>
            </a:tbl>
          </a:graphicData>
        </a:graphic>
      </p:graphicFrame>
      <p:sp>
        <p:nvSpPr>
          <p:cNvPr id="6" name="Title 1">
            <a:extLst>
              <a:ext uri="{FF2B5EF4-FFF2-40B4-BE49-F238E27FC236}">
                <a16:creationId xmlns:a16="http://schemas.microsoft.com/office/drawing/2014/main" id="{E696BBEF-CEF3-4979-BB41-40DE9950611C}"/>
              </a:ext>
            </a:extLst>
          </p:cNvPr>
          <p:cNvSpPr>
            <a:spLocks noGrp="1"/>
          </p:cNvSpPr>
          <p:nvPr>
            <p:ph type="title"/>
          </p:nvPr>
        </p:nvSpPr>
        <p:spPr>
          <a:xfrm>
            <a:off x="602166" y="-142350"/>
            <a:ext cx="7939668" cy="1143000"/>
          </a:xfrm>
        </p:spPr>
        <p:txBody>
          <a:bodyPr/>
          <a:lstStyle/>
          <a:p>
            <a:r>
              <a:rPr lang="en-US" sz="2400" u="sng" dirty="0">
                <a:latin typeface="Helvetica Neue" panose="020B0604020202020204" charset="0"/>
              </a:rPr>
              <a:t>Education &amp; Spiritual Growth Strategic Goal 2.1 Action Plan</a:t>
            </a:r>
          </a:p>
        </p:txBody>
      </p:sp>
    </p:spTree>
  </p:cSld>
  <p:clrMapOvr>
    <a:masterClrMapping/>
  </p:clrMapOvr>
  <p:transition>
    <p:strips dir="rd"/>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graphicFrame>
        <p:nvGraphicFramePr>
          <p:cNvPr id="54" name="Google Shape;54;p3"/>
          <p:cNvGraphicFramePr/>
          <p:nvPr>
            <p:extLst>
              <p:ext uri="{D42A27DB-BD31-4B8C-83A1-F6EECF244321}">
                <p14:modId xmlns:p14="http://schemas.microsoft.com/office/powerpoint/2010/main" val="12543748"/>
              </p:ext>
            </p:extLst>
          </p:nvPr>
        </p:nvGraphicFramePr>
        <p:xfrm>
          <a:off x="55762" y="811466"/>
          <a:ext cx="9032475" cy="5379923"/>
        </p:xfrm>
        <a:graphic>
          <a:graphicData uri="http://schemas.openxmlformats.org/drawingml/2006/table">
            <a:tbl>
              <a:tblPr firstRow="1" bandRow="1">
                <a:noFill/>
              </a:tblPr>
              <a:tblGrid>
                <a:gridCol w="3771525">
                  <a:extLst>
                    <a:ext uri="{9D8B030D-6E8A-4147-A177-3AD203B41FA5}">
                      <a16:colId xmlns:a16="http://schemas.microsoft.com/office/drawing/2014/main" val="20000"/>
                    </a:ext>
                  </a:extLst>
                </a:gridCol>
                <a:gridCol w="1612800">
                  <a:extLst>
                    <a:ext uri="{9D8B030D-6E8A-4147-A177-3AD203B41FA5}">
                      <a16:colId xmlns:a16="http://schemas.microsoft.com/office/drawing/2014/main" val="20001"/>
                    </a:ext>
                  </a:extLst>
                </a:gridCol>
                <a:gridCol w="1658300">
                  <a:extLst>
                    <a:ext uri="{9D8B030D-6E8A-4147-A177-3AD203B41FA5}">
                      <a16:colId xmlns:a16="http://schemas.microsoft.com/office/drawing/2014/main" val="20002"/>
                    </a:ext>
                  </a:extLst>
                </a:gridCol>
                <a:gridCol w="1989850">
                  <a:extLst>
                    <a:ext uri="{9D8B030D-6E8A-4147-A177-3AD203B41FA5}">
                      <a16:colId xmlns:a16="http://schemas.microsoft.com/office/drawing/2014/main" val="20003"/>
                    </a:ext>
                  </a:extLst>
                </a:gridCol>
              </a:tblGrid>
              <a:tr h="533553">
                <a:tc>
                  <a:txBody>
                    <a:bodyPr/>
                    <a:lstStyle/>
                    <a:p>
                      <a:pPr algn="l"/>
                      <a:r>
                        <a:rPr lang="en-US" sz="1200" b="1" kern="1200" dirty="0">
                          <a:solidFill>
                            <a:schemeClr val="bg1"/>
                          </a:solidFill>
                          <a:effectLst/>
                          <a:latin typeface="Helvetica Neue" panose="020B0604020202020204" charset="0"/>
                          <a:ea typeface="+mn-ea"/>
                          <a:cs typeface="+mn-cs"/>
                        </a:rPr>
                        <a:t>Key  Actions  Necessary  </a:t>
                      </a:r>
                      <a:r>
                        <a:rPr lang="en-US" sz="1200" b="1" u="none" kern="1200" dirty="0">
                          <a:solidFill>
                            <a:schemeClr val="bg1"/>
                          </a:solidFill>
                          <a:effectLst/>
                          <a:latin typeface="Helvetica Neue" panose="020B0604020202020204" charset="0"/>
                          <a:ea typeface="+mn-ea"/>
                          <a:cs typeface="+mn-cs"/>
                        </a:rPr>
                        <a:t>To Achieve  Strategic  </a:t>
                      </a:r>
                      <a:r>
                        <a:rPr lang="en-US" sz="1200" b="1" u="sng" kern="1200" dirty="0">
                          <a:solidFill>
                            <a:schemeClr val="bg1"/>
                          </a:solidFill>
                          <a:effectLst/>
                          <a:latin typeface="Helvetica Neue" panose="020B0604020202020204" charset="0"/>
                          <a:ea typeface="+mn-ea"/>
                          <a:cs typeface="+mn-cs"/>
                        </a:rPr>
                        <a:t>Goal  2.1</a:t>
                      </a:r>
                      <a:endParaRPr lang="en-US" sz="1200" dirty="0">
                        <a:solidFill>
                          <a:schemeClr val="bg1"/>
                        </a:solidFill>
                        <a:latin typeface="Helvetica Neue" panose="020B0604020202020204" charset="0"/>
                      </a:endParaRPr>
                    </a:p>
                  </a:txBody>
                  <a:tcPr/>
                </a:tc>
                <a:tc>
                  <a:txBody>
                    <a:bodyPr/>
                    <a:lstStyle/>
                    <a:p>
                      <a:pPr algn="l"/>
                      <a:r>
                        <a:rPr lang="en-US" sz="1200" u="sng" dirty="0">
                          <a:solidFill>
                            <a:schemeClr val="bg1"/>
                          </a:solidFill>
                          <a:latin typeface="Helvetica Neue" panose="020B0604020202020204" charset="0"/>
                        </a:rPr>
                        <a:t>Responsible Party</a:t>
                      </a:r>
                    </a:p>
                  </a:txBody>
                  <a:tcPr/>
                </a:tc>
                <a:tc>
                  <a:txBody>
                    <a:bodyPr/>
                    <a:lstStyle/>
                    <a:p>
                      <a:pPr algn="l"/>
                      <a:r>
                        <a:rPr lang="en-US" sz="1200" u="sng" dirty="0">
                          <a:solidFill>
                            <a:schemeClr val="bg1"/>
                          </a:solidFill>
                          <a:latin typeface="Helvetica Neue" panose="020B0604020202020204" charset="0"/>
                        </a:rPr>
                        <a:t>Timetable</a:t>
                      </a:r>
                    </a:p>
                  </a:txBody>
                  <a:tcPr/>
                </a:tc>
                <a:tc>
                  <a:txBody>
                    <a:bodyPr/>
                    <a:lstStyle/>
                    <a:p>
                      <a:pPr algn="l"/>
                      <a:r>
                        <a:rPr lang="en-US" sz="1200" b="1" u="none" dirty="0">
                          <a:solidFill>
                            <a:schemeClr val="bg1"/>
                          </a:solidFill>
                          <a:latin typeface="Helvetica Neue" panose="020B0604020202020204" charset="0"/>
                        </a:rPr>
                        <a:t>Completion </a:t>
                      </a:r>
                    </a:p>
                    <a:p>
                      <a:pPr algn="l"/>
                      <a:r>
                        <a:rPr lang="en-US" sz="1200" b="1" u="sng" dirty="0">
                          <a:solidFill>
                            <a:schemeClr val="bg1"/>
                          </a:solidFill>
                          <a:latin typeface="Helvetica Neue" panose="020B0604020202020204" charset="0"/>
                        </a:rPr>
                        <a:t>Confirmation Test</a:t>
                      </a:r>
                    </a:p>
                  </a:txBody>
                  <a:tcPr/>
                </a:tc>
                <a:extLst>
                  <a:ext uri="{0D108BD9-81ED-4DB2-BD59-A6C34878D82A}">
                    <a16:rowId xmlns:a16="http://schemas.microsoft.com/office/drawing/2014/main" val="10000"/>
                  </a:ext>
                </a:extLst>
              </a:tr>
              <a:tr h="524000">
                <a:tc>
                  <a:txBody>
                    <a:bodyPr/>
                    <a:lstStyle/>
                    <a:p>
                      <a:pPr marL="0" marR="0" lvl="0" indent="0" algn="l" rtl="0">
                        <a:spcBef>
                          <a:spcPts val="0"/>
                        </a:spcBef>
                        <a:spcAft>
                          <a:spcPts val="0"/>
                        </a:spcAft>
                        <a:buNone/>
                      </a:pPr>
                      <a:r>
                        <a:rPr lang="en-US" sz="1200" b="1" dirty="0">
                          <a:solidFill>
                            <a:schemeClr val="bg1"/>
                          </a:solidFill>
                          <a:latin typeface="Helvetica Neue" panose="020B0604020202020204" charset="0"/>
                          <a:ea typeface="Times New Roman"/>
                          <a:cs typeface="Times New Roman"/>
                          <a:sym typeface="Times New Roman"/>
                        </a:rPr>
                        <a:t>5.</a:t>
                      </a:r>
                      <a:r>
                        <a:rPr lang="en-US" sz="1200" b="1" dirty="0">
                          <a:solidFill>
                            <a:srgbClr val="FF0000"/>
                          </a:solidFill>
                          <a:latin typeface="Helvetica Neue" panose="020B0604020202020204" charset="0"/>
                          <a:ea typeface="Times New Roman"/>
                          <a:cs typeface="Times New Roman"/>
                          <a:sym typeface="Times New Roman"/>
                        </a:rPr>
                        <a:t> </a:t>
                      </a:r>
                      <a:r>
                        <a:rPr lang="en-US" sz="1200" b="1" dirty="0">
                          <a:solidFill>
                            <a:schemeClr val="bg1"/>
                          </a:solidFill>
                          <a:latin typeface="Helvetica Neue" panose="020B0604020202020204" charset="0"/>
                          <a:ea typeface="Times New Roman"/>
                          <a:cs typeface="Times New Roman"/>
                          <a:sym typeface="Times New Roman"/>
                        </a:rPr>
                        <a:t>Develop an outline of a comprehensive “Religious and Spiritual Education Program” tailored to the needs of the parish with a delivery schedule and proposed methods of delivery.  </a:t>
                      </a:r>
                      <a:endParaRPr sz="1200" b="1" dirty="0">
                        <a:solidFill>
                          <a:schemeClr val="bg1"/>
                        </a:solidFill>
                        <a:latin typeface="Helvetica Neue" panose="020B0604020202020204" charset="0"/>
                      </a:endParaRPr>
                    </a:p>
                  </a:txBody>
                  <a:tcPr marL="91450" marR="91450" marT="45725" marB="45725"/>
                </a:tc>
                <a:tc>
                  <a:txBody>
                    <a:bodyPr/>
                    <a:lstStyle/>
                    <a:p>
                      <a:pPr marL="0" marR="0" lvl="0" indent="0" algn="l" rtl="0">
                        <a:spcBef>
                          <a:spcPts val="0"/>
                        </a:spcBef>
                        <a:spcAft>
                          <a:spcPts val="0"/>
                        </a:spcAft>
                        <a:buNone/>
                      </a:pPr>
                      <a:r>
                        <a:rPr kumimoji="0" lang="en-US" sz="1200" b="0" i="0" u="none" strike="noStrike" kern="0" cap="none" spc="0" normalizeH="0" baseline="0" noProof="0" dirty="0">
                          <a:ln>
                            <a:noFill/>
                          </a:ln>
                          <a:solidFill>
                            <a:schemeClr val="bg1"/>
                          </a:solidFill>
                          <a:effectLst/>
                          <a:uLnTx/>
                          <a:uFillTx/>
                          <a:latin typeface="Helvetica Neue" panose="020B0604020202020204" charset="0"/>
                          <a:ea typeface="Times New Roman"/>
                          <a:cs typeface="Times New Roman"/>
                          <a:sym typeface="Times New Roman"/>
                        </a:rPr>
                        <a:t>ESG2.1TF </a:t>
                      </a:r>
                      <a:endParaRPr sz="1200" dirty="0">
                        <a:solidFill>
                          <a:schemeClr val="bg1"/>
                        </a:solidFill>
                        <a:latin typeface="Helvetica Neue" panose="020B0604020202020204" charset="0"/>
                      </a:endParaRPr>
                    </a:p>
                  </a:txBody>
                  <a:tcPr marL="91450" marR="91450" marT="45725" marB="45725"/>
                </a:tc>
                <a:tc>
                  <a:txBody>
                    <a:bodyPr/>
                    <a:lstStyle/>
                    <a:p>
                      <a:pPr marL="0" marR="0" lvl="0" indent="0" algn="l" rtl="0">
                        <a:lnSpc>
                          <a:spcPct val="100000"/>
                        </a:lnSpc>
                        <a:spcBef>
                          <a:spcPts val="0"/>
                        </a:spcBef>
                        <a:spcAft>
                          <a:spcPts val="0"/>
                        </a:spcAft>
                        <a:buClr>
                          <a:schemeClr val="dk1"/>
                        </a:buClr>
                        <a:buSzPts val="1200"/>
                        <a:buFont typeface="Helvetica Neue"/>
                        <a:buNone/>
                      </a:pPr>
                      <a:r>
                        <a:rPr lang="en-US" sz="1200" dirty="0">
                          <a:solidFill>
                            <a:schemeClr val="bg1"/>
                          </a:solidFill>
                          <a:latin typeface="Helvetica Neue" panose="020B0604020202020204" charset="0"/>
                        </a:rPr>
                        <a:t>3 months after step 4</a:t>
                      </a:r>
                      <a:endParaRPr sz="1200" dirty="0">
                        <a:solidFill>
                          <a:schemeClr val="bg1"/>
                        </a:solidFill>
                        <a:latin typeface="Helvetica Neue" panose="020B0604020202020204" charset="0"/>
                      </a:endParaRPr>
                    </a:p>
                  </a:txBody>
                  <a:tcPr marL="91450" marR="91450" marT="45725" marB="45725"/>
                </a:tc>
                <a:tc>
                  <a:txBody>
                    <a:bodyPr/>
                    <a:lstStyle/>
                    <a:p>
                      <a:pPr marL="0" marR="0" lvl="0" indent="0" algn="l" rtl="0">
                        <a:spcBef>
                          <a:spcPts val="0"/>
                        </a:spcBef>
                        <a:spcAft>
                          <a:spcPts val="0"/>
                        </a:spcAft>
                        <a:buNone/>
                      </a:pPr>
                      <a:r>
                        <a:rPr lang="en-US" sz="1200" dirty="0">
                          <a:solidFill>
                            <a:schemeClr val="bg1"/>
                          </a:solidFill>
                          <a:latin typeface="Helvetica Neue" panose="020B0604020202020204" charset="0"/>
                        </a:rPr>
                        <a:t>Outline of elements of comprehensive Religious and Spiritual Education Program is finalized</a:t>
                      </a:r>
                      <a:endParaRPr sz="1200" dirty="0">
                        <a:solidFill>
                          <a:schemeClr val="bg1"/>
                        </a:solidFill>
                        <a:latin typeface="Helvetica Neue" panose="020B0604020202020204" charset="0"/>
                      </a:endParaRPr>
                    </a:p>
                  </a:txBody>
                  <a:tcPr marL="91450" marR="91450" marT="45725" marB="45725"/>
                </a:tc>
                <a:extLst>
                  <a:ext uri="{0D108BD9-81ED-4DB2-BD59-A6C34878D82A}">
                    <a16:rowId xmlns:a16="http://schemas.microsoft.com/office/drawing/2014/main" val="10001"/>
                  </a:ext>
                </a:extLst>
              </a:tr>
              <a:tr h="524000">
                <a:tc>
                  <a:txBody>
                    <a:bodyPr/>
                    <a:lstStyle/>
                    <a:p>
                      <a:pPr marL="0" marR="0" lvl="0" indent="0" algn="l" rtl="0">
                        <a:spcBef>
                          <a:spcPts val="0"/>
                        </a:spcBef>
                        <a:spcAft>
                          <a:spcPts val="0"/>
                        </a:spcAft>
                        <a:buNone/>
                      </a:pPr>
                      <a:r>
                        <a:rPr lang="en-US" sz="1200" b="1" dirty="0">
                          <a:solidFill>
                            <a:schemeClr val="bg1"/>
                          </a:solidFill>
                          <a:latin typeface="Helvetica Neue" panose="020B0604020202020204" charset="0"/>
                          <a:ea typeface="Times New Roman"/>
                          <a:cs typeface="Times New Roman"/>
                          <a:sym typeface="Times New Roman"/>
                        </a:rPr>
                        <a:t>6. Develop, improve or eliminate materials needed to create a best practices comprehensive new Religious and Spiritual Education Program.</a:t>
                      </a:r>
                      <a:endParaRPr sz="1200" b="1" dirty="0">
                        <a:solidFill>
                          <a:schemeClr val="bg1"/>
                        </a:solidFill>
                        <a:latin typeface="Helvetica Neue" panose="020B0604020202020204" charset="0"/>
                      </a:endParaRPr>
                    </a:p>
                    <a:p>
                      <a:pPr marL="0" marR="0" lvl="0" indent="0" algn="l" rtl="0">
                        <a:spcBef>
                          <a:spcPts val="0"/>
                        </a:spcBef>
                        <a:spcAft>
                          <a:spcPts val="0"/>
                        </a:spcAft>
                        <a:buNone/>
                      </a:pPr>
                      <a:endParaRPr sz="1200" b="1" dirty="0">
                        <a:solidFill>
                          <a:srgbClr val="FF0000"/>
                        </a:solidFill>
                        <a:latin typeface="Helvetica Neue" panose="020B0604020202020204" charset="0"/>
                      </a:endParaRPr>
                    </a:p>
                  </a:txBody>
                  <a:tcPr marL="91450" marR="91450" marT="45725" marB="45725"/>
                </a:tc>
                <a:tc>
                  <a:txBody>
                    <a:bodyPr/>
                    <a:lstStyle/>
                    <a:p>
                      <a:pPr marL="0" marR="0" lvl="0" indent="0" algn="l" rtl="0">
                        <a:spcBef>
                          <a:spcPts val="0"/>
                        </a:spcBef>
                        <a:spcAft>
                          <a:spcPts val="0"/>
                        </a:spcAft>
                        <a:buNone/>
                      </a:pPr>
                      <a:r>
                        <a:rPr kumimoji="0" lang="en-US" sz="1200" b="0" i="0" u="none" strike="noStrike" kern="0" cap="none" spc="0" normalizeH="0" baseline="0" noProof="0" dirty="0">
                          <a:ln>
                            <a:noFill/>
                          </a:ln>
                          <a:solidFill>
                            <a:schemeClr val="bg1"/>
                          </a:solidFill>
                          <a:effectLst/>
                          <a:uLnTx/>
                          <a:uFillTx/>
                          <a:latin typeface="Helvetica Neue" panose="020B0604020202020204" charset="0"/>
                          <a:ea typeface="Times New Roman"/>
                          <a:cs typeface="Times New Roman"/>
                          <a:sym typeface="Times New Roman"/>
                        </a:rPr>
                        <a:t>ESG2.1TF</a:t>
                      </a:r>
                      <a:endParaRPr sz="1200" dirty="0">
                        <a:solidFill>
                          <a:schemeClr val="bg1"/>
                        </a:solidFill>
                        <a:latin typeface="Helvetica Neue" panose="020B0604020202020204" charset="0"/>
                      </a:endParaRPr>
                    </a:p>
                  </a:txBody>
                  <a:tcPr marL="91450" marR="91450" marT="45725" marB="45725"/>
                </a:tc>
                <a:tc>
                  <a:txBody>
                    <a:bodyPr/>
                    <a:lstStyle/>
                    <a:p>
                      <a:pPr marL="0" marR="0" lvl="0" indent="0" algn="l" rtl="0">
                        <a:lnSpc>
                          <a:spcPct val="100000"/>
                        </a:lnSpc>
                        <a:spcBef>
                          <a:spcPts val="0"/>
                        </a:spcBef>
                        <a:spcAft>
                          <a:spcPts val="0"/>
                        </a:spcAft>
                        <a:buClr>
                          <a:schemeClr val="dk1"/>
                        </a:buClr>
                        <a:buSzPts val="1200"/>
                        <a:buFont typeface="Helvetica Neue"/>
                        <a:buNone/>
                      </a:pPr>
                      <a:r>
                        <a:rPr lang="en-US" sz="1200" dirty="0">
                          <a:solidFill>
                            <a:schemeClr val="bg1"/>
                          </a:solidFill>
                          <a:latin typeface="Helvetica Neue" panose="020B0604020202020204" charset="0"/>
                        </a:rPr>
                        <a:t>4 months after step 5</a:t>
                      </a:r>
                      <a:endParaRPr sz="1200" dirty="0">
                        <a:solidFill>
                          <a:schemeClr val="bg1"/>
                        </a:solidFill>
                        <a:latin typeface="Helvetica Neue" panose="020B0604020202020204" charset="0"/>
                      </a:endParaRPr>
                    </a:p>
                  </a:txBody>
                  <a:tcPr marL="91450" marR="91450" marT="45725" marB="45725"/>
                </a:tc>
                <a:tc>
                  <a:txBody>
                    <a:bodyPr/>
                    <a:lstStyle/>
                    <a:p>
                      <a:pPr marL="0" marR="0" lvl="0" indent="0" algn="l" rtl="0">
                        <a:spcBef>
                          <a:spcPts val="0"/>
                        </a:spcBef>
                        <a:spcAft>
                          <a:spcPts val="0"/>
                        </a:spcAft>
                        <a:buNone/>
                      </a:pPr>
                      <a:r>
                        <a:rPr lang="en-US" sz="1200" dirty="0">
                          <a:solidFill>
                            <a:schemeClr val="bg1"/>
                          </a:solidFill>
                          <a:latin typeface="Helvetica Neue" panose="020B0604020202020204" charset="0"/>
                        </a:rPr>
                        <a:t>Religious and Spiritual Education Program is completed and developed</a:t>
                      </a:r>
                      <a:endParaRPr sz="1200" dirty="0">
                        <a:solidFill>
                          <a:schemeClr val="bg1"/>
                        </a:solidFill>
                        <a:latin typeface="Helvetica Neue" panose="020B0604020202020204" charset="0"/>
                      </a:endParaRPr>
                    </a:p>
                  </a:txBody>
                  <a:tcPr marL="91450" marR="91450" marT="45725" marB="45725"/>
                </a:tc>
                <a:extLst>
                  <a:ext uri="{0D108BD9-81ED-4DB2-BD59-A6C34878D82A}">
                    <a16:rowId xmlns:a16="http://schemas.microsoft.com/office/drawing/2014/main" val="10002"/>
                  </a:ext>
                </a:extLst>
              </a:tr>
              <a:tr h="524000">
                <a:tc>
                  <a:txBody>
                    <a:bodyPr/>
                    <a:lstStyle/>
                    <a:p>
                      <a:pPr marL="0" marR="0" lvl="0" indent="0" algn="l" rtl="0">
                        <a:spcBef>
                          <a:spcPts val="0"/>
                        </a:spcBef>
                        <a:spcAft>
                          <a:spcPts val="0"/>
                        </a:spcAft>
                        <a:buNone/>
                      </a:pPr>
                      <a:r>
                        <a:rPr lang="en-US" sz="1200" b="1" dirty="0">
                          <a:solidFill>
                            <a:schemeClr val="bg1"/>
                          </a:solidFill>
                          <a:latin typeface="Helvetica Neue" panose="020B0604020202020204" charset="0"/>
                          <a:ea typeface="Times New Roman"/>
                          <a:cs typeface="Times New Roman"/>
                          <a:sym typeface="Times New Roman"/>
                        </a:rPr>
                        <a:t>7.  Recruit and train all the required teachers of the new Religious and Spiritual Education Program (“Teachers”) and establish the various delivery methods for the Program as determined in step 4.</a:t>
                      </a:r>
                      <a:endParaRPr sz="1200" b="1" dirty="0">
                        <a:solidFill>
                          <a:schemeClr val="bg1"/>
                        </a:solidFill>
                        <a:latin typeface="Helvetica Neue" panose="020B0604020202020204" charset="0"/>
                      </a:endParaRPr>
                    </a:p>
                  </a:txBody>
                  <a:tcPr marL="91450" marR="91450" marT="45725" marB="45725"/>
                </a:tc>
                <a:tc>
                  <a:txBody>
                    <a:bodyPr/>
                    <a:lstStyle/>
                    <a:p>
                      <a:pPr marL="0" marR="0" lvl="0" indent="0" algn="l" rtl="0">
                        <a:spcBef>
                          <a:spcPts val="0"/>
                        </a:spcBef>
                        <a:spcAft>
                          <a:spcPts val="0"/>
                        </a:spcAft>
                        <a:buNone/>
                      </a:pPr>
                      <a:r>
                        <a:rPr kumimoji="0" lang="en-US" sz="1200" b="0" i="0" u="none" strike="noStrike" kern="0" cap="none" spc="0" normalizeH="0" baseline="0" noProof="0" dirty="0">
                          <a:ln>
                            <a:noFill/>
                          </a:ln>
                          <a:solidFill>
                            <a:schemeClr val="bg1"/>
                          </a:solidFill>
                          <a:effectLst/>
                          <a:uLnTx/>
                          <a:uFillTx/>
                          <a:latin typeface="Helvetica Neue" panose="020B0604020202020204" charset="0"/>
                          <a:ea typeface="Times New Roman"/>
                          <a:cs typeface="Times New Roman"/>
                          <a:sym typeface="Times New Roman"/>
                        </a:rPr>
                        <a:t>ESG2.1TF </a:t>
                      </a:r>
                      <a:endParaRPr sz="1200" dirty="0">
                        <a:solidFill>
                          <a:schemeClr val="bg1"/>
                        </a:solidFill>
                        <a:latin typeface="Helvetica Neue" panose="020B0604020202020204" charset="0"/>
                      </a:endParaRPr>
                    </a:p>
                  </a:txBody>
                  <a:tcPr marL="91450" marR="91450" marT="45725" marB="45725"/>
                </a:tc>
                <a:tc>
                  <a:txBody>
                    <a:bodyPr/>
                    <a:lstStyle/>
                    <a:p>
                      <a:pPr marL="0" marR="0" lvl="0" indent="0" algn="l" rtl="0">
                        <a:spcBef>
                          <a:spcPts val="0"/>
                        </a:spcBef>
                        <a:spcAft>
                          <a:spcPts val="0"/>
                        </a:spcAft>
                        <a:buNone/>
                      </a:pPr>
                      <a:r>
                        <a:rPr lang="en-US" sz="1200" dirty="0">
                          <a:solidFill>
                            <a:schemeClr val="bg1"/>
                          </a:solidFill>
                          <a:latin typeface="Helvetica Neue" panose="020B0604020202020204" charset="0"/>
                        </a:rPr>
                        <a:t>3 months after step 6</a:t>
                      </a:r>
                      <a:endParaRPr sz="1200" dirty="0">
                        <a:solidFill>
                          <a:schemeClr val="bg1"/>
                        </a:solidFill>
                        <a:latin typeface="Helvetica Neue" panose="020B0604020202020204" charset="0"/>
                      </a:endParaRPr>
                    </a:p>
                  </a:txBody>
                  <a:tcPr marL="91450" marR="91450" marT="45725" marB="45725"/>
                </a:tc>
                <a:tc>
                  <a:txBody>
                    <a:bodyPr/>
                    <a:lstStyle/>
                    <a:p>
                      <a:pPr marL="0" marR="0" lvl="0" indent="0" algn="l" rtl="0">
                        <a:spcBef>
                          <a:spcPts val="0"/>
                        </a:spcBef>
                        <a:spcAft>
                          <a:spcPts val="0"/>
                        </a:spcAft>
                        <a:buNone/>
                      </a:pPr>
                      <a:r>
                        <a:rPr lang="en-US" sz="1200" dirty="0">
                          <a:solidFill>
                            <a:schemeClr val="bg1"/>
                          </a:solidFill>
                          <a:latin typeface="Helvetica Neue" panose="020B0604020202020204" charset="0"/>
                        </a:rPr>
                        <a:t>Teachers are recruited and trained, and delivery methods are established</a:t>
                      </a:r>
                      <a:endParaRPr sz="1200" dirty="0">
                        <a:solidFill>
                          <a:schemeClr val="bg1"/>
                        </a:solidFill>
                        <a:latin typeface="Helvetica Neue" panose="020B0604020202020204" charset="0"/>
                      </a:endParaRPr>
                    </a:p>
                  </a:txBody>
                  <a:tcPr marL="91450" marR="91450" marT="45725" marB="45725"/>
                </a:tc>
                <a:extLst>
                  <a:ext uri="{0D108BD9-81ED-4DB2-BD59-A6C34878D82A}">
                    <a16:rowId xmlns:a16="http://schemas.microsoft.com/office/drawing/2014/main" val="10003"/>
                  </a:ext>
                </a:extLst>
              </a:tr>
              <a:tr h="524000">
                <a:tc>
                  <a:txBody>
                    <a:bodyPr/>
                    <a:lstStyle/>
                    <a:p>
                      <a:pPr marL="0" marR="0" lvl="0" indent="0" algn="l" rtl="0">
                        <a:spcBef>
                          <a:spcPts val="0"/>
                        </a:spcBef>
                        <a:spcAft>
                          <a:spcPts val="0"/>
                        </a:spcAft>
                        <a:buNone/>
                      </a:pPr>
                      <a:r>
                        <a:rPr lang="en-US" sz="1200" b="1" dirty="0">
                          <a:solidFill>
                            <a:schemeClr val="bg1"/>
                          </a:solidFill>
                          <a:latin typeface="Helvetica Neue" panose="020B0604020202020204" charset="0"/>
                          <a:ea typeface="Times New Roman"/>
                          <a:cs typeface="Times New Roman"/>
                          <a:sym typeface="Times New Roman"/>
                        </a:rPr>
                        <a:t>8. Begin implementation of the comprehensive Religious and Spiritual Education Program.</a:t>
                      </a:r>
                      <a:br>
                        <a:rPr lang="en-US" sz="1200" b="1" dirty="0">
                          <a:solidFill>
                            <a:schemeClr val="bg1"/>
                          </a:solidFill>
                          <a:latin typeface="Helvetica Neue" panose="020B0604020202020204" charset="0"/>
                        </a:rPr>
                      </a:br>
                      <a:endParaRPr sz="1200" b="1" dirty="0">
                        <a:solidFill>
                          <a:schemeClr val="bg1"/>
                        </a:solidFill>
                        <a:latin typeface="Helvetica Neue" panose="020B0604020202020204" charset="0"/>
                      </a:endParaRPr>
                    </a:p>
                  </a:txBody>
                  <a:tcPr marL="91450" marR="91450" marT="45725" marB="45725"/>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200" b="0" i="0" u="none" strike="noStrike" kern="0" cap="none" spc="0" normalizeH="0" baseline="0" noProof="0" dirty="0">
                          <a:ln>
                            <a:noFill/>
                          </a:ln>
                          <a:solidFill>
                            <a:schemeClr val="bg1"/>
                          </a:solidFill>
                          <a:effectLst/>
                          <a:uLnTx/>
                          <a:uFillTx/>
                          <a:latin typeface="Helvetica Neue" panose="020B0604020202020204" charset="0"/>
                          <a:ea typeface="Times New Roman"/>
                          <a:cs typeface="Times New Roman"/>
                          <a:sym typeface="Times New Roman"/>
                        </a:rPr>
                        <a:t>ESG2.1TF and Teachers</a:t>
                      </a:r>
                      <a:endParaRPr sz="1200" dirty="0">
                        <a:solidFill>
                          <a:schemeClr val="bg1"/>
                        </a:solidFill>
                        <a:latin typeface="Helvetica Neue" panose="020B0604020202020204" charset="0"/>
                      </a:endParaRPr>
                    </a:p>
                  </a:txBody>
                  <a:tcPr marL="91450" marR="91450" marT="45725" marB="45725"/>
                </a:tc>
                <a:tc>
                  <a:txBody>
                    <a:bodyPr/>
                    <a:lstStyle/>
                    <a:p>
                      <a:pPr marL="0" marR="0" lvl="0" indent="0" algn="l" rtl="0">
                        <a:lnSpc>
                          <a:spcPct val="100000"/>
                        </a:lnSpc>
                        <a:spcBef>
                          <a:spcPts val="0"/>
                        </a:spcBef>
                        <a:spcAft>
                          <a:spcPts val="0"/>
                        </a:spcAft>
                        <a:buClr>
                          <a:schemeClr val="dk1"/>
                        </a:buClr>
                        <a:buSzPts val="1200"/>
                        <a:buFont typeface="Helvetica Neue"/>
                        <a:buNone/>
                      </a:pPr>
                      <a:r>
                        <a:rPr lang="en-US" sz="1200" dirty="0">
                          <a:solidFill>
                            <a:schemeClr val="bg1"/>
                          </a:solidFill>
                          <a:latin typeface="Helvetica Neue" panose="020B0604020202020204" charset="0"/>
                        </a:rPr>
                        <a:t>1 month after step 7</a:t>
                      </a:r>
                      <a:endParaRPr sz="1200" dirty="0">
                        <a:solidFill>
                          <a:schemeClr val="bg1"/>
                        </a:solidFill>
                        <a:latin typeface="Helvetica Neue" panose="020B0604020202020204" charset="0"/>
                      </a:endParaRPr>
                    </a:p>
                  </a:txBody>
                  <a:tcPr marL="91450" marR="91450" marT="45725" marB="45725"/>
                </a:tc>
                <a:tc>
                  <a:txBody>
                    <a:bodyPr/>
                    <a:lstStyle/>
                    <a:p>
                      <a:pPr marL="0" marR="0" lvl="0" indent="0" algn="l" rtl="0">
                        <a:spcBef>
                          <a:spcPts val="0"/>
                        </a:spcBef>
                        <a:spcAft>
                          <a:spcPts val="0"/>
                        </a:spcAft>
                        <a:buNone/>
                      </a:pPr>
                      <a:r>
                        <a:rPr lang="en-US" sz="1200" dirty="0">
                          <a:solidFill>
                            <a:schemeClr val="bg1"/>
                          </a:solidFill>
                          <a:latin typeface="Helvetica Neue" panose="020B0604020202020204" charset="0"/>
                        </a:rPr>
                        <a:t>Religious and Spiritual Education Program delivery begins</a:t>
                      </a:r>
                      <a:endParaRPr sz="1200" dirty="0">
                        <a:solidFill>
                          <a:schemeClr val="bg1"/>
                        </a:solidFill>
                        <a:latin typeface="Helvetica Neue" panose="020B0604020202020204" charset="0"/>
                      </a:endParaRPr>
                    </a:p>
                  </a:txBody>
                  <a:tcPr marL="91450" marR="91450" marT="45725" marB="45725"/>
                </a:tc>
                <a:extLst>
                  <a:ext uri="{0D108BD9-81ED-4DB2-BD59-A6C34878D82A}">
                    <a16:rowId xmlns:a16="http://schemas.microsoft.com/office/drawing/2014/main" val="10004"/>
                  </a:ext>
                </a:extLst>
              </a:tr>
              <a:tr h="524000">
                <a:tc>
                  <a:txBody>
                    <a:bodyPr/>
                    <a:lstStyle/>
                    <a:p>
                      <a:pPr marL="0" marR="0" lvl="0" indent="0" algn="l" rtl="0">
                        <a:spcBef>
                          <a:spcPts val="0"/>
                        </a:spcBef>
                        <a:spcAft>
                          <a:spcPts val="0"/>
                        </a:spcAft>
                        <a:buNone/>
                      </a:pPr>
                      <a:r>
                        <a:rPr lang="en-US" sz="1200" b="1" dirty="0">
                          <a:solidFill>
                            <a:schemeClr val="bg1"/>
                          </a:solidFill>
                          <a:latin typeface="Helvetica Neue" panose="020B0604020202020204" charset="0"/>
                        </a:rPr>
                        <a:t>9. At least annually </a:t>
                      </a:r>
                      <a:r>
                        <a:rPr lang="en-US" sz="1200" b="1" u="none" strike="noStrike" cap="none" dirty="0">
                          <a:solidFill>
                            <a:schemeClr val="bg1"/>
                          </a:solidFill>
                          <a:latin typeface="Helvetica Neue" panose="020B0604020202020204" charset="0"/>
                        </a:rPr>
                        <a:t>review, evaluate, eliminate or improve</a:t>
                      </a:r>
                      <a:r>
                        <a:rPr lang="en-US" sz="1200" b="1" u="none" strike="noStrike" cap="none" baseline="0" dirty="0">
                          <a:solidFill>
                            <a:schemeClr val="bg1"/>
                          </a:solidFill>
                          <a:latin typeface="Helvetica Neue" panose="020B0604020202020204" charset="0"/>
                        </a:rPr>
                        <a:t> materials, Teachers</a:t>
                      </a:r>
                      <a:r>
                        <a:rPr lang="en-US" sz="1200" b="1" u="none" strike="noStrike" cap="none" dirty="0">
                          <a:solidFill>
                            <a:schemeClr val="bg1"/>
                          </a:solidFill>
                          <a:latin typeface="Helvetica Neue" panose="020B0604020202020204" charset="0"/>
                        </a:rPr>
                        <a:t> and the entire </a:t>
                      </a:r>
                      <a:r>
                        <a:rPr lang="en-US" sz="1200" b="1" dirty="0">
                          <a:solidFill>
                            <a:schemeClr val="bg1"/>
                          </a:solidFill>
                          <a:latin typeface="Helvetica Neue" panose="020B0604020202020204" charset="0"/>
                          <a:ea typeface="Times New Roman"/>
                          <a:cs typeface="Times New Roman"/>
                          <a:sym typeface="Times New Roman"/>
                        </a:rPr>
                        <a:t>Religious and Spiritual Education Program </a:t>
                      </a:r>
                      <a:r>
                        <a:rPr lang="en-US" sz="1200" b="1" u="none" strike="noStrike" cap="none" dirty="0">
                          <a:solidFill>
                            <a:schemeClr val="bg1"/>
                          </a:solidFill>
                          <a:latin typeface="Helvetica Neue" panose="020B0604020202020204" charset="0"/>
                        </a:rPr>
                        <a:t>to ensure that all materials represent the most effective best practices available and the Teachers are most effective so that the target goals are achieved. Necessary adjustments are made in the Program or Teachers.</a:t>
                      </a:r>
                      <a:endParaRPr sz="1200" b="1" dirty="0">
                        <a:solidFill>
                          <a:schemeClr val="bg1"/>
                        </a:solidFill>
                        <a:latin typeface="Helvetica Neue" panose="020B0604020202020204" charset="0"/>
                      </a:endParaRPr>
                    </a:p>
                  </a:txBody>
                  <a:tcPr marL="91450" marR="91450" marT="45725" marB="45725"/>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200" b="0" i="0" u="none" strike="noStrike" kern="0" cap="none" spc="0" normalizeH="0" baseline="0" noProof="0" dirty="0">
                          <a:ln>
                            <a:noFill/>
                          </a:ln>
                          <a:solidFill>
                            <a:schemeClr val="bg1"/>
                          </a:solidFill>
                          <a:effectLst/>
                          <a:uLnTx/>
                          <a:uFillTx/>
                          <a:latin typeface="Helvetica Neue" panose="020B0604020202020204" charset="0"/>
                          <a:ea typeface="Times New Roman"/>
                          <a:cs typeface="Times New Roman"/>
                          <a:sym typeface="Times New Roman"/>
                        </a:rPr>
                        <a:t>ESG2.1TF and Teachers </a:t>
                      </a:r>
                      <a:endParaRPr lang="en-US" sz="1200" dirty="0">
                        <a:solidFill>
                          <a:schemeClr val="bg1"/>
                        </a:solidFill>
                        <a:latin typeface="Helvetica Neue" panose="020B0604020202020204" charset="0"/>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sz="1200" dirty="0">
                        <a:solidFill>
                          <a:schemeClr val="bg1"/>
                        </a:solidFill>
                        <a:latin typeface="Helvetica Neue" panose="020B0604020202020204" charset="0"/>
                      </a:endParaRPr>
                    </a:p>
                  </a:txBody>
                  <a:tcPr marL="91450" marR="91450" marT="45725" marB="45725"/>
                </a:tc>
                <a:tc>
                  <a:txBody>
                    <a:bodyPr/>
                    <a:lstStyle/>
                    <a:p>
                      <a:pPr marL="0" marR="0" lvl="0" indent="0" algn="l" rtl="0">
                        <a:lnSpc>
                          <a:spcPct val="100000"/>
                        </a:lnSpc>
                        <a:spcBef>
                          <a:spcPts val="0"/>
                        </a:spcBef>
                        <a:spcAft>
                          <a:spcPts val="0"/>
                        </a:spcAft>
                        <a:buClr>
                          <a:schemeClr val="dk1"/>
                        </a:buClr>
                        <a:buSzPts val="1200"/>
                        <a:buFont typeface="Helvetica Neue"/>
                        <a:buNone/>
                      </a:pPr>
                      <a:r>
                        <a:rPr lang="en-US" sz="1200" dirty="0">
                          <a:solidFill>
                            <a:schemeClr val="bg1"/>
                          </a:solidFill>
                          <a:latin typeface="Helvetica Neue" panose="020B0604020202020204" charset="0"/>
                        </a:rPr>
                        <a:t>At least annually after step 8 and continuously thereafter</a:t>
                      </a:r>
                      <a:endParaRPr sz="1200" dirty="0">
                        <a:solidFill>
                          <a:schemeClr val="bg1"/>
                        </a:solidFill>
                        <a:latin typeface="Helvetica Neue" panose="020B0604020202020204" charset="0"/>
                      </a:endParaRPr>
                    </a:p>
                  </a:txBody>
                  <a:tcPr marL="91450" marR="91450" marT="45725" marB="45725"/>
                </a:tc>
                <a:tc>
                  <a:txBody>
                    <a:bodyPr/>
                    <a:lstStyle/>
                    <a:p>
                      <a:pPr marL="0" marR="0" lvl="0" indent="0" algn="l" rtl="0">
                        <a:spcBef>
                          <a:spcPts val="0"/>
                        </a:spcBef>
                        <a:spcAft>
                          <a:spcPts val="0"/>
                        </a:spcAft>
                        <a:buNone/>
                      </a:pPr>
                      <a:r>
                        <a:rPr lang="en-US" sz="1200" dirty="0">
                          <a:solidFill>
                            <a:schemeClr val="bg1"/>
                          </a:solidFill>
                          <a:latin typeface="Helvetica Neue" panose="020B0604020202020204" charset="0"/>
                        </a:rPr>
                        <a:t>Annual review takes place and improvements are implemented</a:t>
                      </a:r>
                      <a:endParaRPr sz="1200" dirty="0">
                        <a:solidFill>
                          <a:schemeClr val="bg1"/>
                        </a:solidFill>
                        <a:latin typeface="Helvetica Neue" panose="020B0604020202020204" charset="0"/>
                      </a:endParaRPr>
                    </a:p>
                  </a:txBody>
                  <a:tcPr marL="91450" marR="91450" marT="45725" marB="45725"/>
                </a:tc>
                <a:extLst>
                  <a:ext uri="{0D108BD9-81ED-4DB2-BD59-A6C34878D82A}">
                    <a16:rowId xmlns:a16="http://schemas.microsoft.com/office/drawing/2014/main" val="4045429906"/>
                  </a:ext>
                </a:extLst>
              </a:tr>
            </a:tbl>
          </a:graphicData>
        </a:graphic>
      </p:graphicFrame>
      <p:sp>
        <p:nvSpPr>
          <p:cNvPr id="6" name="Title 1">
            <a:extLst>
              <a:ext uri="{FF2B5EF4-FFF2-40B4-BE49-F238E27FC236}">
                <a16:creationId xmlns:a16="http://schemas.microsoft.com/office/drawing/2014/main" id="{3A3309C9-0135-4DB1-9DB6-2B654886C7C5}"/>
              </a:ext>
            </a:extLst>
          </p:cNvPr>
          <p:cNvSpPr>
            <a:spLocks noGrp="1"/>
          </p:cNvSpPr>
          <p:nvPr>
            <p:ph type="title"/>
          </p:nvPr>
        </p:nvSpPr>
        <p:spPr>
          <a:xfrm>
            <a:off x="602166" y="-142350"/>
            <a:ext cx="7939668" cy="1143000"/>
          </a:xfrm>
        </p:spPr>
        <p:txBody>
          <a:bodyPr/>
          <a:lstStyle/>
          <a:p>
            <a:r>
              <a:rPr lang="en-US" sz="2400" u="sng" dirty="0">
                <a:latin typeface="+mn-lt"/>
              </a:rPr>
              <a:t>Education &amp; Spiritual Growth Strategic Goal 2.1 Action Plan</a:t>
            </a:r>
          </a:p>
        </p:txBody>
      </p:sp>
    </p:spTree>
  </p:cSld>
  <p:clrMapOvr>
    <a:masterClrMapping/>
  </p:clrMapOvr>
  <p:transition>
    <p:strips dir="rd"/>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E5D8B-BC2C-3205-A684-FDA143D660CA}"/>
              </a:ext>
            </a:extLst>
          </p:cNvPr>
          <p:cNvSpPr>
            <a:spLocks noGrp="1"/>
          </p:cNvSpPr>
          <p:nvPr>
            <p:ph type="title"/>
          </p:nvPr>
        </p:nvSpPr>
        <p:spPr>
          <a:xfrm>
            <a:off x="1537854" y="2719923"/>
            <a:ext cx="6324600" cy="1143000"/>
          </a:xfrm>
        </p:spPr>
        <p:txBody>
          <a:bodyPr/>
          <a:lstStyle/>
          <a:p>
            <a:r>
              <a:rPr lang="en-US" dirty="0"/>
              <a:t>Sample 8 </a:t>
            </a:r>
            <a:br>
              <a:rPr lang="en-US" dirty="0"/>
            </a:br>
            <a:r>
              <a:rPr lang="en-US" dirty="0"/>
              <a:t>Religious Education</a:t>
            </a:r>
          </a:p>
        </p:txBody>
      </p:sp>
    </p:spTree>
    <p:extLst>
      <p:ext uri="{BB962C8B-B14F-4D97-AF65-F5344CB8AC3E}">
        <p14:creationId xmlns:p14="http://schemas.microsoft.com/office/powerpoint/2010/main" val="3627637311"/>
      </p:ext>
    </p:extLst>
  </p:cSld>
  <p:clrMapOvr>
    <a:masterClrMapping/>
  </p:clrMapOvr>
  <p:transition>
    <p:strips dir="rd"/>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Google Shape;61;p4"/>
          <p:cNvSpPr txBox="1">
            <a:spLocks noGrp="1"/>
          </p:cNvSpPr>
          <p:nvPr>
            <p:ph type="body" idx="1"/>
          </p:nvPr>
        </p:nvSpPr>
        <p:spPr>
          <a:xfrm>
            <a:off x="444582" y="2131540"/>
            <a:ext cx="8034454" cy="43434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3200"/>
              <a:buNone/>
            </a:pPr>
            <a:r>
              <a:rPr lang="en-US" dirty="0">
                <a:solidFill>
                  <a:schemeClr val="bg1"/>
                </a:solidFill>
              </a:rPr>
              <a:t>Within  20  months, we will fully research, develop or improve and implement a Christ-centered Youth and Emerging Adult Ministry and programs that focus on measurably increasing and improving the spiritual and intellectual engagement, fellowship, service and Orthodox Christian way of life for the Youth and Emerging Adults in the parish. </a:t>
            </a:r>
            <a:endParaRPr dirty="0">
              <a:solidFill>
                <a:schemeClr val="bg1"/>
              </a:solidFill>
            </a:endParaRPr>
          </a:p>
        </p:txBody>
      </p:sp>
      <p:sp>
        <p:nvSpPr>
          <p:cNvPr id="6" name="Title 1">
            <a:extLst>
              <a:ext uri="{FF2B5EF4-FFF2-40B4-BE49-F238E27FC236}">
                <a16:creationId xmlns:a16="http://schemas.microsoft.com/office/drawing/2014/main" id="{459004C8-A4CC-452A-A15D-2469E7B61854}"/>
              </a:ext>
            </a:extLst>
          </p:cNvPr>
          <p:cNvSpPr txBox="1">
            <a:spLocks/>
          </p:cNvSpPr>
          <p:nvPr/>
        </p:nvSpPr>
        <p:spPr>
          <a:xfrm>
            <a:off x="773688" y="568411"/>
            <a:ext cx="8188411" cy="1143000"/>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ctr" rtl="0">
              <a:lnSpc>
                <a:spcPct val="70000"/>
              </a:lnSpc>
              <a:spcBef>
                <a:spcPts val="0"/>
              </a:spcBef>
              <a:spcAft>
                <a:spcPts val="0"/>
              </a:spcAft>
              <a:buClr>
                <a:srgbClr val="000000"/>
              </a:buClr>
              <a:buSzPts val="1400"/>
              <a:buFont typeface="Arial"/>
              <a:buNone/>
              <a:defRPr sz="3600" b="0" i="0" u="none" strike="noStrike" cap="none">
                <a:solidFill>
                  <a:srgbClr val="760002"/>
                </a:solidFill>
                <a:latin typeface="Play"/>
                <a:ea typeface="Play"/>
                <a:cs typeface="Play"/>
                <a:sym typeface="Play"/>
              </a:defRPr>
            </a:lvl1pPr>
            <a:lvl2pPr marR="0" lvl="1" algn="ctr" rtl="0">
              <a:lnSpc>
                <a:spcPct val="70000"/>
              </a:lnSpc>
              <a:spcBef>
                <a:spcPts val="0"/>
              </a:spcBef>
              <a:spcAft>
                <a:spcPts val="0"/>
              </a:spcAft>
              <a:buClr>
                <a:srgbClr val="000000"/>
              </a:buClr>
              <a:buSzPts val="1400"/>
              <a:buFont typeface="Arial"/>
              <a:buNone/>
              <a:defRPr sz="4400" b="0" i="0" u="none" strike="noStrike" cap="none">
                <a:solidFill>
                  <a:srgbClr val="760002"/>
                </a:solidFill>
                <a:latin typeface="Play"/>
                <a:ea typeface="Play"/>
                <a:cs typeface="Play"/>
                <a:sym typeface="Play"/>
              </a:defRPr>
            </a:lvl2pPr>
            <a:lvl3pPr marR="0" lvl="2" algn="ctr" rtl="0">
              <a:lnSpc>
                <a:spcPct val="70000"/>
              </a:lnSpc>
              <a:spcBef>
                <a:spcPts val="0"/>
              </a:spcBef>
              <a:spcAft>
                <a:spcPts val="0"/>
              </a:spcAft>
              <a:buClr>
                <a:srgbClr val="000000"/>
              </a:buClr>
              <a:buSzPts val="1400"/>
              <a:buFont typeface="Arial"/>
              <a:buNone/>
              <a:defRPr sz="4400" b="0" i="0" u="none" strike="noStrike" cap="none">
                <a:solidFill>
                  <a:srgbClr val="760002"/>
                </a:solidFill>
                <a:latin typeface="Play"/>
                <a:ea typeface="Play"/>
                <a:cs typeface="Play"/>
                <a:sym typeface="Play"/>
              </a:defRPr>
            </a:lvl3pPr>
            <a:lvl4pPr marR="0" lvl="3" algn="ctr" rtl="0">
              <a:lnSpc>
                <a:spcPct val="70000"/>
              </a:lnSpc>
              <a:spcBef>
                <a:spcPts val="0"/>
              </a:spcBef>
              <a:spcAft>
                <a:spcPts val="0"/>
              </a:spcAft>
              <a:buClr>
                <a:srgbClr val="000000"/>
              </a:buClr>
              <a:buSzPts val="1400"/>
              <a:buFont typeface="Arial"/>
              <a:buNone/>
              <a:defRPr sz="4400" b="0" i="0" u="none" strike="noStrike" cap="none">
                <a:solidFill>
                  <a:srgbClr val="760002"/>
                </a:solidFill>
                <a:latin typeface="Play"/>
                <a:ea typeface="Play"/>
                <a:cs typeface="Play"/>
                <a:sym typeface="Play"/>
              </a:defRPr>
            </a:lvl4pPr>
            <a:lvl5pPr marR="0" lvl="4" algn="ctr" rtl="0">
              <a:lnSpc>
                <a:spcPct val="70000"/>
              </a:lnSpc>
              <a:spcBef>
                <a:spcPts val="0"/>
              </a:spcBef>
              <a:spcAft>
                <a:spcPts val="0"/>
              </a:spcAft>
              <a:buClr>
                <a:srgbClr val="000000"/>
              </a:buClr>
              <a:buSzPts val="1400"/>
              <a:buFont typeface="Arial"/>
              <a:buNone/>
              <a:defRPr sz="4400" b="0" i="0" u="none" strike="noStrike" cap="none">
                <a:solidFill>
                  <a:srgbClr val="760002"/>
                </a:solidFill>
                <a:latin typeface="Play"/>
                <a:ea typeface="Play"/>
                <a:cs typeface="Play"/>
                <a:sym typeface="Play"/>
              </a:defRPr>
            </a:lvl5pPr>
            <a:lvl6pPr marR="0" lvl="5" algn="ctr" rtl="0">
              <a:lnSpc>
                <a:spcPct val="70000"/>
              </a:lnSpc>
              <a:spcBef>
                <a:spcPts val="0"/>
              </a:spcBef>
              <a:spcAft>
                <a:spcPts val="0"/>
              </a:spcAft>
              <a:buClr>
                <a:srgbClr val="000000"/>
              </a:buClr>
              <a:buSzPts val="1400"/>
              <a:buFont typeface="Arial"/>
              <a:buNone/>
              <a:defRPr sz="4400" b="0" i="0" u="none" strike="noStrike" cap="none">
                <a:solidFill>
                  <a:srgbClr val="760002"/>
                </a:solidFill>
                <a:latin typeface="Play"/>
                <a:ea typeface="Play"/>
                <a:cs typeface="Play"/>
                <a:sym typeface="Play"/>
              </a:defRPr>
            </a:lvl6pPr>
            <a:lvl7pPr marR="0" lvl="6" algn="ctr" rtl="0">
              <a:lnSpc>
                <a:spcPct val="70000"/>
              </a:lnSpc>
              <a:spcBef>
                <a:spcPts val="0"/>
              </a:spcBef>
              <a:spcAft>
                <a:spcPts val="0"/>
              </a:spcAft>
              <a:buClr>
                <a:srgbClr val="000000"/>
              </a:buClr>
              <a:buSzPts val="1400"/>
              <a:buFont typeface="Arial"/>
              <a:buNone/>
              <a:defRPr sz="4400" b="0" i="0" u="none" strike="noStrike" cap="none">
                <a:solidFill>
                  <a:srgbClr val="760002"/>
                </a:solidFill>
                <a:latin typeface="Play"/>
                <a:ea typeface="Play"/>
                <a:cs typeface="Play"/>
                <a:sym typeface="Play"/>
              </a:defRPr>
            </a:lvl7pPr>
            <a:lvl8pPr marR="0" lvl="7" algn="ctr" rtl="0">
              <a:lnSpc>
                <a:spcPct val="70000"/>
              </a:lnSpc>
              <a:spcBef>
                <a:spcPts val="0"/>
              </a:spcBef>
              <a:spcAft>
                <a:spcPts val="0"/>
              </a:spcAft>
              <a:buClr>
                <a:srgbClr val="000000"/>
              </a:buClr>
              <a:buSzPts val="1400"/>
              <a:buFont typeface="Arial"/>
              <a:buNone/>
              <a:defRPr sz="4400" b="0" i="0" u="none" strike="noStrike" cap="none">
                <a:solidFill>
                  <a:srgbClr val="760002"/>
                </a:solidFill>
                <a:latin typeface="Play"/>
                <a:ea typeface="Play"/>
                <a:cs typeface="Play"/>
                <a:sym typeface="Play"/>
              </a:defRPr>
            </a:lvl8pPr>
            <a:lvl9pPr marR="0" lvl="8" algn="ctr" rtl="0">
              <a:lnSpc>
                <a:spcPct val="70000"/>
              </a:lnSpc>
              <a:spcBef>
                <a:spcPts val="0"/>
              </a:spcBef>
              <a:spcAft>
                <a:spcPts val="0"/>
              </a:spcAft>
              <a:buClr>
                <a:srgbClr val="000000"/>
              </a:buClr>
              <a:buSzPts val="1400"/>
              <a:buFont typeface="Arial"/>
              <a:buNone/>
              <a:defRPr sz="4400" b="0" i="0" u="none" strike="noStrike" cap="none">
                <a:solidFill>
                  <a:srgbClr val="760002"/>
                </a:solidFill>
                <a:latin typeface="Play"/>
                <a:ea typeface="Play"/>
                <a:cs typeface="Play"/>
                <a:sym typeface="Play"/>
              </a:defRPr>
            </a:lvl9pPr>
          </a:lstStyle>
          <a:p>
            <a:pPr marL="0" marR="0" lvl="0" indent="0" algn="ctr" defTabSz="914400" rtl="0" eaLnBrk="1" fontAlgn="auto" latinLnBrk="0" hangingPunct="1">
              <a:lnSpc>
                <a:spcPct val="70000"/>
              </a:lnSpc>
              <a:spcBef>
                <a:spcPts val="0"/>
              </a:spcBef>
              <a:spcAft>
                <a:spcPts val="0"/>
              </a:spcAft>
              <a:buClr>
                <a:srgbClr val="000000"/>
              </a:buClr>
              <a:buSzPts val="1400"/>
              <a:buFont typeface="Arial"/>
              <a:buNone/>
              <a:tabLst/>
              <a:defRPr/>
            </a:pPr>
            <a:r>
              <a:rPr kumimoji="0" lang="en-US" sz="3600" b="0" i="0" u="sng" strike="noStrike" kern="0" cap="none" spc="0" normalizeH="0" baseline="0" noProof="0" dirty="0">
                <a:ln>
                  <a:noFill/>
                </a:ln>
                <a:solidFill>
                  <a:srgbClr val="760002"/>
                </a:solidFill>
                <a:effectLst/>
                <a:uLnTx/>
                <a:uFillTx/>
                <a:latin typeface="Helvetica Neue" panose="020B0604020202020204" charset="0"/>
                <a:sym typeface="Play"/>
              </a:rPr>
              <a:t>EDUCATION &amp; SPIRITUAL GROWTH Strategic  Goal  2.2</a:t>
            </a:r>
          </a:p>
          <a:p>
            <a:pPr marL="0" marR="0" lvl="0" indent="0" algn="ctr" defTabSz="914400" rtl="0" eaLnBrk="1" fontAlgn="auto" latinLnBrk="0" hangingPunct="1">
              <a:lnSpc>
                <a:spcPct val="70000"/>
              </a:lnSpc>
              <a:spcBef>
                <a:spcPts val="0"/>
              </a:spcBef>
              <a:spcAft>
                <a:spcPts val="0"/>
              </a:spcAft>
              <a:buClr>
                <a:srgbClr val="000000"/>
              </a:buClr>
              <a:buSzPts val="1400"/>
              <a:buFont typeface="Arial"/>
              <a:buNone/>
              <a:tabLst/>
              <a:defRPr/>
            </a:pPr>
            <a:br>
              <a:rPr kumimoji="0" lang="en-US" sz="3600" b="0" i="0" u="sng" strike="noStrike" kern="0" cap="none" spc="0" normalizeH="0" baseline="0" noProof="0" dirty="0">
                <a:ln>
                  <a:noFill/>
                </a:ln>
                <a:solidFill>
                  <a:srgbClr val="760002"/>
                </a:solidFill>
                <a:effectLst/>
                <a:uLnTx/>
                <a:uFillTx/>
                <a:latin typeface="Helvetica Neue" panose="020B0604020202020204" charset="0"/>
                <a:sym typeface="Play"/>
              </a:rPr>
            </a:br>
            <a:r>
              <a:rPr kumimoji="0" lang="en-US" sz="3600" b="0" i="0" u="sng" strike="noStrike" kern="0" cap="none" spc="0" normalizeH="0" baseline="0" noProof="0" dirty="0">
                <a:ln>
                  <a:noFill/>
                </a:ln>
                <a:solidFill>
                  <a:srgbClr val="760002"/>
                </a:solidFill>
                <a:effectLst/>
                <a:uLnTx/>
                <a:uFillTx/>
                <a:latin typeface="Helvetica Neue" panose="020B0604020202020204" charset="0"/>
                <a:sym typeface="Play"/>
              </a:rPr>
              <a:t>Youth and Emerging Adult Ministries</a:t>
            </a:r>
          </a:p>
        </p:txBody>
      </p:sp>
    </p:spTree>
  </p:cSld>
  <p:clrMapOvr>
    <a:masterClrMapping/>
  </p:clrMapOvr>
  <p:transition>
    <p:strips dir="rd"/>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graphicFrame>
        <p:nvGraphicFramePr>
          <p:cNvPr id="68" name="Google Shape;68;p5"/>
          <p:cNvGraphicFramePr/>
          <p:nvPr>
            <p:extLst>
              <p:ext uri="{D42A27DB-BD31-4B8C-83A1-F6EECF244321}">
                <p14:modId xmlns:p14="http://schemas.microsoft.com/office/powerpoint/2010/main" val="3779782289"/>
              </p:ext>
            </p:extLst>
          </p:nvPr>
        </p:nvGraphicFramePr>
        <p:xfrm>
          <a:off x="0" y="664960"/>
          <a:ext cx="9032475" cy="6197029"/>
        </p:xfrm>
        <a:graphic>
          <a:graphicData uri="http://schemas.openxmlformats.org/drawingml/2006/table">
            <a:tbl>
              <a:tblPr firstRow="1" bandRow="1">
                <a:noFill/>
              </a:tblPr>
              <a:tblGrid>
                <a:gridCol w="4572000">
                  <a:extLst>
                    <a:ext uri="{9D8B030D-6E8A-4147-A177-3AD203B41FA5}">
                      <a16:colId xmlns:a16="http://schemas.microsoft.com/office/drawing/2014/main" val="20000"/>
                    </a:ext>
                  </a:extLst>
                </a:gridCol>
                <a:gridCol w="1407381">
                  <a:extLst>
                    <a:ext uri="{9D8B030D-6E8A-4147-A177-3AD203B41FA5}">
                      <a16:colId xmlns:a16="http://schemas.microsoft.com/office/drawing/2014/main" val="20001"/>
                    </a:ext>
                  </a:extLst>
                </a:gridCol>
                <a:gridCol w="1081377">
                  <a:extLst>
                    <a:ext uri="{9D8B030D-6E8A-4147-A177-3AD203B41FA5}">
                      <a16:colId xmlns:a16="http://schemas.microsoft.com/office/drawing/2014/main" val="20002"/>
                    </a:ext>
                  </a:extLst>
                </a:gridCol>
                <a:gridCol w="1971717">
                  <a:extLst>
                    <a:ext uri="{9D8B030D-6E8A-4147-A177-3AD203B41FA5}">
                      <a16:colId xmlns:a16="http://schemas.microsoft.com/office/drawing/2014/main" val="20003"/>
                    </a:ext>
                  </a:extLst>
                </a:gridCol>
              </a:tblGrid>
              <a:tr h="527709">
                <a:tc>
                  <a:txBody>
                    <a:bodyPr/>
                    <a:lstStyle/>
                    <a:p>
                      <a:pPr algn="l"/>
                      <a:r>
                        <a:rPr lang="en-US" sz="1200" b="1" kern="1200" dirty="0">
                          <a:solidFill>
                            <a:schemeClr val="bg1"/>
                          </a:solidFill>
                          <a:effectLst/>
                          <a:latin typeface="Helvetica Neue" panose="020B0604020202020204" charset="0"/>
                          <a:ea typeface="+mn-ea"/>
                          <a:cs typeface="+mn-cs"/>
                        </a:rPr>
                        <a:t>Key  Actions  Necessary  </a:t>
                      </a:r>
                      <a:r>
                        <a:rPr lang="en-US" sz="1200" b="1" u="none" kern="1200" dirty="0">
                          <a:solidFill>
                            <a:schemeClr val="bg1"/>
                          </a:solidFill>
                          <a:effectLst/>
                          <a:latin typeface="Helvetica Neue" panose="020B0604020202020204" charset="0"/>
                          <a:ea typeface="+mn-ea"/>
                          <a:cs typeface="+mn-cs"/>
                        </a:rPr>
                        <a:t>To Achieve  Strategic  </a:t>
                      </a:r>
                      <a:r>
                        <a:rPr lang="en-US" sz="1200" b="1" u="sng" kern="1200" dirty="0">
                          <a:solidFill>
                            <a:schemeClr val="bg1"/>
                          </a:solidFill>
                          <a:effectLst/>
                          <a:latin typeface="Helvetica Neue" panose="020B0604020202020204" charset="0"/>
                          <a:ea typeface="+mn-ea"/>
                          <a:cs typeface="+mn-cs"/>
                        </a:rPr>
                        <a:t>Goal  2.2</a:t>
                      </a:r>
                      <a:endParaRPr lang="en-US" sz="1200" dirty="0">
                        <a:solidFill>
                          <a:schemeClr val="bg1"/>
                        </a:solidFill>
                        <a:latin typeface="Helvetica Neue" panose="020B0604020202020204" charset="0"/>
                      </a:endParaRPr>
                    </a:p>
                  </a:txBody>
                  <a:tcPr/>
                </a:tc>
                <a:tc>
                  <a:txBody>
                    <a:bodyPr/>
                    <a:lstStyle/>
                    <a:p>
                      <a:pPr algn="l"/>
                      <a:r>
                        <a:rPr lang="en-US" sz="1200" u="sng" dirty="0">
                          <a:solidFill>
                            <a:schemeClr val="bg1"/>
                          </a:solidFill>
                          <a:latin typeface="Helvetica Neue" panose="020B0604020202020204" charset="0"/>
                        </a:rPr>
                        <a:t>Responsible Party</a:t>
                      </a:r>
                    </a:p>
                  </a:txBody>
                  <a:tcPr/>
                </a:tc>
                <a:tc>
                  <a:txBody>
                    <a:bodyPr/>
                    <a:lstStyle/>
                    <a:p>
                      <a:pPr algn="l"/>
                      <a:r>
                        <a:rPr lang="en-US" sz="1200" u="sng" dirty="0">
                          <a:solidFill>
                            <a:schemeClr val="bg1"/>
                          </a:solidFill>
                          <a:latin typeface="Helvetica Neue" panose="020B0604020202020204" charset="0"/>
                        </a:rPr>
                        <a:t>Timetable</a:t>
                      </a:r>
                    </a:p>
                  </a:txBody>
                  <a:tcPr/>
                </a:tc>
                <a:tc>
                  <a:txBody>
                    <a:bodyPr/>
                    <a:lstStyle/>
                    <a:p>
                      <a:pPr algn="l"/>
                      <a:r>
                        <a:rPr lang="en-US" sz="1200" b="1" u="none" dirty="0">
                          <a:solidFill>
                            <a:schemeClr val="bg1"/>
                          </a:solidFill>
                          <a:latin typeface="Helvetica Neue" panose="020B0604020202020204" charset="0"/>
                        </a:rPr>
                        <a:t>Completion </a:t>
                      </a:r>
                    </a:p>
                    <a:p>
                      <a:pPr algn="l"/>
                      <a:r>
                        <a:rPr lang="en-US" sz="1200" b="1" u="sng" dirty="0">
                          <a:solidFill>
                            <a:schemeClr val="bg1"/>
                          </a:solidFill>
                          <a:latin typeface="Helvetica Neue" panose="020B0604020202020204" charset="0"/>
                        </a:rPr>
                        <a:t>Confirmation Test</a:t>
                      </a:r>
                    </a:p>
                  </a:txBody>
                  <a:tcPr/>
                </a:tc>
                <a:extLst>
                  <a:ext uri="{0D108BD9-81ED-4DB2-BD59-A6C34878D82A}">
                    <a16:rowId xmlns:a16="http://schemas.microsoft.com/office/drawing/2014/main" val="10000"/>
                  </a:ext>
                </a:extLst>
              </a:tr>
              <a:tr h="524000">
                <a:tc>
                  <a:txBody>
                    <a:bodyPr/>
                    <a:lstStyle/>
                    <a:p>
                      <a:pPr marL="0" marR="0" lvl="0" indent="0" algn="l" rtl="0">
                        <a:spcBef>
                          <a:spcPts val="0"/>
                        </a:spcBef>
                        <a:spcAft>
                          <a:spcPts val="0"/>
                        </a:spcAft>
                        <a:buNone/>
                      </a:pPr>
                      <a:r>
                        <a:rPr lang="en-US" sz="1200" b="1" dirty="0">
                          <a:solidFill>
                            <a:schemeClr val="bg1"/>
                          </a:solidFill>
                          <a:latin typeface="Helvetica Neue" panose="020B0604020202020204" charset="0"/>
                          <a:ea typeface="Times New Roman"/>
                          <a:cs typeface="Times New Roman"/>
                          <a:sym typeface="Times New Roman"/>
                        </a:rPr>
                        <a:t>1. Form Educational and Spiritual Growth Goal 2.1 Task Force (“ESG2.2TF”)</a:t>
                      </a:r>
                      <a:endParaRPr sz="1200" b="1" dirty="0">
                        <a:solidFill>
                          <a:schemeClr val="bg1"/>
                        </a:solidFill>
                        <a:latin typeface="Helvetica Neue" panose="020B0604020202020204" charset="0"/>
                      </a:endParaRPr>
                    </a:p>
                  </a:txBody>
                  <a:tcPr marL="91450" marR="91450" marT="45725" marB="45725"/>
                </a:tc>
                <a:tc>
                  <a:txBody>
                    <a:bodyPr/>
                    <a:lstStyle/>
                    <a:p>
                      <a:pPr marL="0" marR="0" lvl="0" indent="0" algn="l" rtl="0">
                        <a:spcBef>
                          <a:spcPts val="0"/>
                        </a:spcBef>
                        <a:spcAft>
                          <a:spcPts val="0"/>
                        </a:spcAft>
                        <a:buNone/>
                      </a:pPr>
                      <a:r>
                        <a:rPr lang="en-US" sz="1200" dirty="0">
                          <a:solidFill>
                            <a:schemeClr val="bg1"/>
                          </a:solidFill>
                          <a:latin typeface="Helvetica Neue" panose="020B0604020202020204" charset="0"/>
                        </a:rPr>
                        <a:t>Strategic Planning Team and Goal Captain </a:t>
                      </a:r>
                      <a:endParaRPr sz="1200" dirty="0">
                        <a:solidFill>
                          <a:schemeClr val="bg1"/>
                        </a:solidFill>
                        <a:latin typeface="Helvetica Neue" panose="020B0604020202020204" charset="0"/>
                      </a:endParaRPr>
                    </a:p>
                  </a:txBody>
                  <a:tcPr marL="91450" marR="91450" marT="45725" marB="45725"/>
                </a:tc>
                <a:tc>
                  <a:txBody>
                    <a:bodyPr/>
                    <a:lstStyle/>
                    <a:p>
                      <a:pPr marL="0" marR="0" lvl="0" indent="0" algn="l" rtl="0">
                        <a:spcBef>
                          <a:spcPts val="0"/>
                        </a:spcBef>
                        <a:spcAft>
                          <a:spcPts val="0"/>
                        </a:spcAft>
                        <a:buNone/>
                      </a:pPr>
                      <a:r>
                        <a:rPr lang="en-US" sz="1200" dirty="0">
                          <a:solidFill>
                            <a:schemeClr val="bg1"/>
                          </a:solidFill>
                          <a:latin typeface="Helvetica Neue" panose="020B0604020202020204" charset="0"/>
                        </a:rPr>
                        <a:t>1 month from Start Date</a:t>
                      </a:r>
                      <a:endParaRPr sz="1200" dirty="0">
                        <a:solidFill>
                          <a:schemeClr val="bg1"/>
                        </a:solidFill>
                        <a:latin typeface="Helvetica Neue" panose="020B0604020202020204" charset="0"/>
                      </a:endParaRPr>
                    </a:p>
                  </a:txBody>
                  <a:tcPr marL="91450" marR="91450" marT="45725" marB="45725"/>
                </a:tc>
                <a:tc>
                  <a:txBody>
                    <a:bodyPr/>
                    <a:lstStyle/>
                    <a:p>
                      <a:pPr marL="0" marR="0" lvl="0" indent="0" algn="l" rtl="0">
                        <a:spcBef>
                          <a:spcPts val="0"/>
                        </a:spcBef>
                        <a:spcAft>
                          <a:spcPts val="0"/>
                        </a:spcAft>
                        <a:buNone/>
                      </a:pPr>
                      <a:r>
                        <a:rPr lang="en-US" sz="1200" dirty="0">
                          <a:solidFill>
                            <a:schemeClr val="bg1"/>
                          </a:solidFill>
                          <a:latin typeface="Helvetica Neue" panose="020B0604020202020204" charset="0"/>
                        </a:rPr>
                        <a:t>ESG2.2TF team members agree to serve</a:t>
                      </a:r>
                      <a:endParaRPr sz="1200" dirty="0">
                        <a:solidFill>
                          <a:schemeClr val="bg1"/>
                        </a:solidFill>
                        <a:latin typeface="Helvetica Neue" panose="020B0604020202020204" charset="0"/>
                      </a:endParaRPr>
                    </a:p>
                  </a:txBody>
                  <a:tcPr marL="91450" marR="91450" marT="45725" marB="45725"/>
                </a:tc>
                <a:extLst>
                  <a:ext uri="{0D108BD9-81ED-4DB2-BD59-A6C34878D82A}">
                    <a16:rowId xmlns:a16="http://schemas.microsoft.com/office/drawing/2014/main" val="10001"/>
                  </a:ext>
                </a:extLst>
              </a:tr>
              <a:tr h="524000">
                <a:tc>
                  <a:txBody>
                    <a:bodyPr/>
                    <a:lstStyle/>
                    <a:p>
                      <a:pPr marL="0" marR="0" lvl="0" indent="0" algn="l" rtl="0">
                        <a:spcBef>
                          <a:spcPts val="0"/>
                        </a:spcBef>
                        <a:spcAft>
                          <a:spcPts val="0"/>
                        </a:spcAft>
                        <a:buNone/>
                      </a:pPr>
                      <a:r>
                        <a:rPr lang="en-US" sz="1200" b="1" dirty="0">
                          <a:solidFill>
                            <a:schemeClr val="bg1"/>
                          </a:solidFill>
                          <a:latin typeface="Helvetica Neue" panose="020B0604020202020204" charset="0"/>
                          <a:ea typeface="Times New Roman"/>
                          <a:cs typeface="Times New Roman"/>
                          <a:sym typeface="Times New Roman"/>
                        </a:rPr>
                        <a:t>2. Conduct comprehensive research from all available sources (Orthodox and non-Orthodox) to collect best in class youth and emerging adult ministry programs and activities and identify methods to</a:t>
                      </a:r>
                      <a:r>
                        <a:rPr lang="en-US" sz="1200" b="1" dirty="0">
                          <a:solidFill>
                            <a:schemeClr val="bg1"/>
                          </a:solidFill>
                        </a:rPr>
                        <a:t> assess and measurably increase and improve the spiritual and intellectual engagement, fellowship, service and Orthodox Christian way of life of youth and emerging adults.</a:t>
                      </a:r>
                      <a:endParaRPr sz="1200" b="1" dirty="0">
                        <a:solidFill>
                          <a:schemeClr val="bg1"/>
                        </a:solidFill>
                        <a:latin typeface="Helvetica Neue" panose="020B0604020202020204" charset="0"/>
                        <a:ea typeface="Times New Roman"/>
                        <a:cs typeface="Times New Roman"/>
                        <a:sym typeface="Times New Roman"/>
                      </a:endParaRPr>
                    </a:p>
                  </a:txBody>
                  <a:tcPr marL="91450" marR="91450" marT="45725" marB="45725"/>
                </a:tc>
                <a:tc>
                  <a:txBody>
                    <a:bodyPr/>
                    <a:lstStyle/>
                    <a:p>
                      <a:pPr marL="0" lvl="0" indent="0" algn="l" rtl="0">
                        <a:spcBef>
                          <a:spcPts val="0"/>
                        </a:spcBef>
                        <a:spcAft>
                          <a:spcPts val="0"/>
                        </a:spcAft>
                        <a:buNone/>
                      </a:pPr>
                      <a:r>
                        <a:rPr kumimoji="0" lang="en-US" sz="1200" b="0" i="0" u="none" strike="noStrike" kern="0" cap="none" spc="0" normalizeH="0" baseline="0" noProof="0" dirty="0">
                          <a:ln>
                            <a:noFill/>
                          </a:ln>
                          <a:solidFill>
                            <a:schemeClr val="bg1"/>
                          </a:solidFill>
                          <a:effectLst/>
                          <a:uLnTx/>
                          <a:uFillTx/>
                          <a:latin typeface="Helvetica Neue" panose="020B0604020202020204" charset="0"/>
                          <a:ea typeface="Times New Roman"/>
                          <a:cs typeface="Times New Roman"/>
                          <a:sym typeface="Times New Roman"/>
                        </a:rPr>
                        <a:t>ESG2.2TF</a:t>
                      </a:r>
                      <a:endParaRPr sz="1200" dirty="0">
                        <a:solidFill>
                          <a:schemeClr val="bg1"/>
                        </a:solidFill>
                        <a:latin typeface="Helvetica Neue" panose="020B0604020202020204" charset="0"/>
                      </a:endParaRPr>
                    </a:p>
                  </a:txBody>
                  <a:tcPr marL="91450" marR="91450" marT="45725" marB="45725"/>
                </a:tc>
                <a:tc>
                  <a:txBody>
                    <a:bodyPr/>
                    <a:lstStyle/>
                    <a:p>
                      <a:pPr marL="0" marR="0" lvl="0" indent="0" algn="l" rtl="0">
                        <a:spcBef>
                          <a:spcPts val="0"/>
                        </a:spcBef>
                        <a:spcAft>
                          <a:spcPts val="0"/>
                        </a:spcAft>
                        <a:buNone/>
                      </a:pPr>
                      <a:r>
                        <a:rPr lang="en-US" sz="1200" dirty="0">
                          <a:solidFill>
                            <a:schemeClr val="bg1"/>
                          </a:solidFill>
                          <a:latin typeface="Helvetica Neue" panose="020B0604020202020204" charset="0"/>
                        </a:rPr>
                        <a:t>5 months after step 1</a:t>
                      </a:r>
                      <a:endParaRPr sz="1200" dirty="0">
                        <a:solidFill>
                          <a:schemeClr val="bg1"/>
                        </a:solidFill>
                        <a:latin typeface="Helvetica Neue" panose="020B0604020202020204" charset="0"/>
                      </a:endParaRPr>
                    </a:p>
                  </a:txBody>
                  <a:tcPr marL="91450" marR="91450" marT="45725" marB="45725"/>
                </a:tc>
                <a:tc>
                  <a:txBody>
                    <a:bodyPr/>
                    <a:lstStyle/>
                    <a:p>
                      <a:pPr marL="0" marR="0" lvl="0" indent="0" algn="l" rtl="0">
                        <a:spcBef>
                          <a:spcPts val="0"/>
                        </a:spcBef>
                        <a:spcAft>
                          <a:spcPts val="0"/>
                        </a:spcAft>
                        <a:buNone/>
                      </a:pPr>
                      <a:r>
                        <a:rPr lang="en-US" sz="1200" dirty="0">
                          <a:solidFill>
                            <a:schemeClr val="bg1"/>
                          </a:solidFill>
                          <a:latin typeface="Helvetica Neue" panose="020B0604020202020204" charset="0"/>
                        </a:rPr>
                        <a:t>Research report complied from all sources including objective evidence of effectiveness</a:t>
                      </a:r>
                    </a:p>
                    <a:p>
                      <a:pPr marL="0" marR="0" lvl="0" indent="0" algn="l" rtl="0">
                        <a:spcBef>
                          <a:spcPts val="0"/>
                        </a:spcBef>
                        <a:spcAft>
                          <a:spcPts val="0"/>
                        </a:spcAft>
                        <a:buNone/>
                      </a:pPr>
                      <a:endParaRPr sz="1200" dirty="0">
                        <a:solidFill>
                          <a:schemeClr val="bg1"/>
                        </a:solidFill>
                        <a:latin typeface="Helvetica Neue" panose="020B0604020202020204" charset="0"/>
                      </a:endParaRPr>
                    </a:p>
                  </a:txBody>
                  <a:tcPr marL="91450" marR="91450" marT="45725" marB="45725"/>
                </a:tc>
                <a:extLst>
                  <a:ext uri="{0D108BD9-81ED-4DB2-BD59-A6C34878D82A}">
                    <a16:rowId xmlns:a16="http://schemas.microsoft.com/office/drawing/2014/main" val="10002"/>
                  </a:ext>
                </a:extLst>
              </a:tr>
              <a:tr h="524000">
                <a:tc>
                  <a:txBody>
                    <a:bodyPr/>
                    <a:lstStyle/>
                    <a:p>
                      <a:pPr marL="0" marR="0" lvl="0" indent="0" algn="l" rtl="0">
                        <a:spcBef>
                          <a:spcPts val="0"/>
                        </a:spcBef>
                        <a:spcAft>
                          <a:spcPts val="0"/>
                        </a:spcAft>
                        <a:buNone/>
                      </a:pPr>
                      <a:r>
                        <a:rPr lang="en-US" sz="1200" b="1" dirty="0">
                          <a:solidFill>
                            <a:schemeClr val="bg1"/>
                          </a:solidFill>
                          <a:latin typeface="Helvetica Neue" panose="020B0604020202020204" charset="0"/>
                        </a:rPr>
                        <a:t>3</a:t>
                      </a:r>
                      <a:r>
                        <a:rPr lang="en-US" sz="1200" b="1" dirty="0">
                          <a:solidFill>
                            <a:schemeClr val="bg1"/>
                          </a:solidFill>
                          <a:latin typeface="Helvetica Neue" panose="020B0604020202020204" charset="0"/>
                          <a:ea typeface="Times New Roman"/>
                          <a:cs typeface="Times New Roman"/>
                          <a:sym typeface="Times New Roman"/>
                        </a:rPr>
                        <a:t>. Develop and conduct survey/polling</a:t>
                      </a:r>
                      <a:r>
                        <a:rPr lang="en-US" sz="1200" b="1" dirty="0">
                          <a:solidFill>
                            <a:schemeClr val="bg1"/>
                          </a:solidFill>
                          <a:latin typeface="Helvetica Neue" panose="020B0604020202020204" charset="0"/>
                          <a:ea typeface="Times New Roman"/>
                          <a:cs typeface="Times New Roman"/>
                          <a:sym typeface="Times New Roman"/>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go="http://customooxmlschemas.google.com/" textRoundtripDataId="1"/>
                            </a:ext>
                          </a:extLst>
                        </a:rPr>
                        <a:t> from present and past youth and emerging adults to gain input as to what programs and activities they desire and would be most effective and what are the most effective delivery options.</a:t>
                      </a:r>
                      <a:br>
                        <a:rPr lang="en-US" sz="1200" b="1" dirty="0">
                          <a:solidFill>
                            <a:schemeClr val="bg1"/>
                          </a:solidFill>
                          <a:latin typeface="Helvetica Neue" panose="020B0604020202020204" charset="0"/>
                        </a:rPr>
                      </a:br>
                      <a:endParaRPr sz="1200" b="1" dirty="0">
                        <a:solidFill>
                          <a:schemeClr val="bg1"/>
                        </a:solidFill>
                        <a:latin typeface="Helvetica Neue" panose="020B0604020202020204" charset="0"/>
                      </a:endParaRPr>
                    </a:p>
                  </a:txBody>
                  <a:tcPr marL="91450" marR="91450" marT="45725" marB="45725"/>
                </a:tc>
                <a:tc>
                  <a:txBody>
                    <a:bodyPr/>
                    <a:lstStyle/>
                    <a:p>
                      <a:pPr marL="0" lvl="0" indent="0" algn="l" rtl="0">
                        <a:spcBef>
                          <a:spcPts val="0"/>
                        </a:spcBef>
                        <a:spcAft>
                          <a:spcPts val="0"/>
                        </a:spcAft>
                        <a:buNone/>
                      </a:pPr>
                      <a:r>
                        <a:rPr kumimoji="0" lang="en-US" sz="1200" b="0" i="0" u="none" strike="noStrike" kern="0" cap="none" spc="0" normalizeH="0" baseline="0" noProof="0" dirty="0">
                          <a:ln>
                            <a:noFill/>
                          </a:ln>
                          <a:solidFill>
                            <a:schemeClr val="bg1"/>
                          </a:solidFill>
                          <a:effectLst/>
                          <a:uLnTx/>
                          <a:uFillTx/>
                          <a:latin typeface="Helvetica Neue" panose="020B0604020202020204" charset="0"/>
                          <a:ea typeface="Times New Roman"/>
                          <a:cs typeface="Times New Roman"/>
                          <a:sym typeface="Times New Roman"/>
                        </a:rPr>
                        <a:t>ESG2.2TF</a:t>
                      </a:r>
                      <a:endParaRPr sz="1200" dirty="0">
                        <a:solidFill>
                          <a:schemeClr val="bg1"/>
                        </a:solidFill>
                        <a:latin typeface="Helvetica Neue" panose="020B0604020202020204" charset="0"/>
                      </a:endParaRPr>
                    </a:p>
                  </a:txBody>
                  <a:tcPr marL="91450" marR="91450" marT="45725" marB="45725"/>
                </a:tc>
                <a:tc>
                  <a:txBody>
                    <a:bodyPr/>
                    <a:lstStyle/>
                    <a:p>
                      <a:pPr marL="0" marR="0" lvl="0" indent="0" algn="l" rtl="0">
                        <a:lnSpc>
                          <a:spcPct val="100000"/>
                        </a:lnSpc>
                        <a:spcBef>
                          <a:spcPts val="0"/>
                        </a:spcBef>
                        <a:spcAft>
                          <a:spcPts val="0"/>
                        </a:spcAft>
                        <a:buClr>
                          <a:schemeClr val="dk1"/>
                        </a:buClr>
                        <a:buSzPts val="1200"/>
                        <a:buFont typeface="Helvetica Neue"/>
                        <a:buNone/>
                      </a:pPr>
                      <a:r>
                        <a:rPr lang="en-US" sz="1200" dirty="0">
                          <a:solidFill>
                            <a:schemeClr val="bg1"/>
                          </a:solidFill>
                          <a:latin typeface="Helvetica Neue" panose="020B0604020202020204" charset="0"/>
                        </a:rPr>
                        <a:t>Simultaneous with step 2</a:t>
                      </a:r>
                      <a:endParaRPr sz="1200" dirty="0">
                        <a:solidFill>
                          <a:schemeClr val="bg1"/>
                        </a:solidFill>
                        <a:latin typeface="Helvetica Neue" panose="020B0604020202020204" charset="0"/>
                      </a:endParaRPr>
                    </a:p>
                  </a:txBody>
                  <a:tcPr marL="91450" marR="91450" marT="45725" marB="45725"/>
                </a:tc>
                <a:tc>
                  <a:txBody>
                    <a:bodyPr/>
                    <a:lstStyle/>
                    <a:p>
                      <a:pPr marL="0" marR="0" lvl="0" indent="0" algn="l" rtl="0">
                        <a:spcBef>
                          <a:spcPts val="0"/>
                        </a:spcBef>
                        <a:spcAft>
                          <a:spcPts val="0"/>
                        </a:spcAft>
                        <a:buNone/>
                      </a:pPr>
                      <a:r>
                        <a:rPr lang="en-US" sz="1200" dirty="0">
                          <a:solidFill>
                            <a:schemeClr val="bg1"/>
                          </a:solidFill>
                          <a:latin typeface="Helvetica Neue" panose="020B0604020202020204" charset="0"/>
                        </a:rPr>
                        <a:t>Surveys are  returned from statistically significant sampling of present and past youth and emerging adults and responses are compiled</a:t>
                      </a:r>
                    </a:p>
                  </a:txBody>
                  <a:tcPr marL="91450" marR="91450" marT="45725" marB="45725"/>
                </a:tc>
                <a:extLst>
                  <a:ext uri="{0D108BD9-81ED-4DB2-BD59-A6C34878D82A}">
                    <a16:rowId xmlns:a16="http://schemas.microsoft.com/office/drawing/2014/main" val="10003"/>
                  </a:ext>
                </a:extLst>
              </a:tr>
              <a:tr h="524000">
                <a:tc>
                  <a:txBody>
                    <a:bodyPr/>
                    <a:lstStyle/>
                    <a:p>
                      <a:pPr marL="0" marR="0" lvl="0" indent="0" algn="l" rtl="0">
                        <a:spcBef>
                          <a:spcPts val="0"/>
                        </a:spcBef>
                        <a:spcAft>
                          <a:spcPts val="0"/>
                        </a:spcAft>
                        <a:buNone/>
                      </a:pPr>
                      <a:r>
                        <a:rPr lang="en-US" sz="1200" b="1" dirty="0">
                          <a:solidFill>
                            <a:schemeClr val="bg1"/>
                          </a:solidFill>
                          <a:latin typeface="Helvetica Neue" panose="020B0604020202020204" charset="0"/>
                          <a:ea typeface="Times New Roman"/>
                          <a:cs typeface="Times New Roman"/>
                          <a:sym typeface="Times New Roman"/>
                        </a:rPr>
                        <a:t>4. Qualitatively analyze and assess:</a:t>
                      </a:r>
                      <a:endParaRPr lang="en-US" sz="1200" b="1" dirty="0">
                        <a:solidFill>
                          <a:schemeClr val="bg1"/>
                        </a:solidFill>
                        <a:latin typeface="Helvetica Neue" panose="020B0604020202020204" charset="0"/>
                      </a:endParaRPr>
                    </a:p>
                    <a:p>
                      <a:pPr marL="0" marR="0" lvl="0" indent="0" algn="l" rtl="0">
                        <a:spcBef>
                          <a:spcPts val="0"/>
                        </a:spcBef>
                        <a:spcAft>
                          <a:spcPts val="0"/>
                        </a:spcAft>
                        <a:buNone/>
                      </a:pPr>
                      <a:r>
                        <a:rPr lang="en-US" sz="1200" b="1" dirty="0">
                          <a:solidFill>
                            <a:schemeClr val="bg1"/>
                          </a:solidFill>
                          <a:latin typeface="Helvetica Neue" panose="020B0604020202020204" charset="0"/>
                          <a:ea typeface="Times New Roman"/>
                          <a:cs typeface="Times New Roman"/>
                          <a:sym typeface="Times New Roman"/>
                        </a:rPr>
                        <a:t>(a) all researched and collected youth and emerging adult ministry programs and activities, objective metrics and evidence of their success, and the methods to</a:t>
                      </a:r>
                      <a:r>
                        <a:rPr lang="en-US" sz="1200" b="1" dirty="0">
                          <a:solidFill>
                            <a:schemeClr val="bg1"/>
                          </a:solidFill>
                        </a:rPr>
                        <a:t> assess and measurably increase and improve the spiritual and intellectual engagement, fellowship and  service</a:t>
                      </a:r>
                      <a:r>
                        <a:rPr lang="en-US" sz="1200" b="1" dirty="0">
                          <a:solidFill>
                            <a:schemeClr val="bg1"/>
                          </a:solidFill>
                          <a:latin typeface="Helvetica Neue" panose="020B0604020202020204" charset="0"/>
                          <a:ea typeface="Times New Roman"/>
                          <a:cs typeface="Times New Roman"/>
                          <a:sym typeface="Times New Roman"/>
                        </a:rPr>
                        <a:t>;</a:t>
                      </a:r>
                    </a:p>
                    <a:p>
                      <a:pPr marL="0" marR="0" lvl="0" indent="0" algn="l" rtl="0">
                        <a:spcBef>
                          <a:spcPts val="0"/>
                        </a:spcBef>
                        <a:spcAft>
                          <a:spcPts val="0"/>
                        </a:spcAft>
                        <a:buNone/>
                      </a:pPr>
                      <a:r>
                        <a:rPr lang="en-US" sz="1200" b="1" dirty="0">
                          <a:solidFill>
                            <a:schemeClr val="bg1"/>
                          </a:solidFill>
                          <a:latin typeface="Helvetica Neue" panose="020B0604020202020204" charset="0"/>
                          <a:cs typeface="Times New Roman"/>
                          <a:sym typeface="Times New Roman"/>
                        </a:rPr>
                        <a:t>(b) Youth and emerging adult survey data of needed content and programs and desired delivery options;</a:t>
                      </a:r>
                      <a:endParaRPr lang="en-US" sz="1200" b="1" dirty="0">
                        <a:solidFill>
                          <a:schemeClr val="bg1"/>
                        </a:solidFill>
                        <a:latin typeface="Helvetica Neue" panose="020B0604020202020204" charset="0"/>
                      </a:endParaRPr>
                    </a:p>
                    <a:p>
                      <a:pPr marL="0" marR="0" lvl="0" indent="0" algn="l" rtl="0">
                        <a:spcBef>
                          <a:spcPts val="0"/>
                        </a:spcBef>
                        <a:spcAft>
                          <a:spcPts val="0"/>
                        </a:spcAft>
                        <a:buNone/>
                      </a:pPr>
                      <a:r>
                        <a:rPr lang="en-US" sz="1200" b="1" dirty="0">
                          <a:solidFill>
                            <a:schemeClr val="bg1"/>
                          </a:solidFill>
                          <a:latin typeface="Helvetica Neue" panose="020B0604020202020204" charset="0"/>
                          <a:ea typeface="Times New Roman"/>
                          <a:cs typeface="Times New Roman"/>
                          <a:sym typeface="Times New Roman"/>
                        </a:rPr>
                        <a:t>(c) all existing parish youth and emerging adult ministry programs and activities; and </a:t>
                      </a:r>
                      <a:endParaRPr lang="en-US" sz="1200" b="1" dirty="0">
                        <a:solidFill>
                          <a:schemeClr val="bg1"/>
                        </a:solidFill>
                        <a:latin typeface="Helvetica Neue" panose="020B0604020202020204" charset="0"/>
                      </a:endParaRPr>
                    </a:p>
                    <a:p>
                      <a:pPr marL="0" marR="0" lvl="0" indent="0" algn="l" rtl="0">
                        <a:spcBef>
                          <a:spcPts val="0"/>
                        </a:spcBef>
                        <a:spcAft>
                          <a:spcPts val="0"/>
                        </a:spcAft>
                        <a:buNone/>
                      </a:pPr>
                      <a:r>
                        <a:rPr lang="en-US" sz="1200" b="1" dirty="0">
                          <a:solidFill>
                            <a:schemeClr val="bg1"/>
                          </a:solidFill>
                          <a:latin typeface="Helvetica Neue" panose="020B0604020202020204" charset="0"/>
                          <a:ea typeface="Times New Roman"/>
                          <a:cs typeface="Times New Roman"/>
                          <a:sym typeface="Times New Roman"/>
                        </a:rPr>
                        <a:t>(d) best methods for implementing and delivering the programs and activities for each age group.</a:t>
                      </a:r>
                      <a:endParaRPr lang="en-US" sz="1200" b="1" dirty="0">
                        <a:solidFill>
                          <a:schemeClr val="bg1"/>
                        </a:solidFill>
                        <a:latin typeface="Helvetica Neue" panose="020B0604020202020204" charset="0"/>
                      </a:endParaRPr>
                    </a:p>
                    <a:p>
                      <a:pPr marL="0" marR="0" lvl="0" indent="0" algn="l" rtl="0">
                        <a:spcBef>
                          <a:spcPts val="0"/>
                        </a:spcBef>
                        <a:spcAft>
                          <a:spcPts val="0"/>
                        </a:spcAft>
                        <a:buNone/>
                      </a:pPr>
                      <a:endParaRPr sz="1200" dirty="0">
                        <a:solidFill>
                          <a:schemeClr val="bg1"/>
                        </a:solidFill>
                        <a:latin typeface="Helvetica Neue" panose="020B0604020202020204" charset="0"/>
                      </a:endParaRPr>
                    </a:p>
                  </a:txBody>
                  <a:tcPr marL="91450" marR="91450" marT="45725" marB="45725"/>
                </a:tc>
                <a:tc>
                  <a:txBody>
                    <a:bodyPr/>
                    <a:lstStyle/>
                    <a:p>
                      <a:pPr marL="0" lvl="0" indent="0" algn="l" rtl="0">
                        <a:spcBef>
                          <a:spcPts val="0"/>
                        </a:spcBef>
                        <a:spcAft>
                          <a:spcPts val="0"/>
                        </a:spcAft>
                        <a:buNone/>
                      </a:pPr>
                      <a:r>
                        <a:rPr kumimoji="0" lang="en-US" sz="1200" b="0" i="0" u="none" strike="noStrike" kern="0" cap="none" spc="0" normalizeH="0" baseline="0" noProof="0" dirty="0">
                          <a:ln>
                            <a:noFill/>
                          </a:ln>
                          <a:solidFill>
                            <a:schemeClr val="bg1"/>
                          </a:solidFill>
                          <a:effectLst/>
                          <a:uLnTx/>
                          <a:uFillTx/>
                          <a:latin typeface="Helvetica Neue" panose="020B0604020202020204" charset="0"/>
                          <a:ea typeface="Times New Roman"/>
                          <a:cs typeface="Times New Roman"/>
                          <a:sym typeface="Times New Roman"/>
                        </a:rPr>
                        <a:t>ESG2.2TF</a:t>
                      </a:r>
                      <a:endParaRPr sz="1200" dirty="0">
                        <a:solidFill>
                          <a:schemeClr val="bg1"/>
                        </a:solidFill>
                        <a:latin typeface="Helvetica Neue" panose="020B0604020202020204" charset="0"/>
                      </a:endParaRPr>
                    </a:p>
                  </a:txBody>
                  <a:tcPr marL="91450" marR="91450" marT="45725" marB="45725"/>
                </a:tc>
                <a:tc>
                  <a:txBody>
                    <a:bodyPr/>
                    <a:lstStyle/>
                    <a:p>
                      <a:pPr marL="0" marR="0" lvl="0" indent="0" algn="l" rtl="0">
                        <a:lnSpc>
                          <a:spcPct val="100000"/>
                        </a:lnSpc>
                        <a:spcBef>
                          <a:spcPts val="0"/>
                        </a:spcBef>
                        <a:spcAft>
                          <a:spcPts val="0"/>
                        </a:spcAft>
                        <a:buClr>
                          <a:schemeClr val="dk1"/>
                        </a:buClr>
                        <a:buSzPts val="1200"/>
                        <a:buFont typeface="Helvetica Neue"/>
                        <a:buNone/>
                      </a:pPr>
                      <a:r>
                        <a:rPr lang="en-US" sz="1200" dirty="0">
                          <a:solidFill>
                            <a:schemeClr val="bg1"/>
                          </a:solidFill>
                          <a:latin typeface="Helvetica Neue" panose="020B0604020202020204" charset="0"/>
                        </a:rPr>
                        <a:t>4 months after steps 2 and 3</a:t>
                      </a:r>
                      <a:endParaRPr sz="1200" dirty="0">
                        <a:solidFill>
                          <a:schemeClr val="bg1"/>
                        </a:solidFill>
                        <a:latin typeface="Helvetica Neue" panose="020B0604020202020204" charset="0"/>
                      </a:endParaRPr>
                    </a:p>
                  </a:txBody>
                  <a:tcPr marL="91450" marR="91450" marT="45725" marB="45725"/>
                </a:tc>
                <a:tc>
                  <a:txBody>
                    <a:bodyPr/>
                    <a:lstStyle/>
                    <a:p>
                      <a:pPr marL="0" marR="0" lvl="0" indent="0" algn="l" rtl="0">
                        <a:spcBef>
                          <a:spcPts val="0"/>
                        </a:spcBef>
                        <a:spcAft>
                          <a:spcPts val="0"/>
                        </a:spcAft>
                        <a:buNone/>
                      </a:pPr>
                      <a:r>
                        <a:rPr lang="en-US" sz="1200" dirty="0">
                          <a:solidFill>
                            <a:schemeClr val="bg1"/>
                          </a:solidFill>
                          <a:latin typeface="Helvetica Neue" panose="020B0604020202020204" charset="0"/>
                        </a:rPr>
                        <a:t>Comprehensive report of qualitative analysis and best practices is completed</a:t>
                      </a:r>
                    </a:p>
                    <a:p>
                      <a:pPr marL="0" marR="0" lvl="0" indent="0" algn="l" rtl="0">
                        <a:spcBef>
                          <a:spcPts val="0"/>
                        </a:spcBef>
                        <a:spcAft>
                          <a:spcPts val="0"/>
                        </a:spcAft>
                        <a:buNone/>
                      </a:pPr>
                      <a:endParaRPr sz="1200" dirty="0">
                        <a:solidFill>
                          <a:schemeClr val="bg1"/>
                        </a:solidFill>
                        <a:latin typeface="Helvetica Neue" panose="020B0604020202020204" charset="0"/>
                      </a:endParaRPr>
                    </a:p>
                  </a:txBody>
                  <a:tcPr marL="91450" marR="91450" marT="45725" marB="45725"/>
                </a:tc>
                <a:extLst>
                  <a:ext uri="{0D108BD9-81ED-4DB2-BD59-A6C34878D82A}">
                    <a16:rowId xmlns:a16="http://schemas.microsoft.com/office/drawing/2014/main" val="10004"/>
                  </a:ext>
                </a:extLst>
              </a:tr>
            </a:tbl>
          </a:graphicData>
        </a:graphic>
      </p:graphicFrame>
      <p:sp>
        <p:nvSpPr>
          <p:cNvPr id="9" name="Title 1">
            <a:extLst>
              <a:ext uri="{FF2B5EF4-FFF2-40B4-BE49-F238E27FC236}">
                <a16:creationId xmlns:a16="http://schemas.microsoft.com/office/drawing/2014/main" id="{C3A5FB3B-472C-4C42-9C1E-93C64DD049E1}"/>
              </a:ext>
            </a:extLst>
          </p:cNvPr>
          <p:cNvSpPr>
            <a:spLocks noGrp="1"/>
          </p:cNvSpPr>
          <p:nvPr>
            <p:ph type="title"/>
          </p:nvPr>
        </p:nvSpPr>
        <p:spPr>
          <a:xfrm>
            <a:off x="602166" y="-142350"/>
            <a:ext cx="7939668" cy="1143000"/>
          </a:xfrm>
        </p:spPr>
        <p:txBody>
          <a:bodyPr/>
          <a:lstStyle/>
          <a:p>
            <a:r>
              <a:rPr lang="en-US" sz="2400" u="sng" dirty="0">
                <a:latin typeface="Helvetica Neue" panose="020B0604020202020204" charset="0"/>
              </a:rPr>
              <a:t>Education &amp; Spiritual Growth Strategic Goal 2.2 Action Plan</a:t>
            </a:r>
          </a:p>
        </p:txBody>
      </p:sp>
    </p:spTree>
  </p:cSld>
  <p:clrMapOvr>
    <a:masterClrMapping/>
  </p:clrMapOvr>
  <p:transition>
    <p:strips dir="rd"/>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graphicFrame>
        <p:nvGraphicFramePr>
          <p:cNvPr id="75" name="Google Shape;75;p6"/>
          <p:cNvGraphicFramePr/>
          <p:nvPr>
            <p:extLst>
              <p:ext uri="{D42A27DB-BD31-4B8C-83A1-F6EECF244321}">
                <p14:modId xmlns:p14="http://schemas.microsoft.com/office/powerpoint/2010/main" val="2915913141"/>
              </p:ext>
            </p:extLst>
          </p:nvPr>
        </p:nvGraphicFramePr>
        <p:xfrm>
          <a:off x="0" y="677535"/>
          <a:ext cx="9032475" cy="5750472"/>
        </p:xfrm>
        <a:graphic>
          <a:graphicData uri="http://schemas.openxmlformats.org/drawingml/2006/table">
            <a:tbl>
              <a:tblPr firstRow="1" bandRow="1">
                <a:noFill/>
              </a:tblPr>
              <a:tblGrid>
                <a:gridCol w="4291013">
                  <a:extLst>
                    <a:ext uri="{9D8B030D-6E8A-4147-A177-3AD203B41FA5}">
                      <a16:colId xmlns:a16="http://schemas.microsoft.com/office/drawing/2014/main" val="20000"/>
                    </a:ext>
                  </a:extLst>
                </a:gridCol>
                <a:gridCol w="1490662">
                  <a:extLst>
                    <a:ext uri="{9D8B030D-6E8A-4147-A177-3AD203B41FA5}">
                      <a16:colId xmlns:a16="http://schemas.microsoft.com/office/drawing/2014/main" val="20001"/>
                    </a:ext>
                  </a:extLst>
                </a:gridCol>
                <a:gridCol w="1260950">
                  <a:extLst>
                    <a:ext uri="{9D8B030D-6E8A-4147-A177-3AD203B41FA5}">
                      <a16:colId xmlns:a16="http://schemas.microsoft.com/office/drawing/2014/main" val="20002"/>
                    </a:ext>
                  </a:extLst>
                </a:gridCol>
                <a:gridCol w="1989850">
                  <a:extLst>
                    <a:ext uri="{9D8B030D-6E8A-4147-A177-3AD203B41FA5}">
                      <a16:colId xmlns:a16="http://schemas.microsoft.com/office/drawing/2014/main" val="20003"/>
                    </a:ext>
                  </a:extLst>
                </a:gridCol>
              </a:tblGrid>
              <a:tr h="538342">
                <a:tc>
                  <a:txBody>
                    <a:bodyPr/>
                    <a:lstStyle/>
                    <a:p>
                      <a:pPr algn="l"/>
                      <a:r>
                        <a:rPr lang="en-US" sz="1200" b="1" kern="1200" dirty="0">
                          <a:solidFill>
                            <a:schemeClr val="bg1"/>
                          </a:solidFill>
                          <a:effectLst/>
                          <a:latin typeface="Helvetica Neue" panose="020B0604020202020204" charset="0"/>
                          <a:ea typeface="+mn-ea"/>
                          <a:cs typeface="+mn-cs"/>
                        </a:rPr>
                        <a:t>Key  Actions  Necessary  </a:t>
                      </a:r>
                      <a:r>
                        <a:rPr lang="en-US" sz="1200" b="1" u="none" kern="1200" dirty="0">
                          <a:solidFill>
                            <a:schemeClr val="bg1"/>
                          </a:solidFill>
                          <a:effectLst/>
                          <a:latin typeface="Helvetica Neue" panose="020B0604020202020204" charset="0"/>
                          <a:ea typeface="+mn-ea"/>
                          <a:cs typeface="+mn-cs"/>
                        </a:rPr>
                        <a:t>To Achieve  Strategic  </a:t>
                      </a:r>
                      <a:r>
                        <a:rPr lang="en-US" sz="1200" b="1" u="sng" kern="1200" dirty="0">
                          <a:solidFill>
                            <a:schemeClr val="bg1"/>
                          </a:solidFill>
                          <a:effectLst/>
                          <a:latin typeface="Helvetica Neue" panose="020B0604020202020204" charset="0"/>
                          <a:ea typeface="+mn-ea"/>
                          <a:cs typeface="+mn-cs"/>
                        </a:rPr>
                        <a:t>Goal  2.2</a:t>
                      </a:r>
                      <a:endParaRPr lang="en-US" sz="1200" dirty="0">
                        <a:solidFill>
                          <a:schemeClr val="bg1"/>
                        </a:solidFill>
                        <a:latin typeface="Helvetica Neue" panose="020B0604020202020204" charset="0"/>
                      </a:endParaRPr>
                    </a:p>
                  </a:txBody>
                  <a:tcPr/>
                </a:tc>
                <a:tc>
                  <a:txBody>
                    <a:bodyPr/>
                    <a:lstStyle/>
                    <a:p>
                      <a:pPr algn="l"/>
                      <a:r>
                        <a:rPr lang="en-US" sz="1200" u="sng" dirty="0">
                          <a:solidFill>
                            <a:schemeClr val="bg1"/>
                          </a:solidFill>
                          <a:latin typeface="Helvetica Neue" panose="020B0604020202020204" charset="0"/>
                        </a:rPr>
                        <a:t>Responsible Party</a:t>
                      </a:r>
                    </a:p>
                  </a:txBody>
                  <a:tcPr/>
                </a:tc>
                <a:tc>
                  <a:txBody>
                    <a:bodyPr/>
                    <a:lstStyle/>
                    <a:p>
                      <a:pPr algn="l"/>
                      <a:r>
                        <a:rPr lang="en-US" sz="1200" u="sng" dirty="0">
                          <a:solidFill>
                            <a:schemeClr val="bg1"/>
                          </a:solidFill>
                          <a:latin typeface="Helvetica Neue" panose="020B0604020202020204" charset="0"/>
                        </a:rPr>
                        <a:t>Timetable</a:t>
                      </a:r>
                    </a:p>
                  </a:txBody>
                  <a:tcPr/>
                </a:tc>
                <a:tc>
                  <a:txBody>
                    <a:bodyPr/>
                    <a:lstStyle/>
                    <a:p>
                      <a:pPr algn="l"/>
                      <a:r>
                        <a:rPr lang="en-US" sz="1200" b="1" u="none" dirty="0">
                          <a:solidFill>
                            <a:schemeClr val="bg1"/>
                          </a:solidFill>
                          <a:latin typeface="Helvetica Neue" panose="020B0604020202020204" charset="0"/>
                        </a:rPr>
                        <a:t>Completion </a:t>
                      </a:r>
                    </a:p>
                    <a:p>
                      <a:pPr algn="l"/>
                      <a:r>
                        <a:rPr lang="en-US" sz="1200" b="1" u="sng" dirty="0">
                          <a:solidFill>
                            <a:schemeClr val="bg1"/>
                          </a:solidFill>
                          <a:latin typeface="Helvetica Neue" panose="020B0604020202020204" charset="0"/>
                        </a:rPr>
                        <a:t>Confirmation Test</a:t>
                      </a:r>
                    </a:p>
                  </a:txBody>
                  <a:tcPr/>
                </a:tc>
                <a:extLst>
                  <a:ext uri="{0D108BD9-81ED-4DB2-BD59-A6C34878D82A}">
                    <a16:rowId xmlns:a16="http://schemas.microsoft.com/office/drawing/2014/main" val="10000"/>
                  </a:ext>
                </a:extLst>
              </a:tr>
              <a:tr h="524000">
                <a:tc>
                  <a:txBody>
                    <a:bodyPr/>
                    <a:lstStyle/>
                    <a:p>
                      <a:pPr marL="0" marR="0" lvl="0" indent="0" algn="l" rtl="0">
                        <a:spcBef>
                          <a:spcPts val="0"/>
                        </a:spcBef>
                        <a:spcAft>
                          <a:spcPts val="0"/>
                        </a:spcAft>
                        <a:buNone/>
                      </a:pPr>
                      <a:r>
                        <a:rPr lang="en-US" sz="1200" b="1" dirty="0">
                          <a:solidFill>
                            <a:schemeClr val="bg1"/>
                          </a:solidFill>
                          <a:latin typeface="Helvetica Neue" panose="020B0604020202020204" charset="0"/>
                          <a:ea typeface="Times New Roman"/>
                          <a:cs typeface="Times New Roman"/>
                          <a:sym typeface="Times New Roman"/>
                        </a:rPr>
                        <a:t>5. Develop an outline of a comprehensive Youth and Emerging Adult Ministry Program tailored to the needs of the youth and emerging adults with delivery schedule and proposed methods of delivery.  </a:t>
                      </a:r>
                    </a:p>
                    <a:p>
                      <a:pPr marL="0" marR="0" lvl="0" indent="0" algn="l" rtl="0">
                        <a:spcBef>
                          <a:spcPts val="0"/>
                        </a:spcBef>
                        <a:spcAft>
                          <a:spcPts val="0"/>
                        </a:spcAft>
                        <a:buNone/>
                      </a:pPr>
                      <a:r>
                        <a:rPr lang="en-US" sz="1200" b="1" dirty="0">
                          <a:solidFill>
                            <a:schemeClr val="bg1"/>
                          </a:solidFill>
                          <a:latin typeface="Helvetica Neue" panose="020B0604020202020204" charset="0"/>
                          <a:ea typeface="Times New Roman"/>
                          <a:cs typeface="Times New Roman"/>
                          <a:sym typeface="Times New Roman"/>
                        </a:rPr>
                        <a:t> </a:t>
                      </a:r>
                      <a:endParaRPr sz="1200" b="1" dirty="0">
                        <a:solidFill>
                          <a:schemeClr val="bg1"/>
                        </a:solidFill>
                        <a:latin typeface="Helvetica Neue" panose="020B0604020202020204" charset="0"/>
                      </a:endParaRPr>
                    </a:p>
                  </a:txBody>
                  <a:tcPr marL="91450" marR="91450" marT="45725" marB="45725"/>
                </a:tc>
                <a:tc>
                  <a:txBody>
                    <a:bodyPr/>
                    <a:lstStyle/>
                    <a:p>
                      <a:pPr marL="0" lvl="0" indent="0" algn="l" rtl="0">
                        <a:spcBef>
                          <a:spcPts val="0"/>
                        </a:spcBef>
                        <a:spcAft>
                          <a:spcPts val="0"/>
                        </a:spcAft>
                        <a:buNone/>
                      </a:pPr>
                      <a:r>
                        <a:rPr kumimoji="0" lang="en-US" sz="1200" b="0" i="0" u="none" strike="noStrike" kern="0" cap="none" spc="0" normalizeH="0" baseline="0" noProof="0" dirty="0">
                          <a:ln>
                            <a:noFill/>
                          </a:ln>
                          <a:solidFill>
                            <a:schemeClr val="bg1"/>
                          </a:solidFill>
                          <a:effectLst/>
                          <a:uLnTx/>
                          <a:uFillTx/>
                          <a:latin typeface="Helvetica Neue" panose="020B0604020202020204" charset="0"/>
                          <a:ea typeface="Times New Roman"/>
                          <a:cs typeface="Times New Roman"/>
                          <a:sym typeface="Times New Roman"/>
                        </a:rPr>
                        <a:t>ESG2.2TF and Clergy</a:t>
                      </a:r>
                      <a:endParaRPr sz="1200" dirty="0">
                        <a:solidFill>
                          <a:schemeClr val="bg1"/>
                        </a:solidFill>
                        <a:latin typeface="Helvetica Neue" panose="020B0604020202020204" charset="0"/>
                      </a:endParaRPr>
                    </a:p>
                  </a:txBody>
                  <a:tcPr marL="91450" marR="91450" marT="45725" marB="45725"/>
                </a:tc>
                <a:tc>
                  <a:txBody>
                    <a:bodyPr/>
                    <a:lstStyle/>
                    <a:p>
                      <a:pPr marL="0" marR="0" lvl="0" indent="0" algn="l" rtl="0">
                        <a:lnSpc>
                          <a:spcPct val="100000"/>
                        </a:lnSpc>
                        <a:spcBef>
                          <a:spcPts val="0"/>
                        </a:spcBef>
                        <a:spcAft>
                          <a:spcPts val="0"/>
                        </a:spcAft>
                        <a:buClr>
                          <a:schemeClr val="dk1"/>
                        </a:buClr>
                        <a:buSzPts val="1200"/>
                        <a:buFont typeface="Helvetica Neue"/>
                        <a:buNone/>
                      </a:pPr>
                      <a:r>
                        <a:rPr lang="en-US" sz="1200" dirty="0">
                          <a:solidFill>
                            <a:schemeClr val="bg1"/>
                          </a:solidFill>
                          <a:latin typeface="Helvetica Neue" panose="020B0604020202020204" charset="0"/>
                        </a:rPr>
                        <a:t>3 months after step 4</a:t>
                      </a:r>
                      <a:endParaRPr sz="1200" dirty="0">
                        <a:solidFill>
                          <a:schemeClr val="bg1"/>
                        </a:solidFill>
                        <a:latin typeface="Helvetica Neue" panose="020B0604020202020204" charset="0"/>
                      </a:endParaRPr>
                    </a:p>
                  </a:txBody>
                  <a:tcPr marL="91450" marR="91450" marT="45725" marB="45725"/>
                </a:tc>
                <a:tc>
                  <a:txBody>
                    <a:bodyPr/>
                    <a:lstStyle/>
                    <a:p>
                      <a:pPr marL="0" marR="0" lvl="0" indent="0" algn="l" rtl="0">
                        <a:spcBef>
                          <a:spcPts val="0"/>
                        </a:spcBef>
                        <a:spcAft>
                          <a:spcPts val="0"/>
                        </a:spcAft>
                        <a:buNone/>
                      </a:pPr>
                      <a:r>
                        <a:rPr lang="en-US" sz="1200" dirty="0">
                          <a:solidFill>
                            <a:schemeClr val="bg1"/>
                          </a:solidFill>
                          <a:latin typeface="Helvetica Neue" panose="020B0604020202020204" charset="0"/>
                        </a:rPr>
                        <a:t>Outline of elements of comprehensive </a:t>
                      </a:r>
                      <a:r>
                        <a:rPr lang="en-US" sz="1200" b="0" dirty="0">
                          <a:solidFill>
                            <a:schemeClr val="bg1"/>
                          </a:solidFill>
                          <a:latin typeface="Helvetica Neue" panose="020B0604020202020204" charset="0"/>
                          <a:ea typeface="Times New Roman"/>
                          <a:cs typeface="Times New Roman"/>
                          <a:sym typeface="Times New Roman"/>
                        </a:rPr>
                        <a:t>Youth and Emerging Adult Ministry Program</a:t>
                      </a:r>
                      <a:r>
                        <a:rPr lang="en-US" sz="1200" dirty="0">
                          <a:solidFill>
                            <a:schemeClr val="bg1"/>
                          </a:solidFill>
                          <a:latin typeface="Helvetica Neue" panose="020B0604020202020204" charset="0"/>
                        </a:rPr>
                        <a:t> is finalized</a:t>
                      </a:r>
                    </a:p>
                  </a:txBody>
                  <a:tcPr marL="91450" marR="91450" marT="45725" marB="45725"/>
                </a:tc>
                <a:extLst>
                  <a:ext uri="{0D108BD9-81ED-4DB2-BD59-A6C34878D82A}">
                    <a16:rowId xmlns:a16="http://schemas.microsoft.com/office/drawing/2014/main" val="10001"/>
                  </a:ext>
                </a:extLst>
              </a:tr>
              <a:tr h="524000">
                <a:tc>
                  <a:txBody>
                    <a:bodyPr/>
                    <a:lstStyle/>
                    <a:p>
                      <a:pPr marL="0" marR="0" lvl="0" indent="0" algn="l" rtl="0">
                        <a:spcBef>
                          <a:spcPts val="0"/>
                        </a:spcBef>
                        <a:spcAft>
                          <a:spcPts val="0"/>
                        </a:spcAft>
                        <a:buNone/>
                      </a:pPr>
                      <a:r>
                        <a:rPr lang="en-US" sz="1200" b="1" dirty="0">
                          <a:solidFill>
                            <a:schemeClr val="bg1"/>
                          </a:solidFill>
                          <a:latin typeface="Helvetica Neue" panose="020B0604020202020204" charset="0"/>
                          <a:ea typeface="Times New Roman"/>
                          <a:cs typeface="Times New Roman"/>
                          <a:sym typeface="Times New Roman"/>
                        </a:rPr>
                        <a:t>6. Develop, improve or eliminate materials needed to create a best practices comprehensive new Youth and Emerging Adult Ministry Program that is also in full compliance with the applicable youth protection policies and standards.</a:t>
                      </a:r>
                      <a:endParaRPr lang="en-US" sz="1200" b="1" dirty="0">
                        <a:solidFill>
                          <a:schemeClr val="bg1"/>
                        </a:solidFill>
                        <a:latin typeface="Helvetica Neue" panose="020B0604020202020204" charset="0"/>
                      </a:endParaRPr>
                    </a:p>
                    <a:p>
                      <a:pPr marL="0" marR="0" lvl="0" indent="0" algn="l" rtl="0">
                        <a:spcBef>
                          <a:spcPts val="0"/>
                        </a:spcBef>
                        <a:spcAft>
                          <a:spcPts val="0"/>
                        </a:spcAft>
                        <a:buNone/>
                      </a:pPr>
                      <a:endParaRPr sz="1200" b="1" dirty="0">
                        <a:solidFill>
                          <a:schemeClr val="bg1"/>
                        </a:solidFill>
                        <a:latin typeface="Helvetica Neue" panose="020B0604020202020204" charset="0"/>
                      </a:endParaRPr>
                    </a:p>
                  </a:txBody>
                  <a:tcPr marL="91450" marR="91450" marT="45725" marB="45725"/>
                </a:tc>
                <a:tc>
                  <a:txBody>
                    <a:bodyPr/>
                    <a:lstStyle/>
                    <a:p>
                      <a:pPr marL="0" lvl="0" indent="0" algn="l" rtl="0">
                        <a:spcBef>
                          <a:spcPts val="0"/>
                        </a:spcBef>
                        <a:spcAft>
                          <a:spcPts val="0"/>
                        </a:spcAft>
                        <a:buNone/>
                      </a:pPr>
                      <a:r>
                        <a:rPr kumimoji="0" lang="en-US" sz="1200" b="0" i="0" u="none" strike="noStrike" kern="0" cap="none" spc="0" normalizeH="0" baseline="0" noProof="0" dirty="0">
                          <a:ln>
                            <a:noFill/>
                          </a:ln>
                          <a:solidFill>
                            <a:schemeClr val="bg1"/>
                          </a:solidFill>
                          <a:effectLst/>
                          <a:uLnTx/>
                          <a:uFillTx/>
                          <a:latin typeface="Helvetica Neue" panose="020B0604020202020204" charset="0"/>
                          <a:ea typeface="Times New Roman"/>
                          <a:cs typeface="Times New Roman"/>
                          <a:sym typeface="Times New Roman"/>
                        </a:rPr>
                        <a:t>ESG2.2TF</a:t>
                      </a:r>
                      <a:endParaRPr sz="1200" dirty="0">
                        <a:solidFill>
                          <a:schemeClr val="bg1"/>
                        </a:solidFill>
                        <a:latin typeface="Helvetica Neue" panose="020B0604020202020204" charset="0"/>
                      </a:endParaRPr>
                    </a:p>
                  </a:txBody>
                  <a:tcPr marL="91450" marR="91450" marT="45725" marB="45725"/>
                </a:tc>
                <a:tc>
                  <a:txBody>
                    <a:bodyPr/>
                    <a:lstStyle/>
                    <a:p>
                      <a:pPr marL="0" marR="0" lvl="0" indent="0" algn="l" rtl="0">
                        <a:lnSpc>
                          <a:spcPct val="100000"/>
                        </a:lnSpc>
                        <a:spcBef>
                          <a:spcPts val="0"/>
                        </a:spcBef>
                        <a:spcAft>
                          <a:spcPts val="0"/>
                        </a:spcAft>
                        <a:buClr>
                          <a:schemeClr val="dk1"/>
                        </a:buClr>
                        <a:buSzPts val="1200"/>
                        <a:buFont typeface="Helvetica Neue"/>
                        <a:buNone/>
                      </a:pPr>
                      <a:r>
                        <a:rPr lang="en-US" sz="1200" dirty="0">
                          <a:solidFill>
                            <a:schemeClr val="bg1"/>
                          </a:solidFill>
                          <a:latin typeface="Helvetica Neue" panose="020B0604020202020204" charset="0"/>
                        </a:rPr>
                        <a:t>3 months after step 5</a:t>
                      </a:r>
                      <a:endParaRPr sz="1200" dirty="0">
                        <a:solidFill>
                          <a:schemeClr val="bg1"/>
                        </a:solidFill>
                        <a:latin typeface="Helvetica Neue" panose="020B0604020202020204" charset="0"/>
                      </a:endParaRPr>
                    </a:p>
                  </a:txBody>
                  <a:tcPr marL="91450" marR="91450" marT="45725" marB="45725"/>
                </a:tc>
                <a:tc>
                  <a:txBody>
                    <a:bodyPr/>
                    <a:lstStyle/>
                    <a:p>
                      <a:pPr marL="0" lvl="0" indent="0" algn="l" rtl="0">
                        <a:spcBef>
                          <a:spcPts val="0"/>
                        </a:spcBef>
                        <a:spcAft>
                          <a:spcPts val="0"/>
                        </a:spcAft>
                        <a:buNone/>
                      </a:pPr>
                      <a:r>
                        <a:rPr lang="en-US" sz="1200" dirty="0">
                          <a:solidFill>
                            <a:schemeClr val="bg1"/>
                          </a:solidFill>
                          <a:latin typeface="Helvetica Neue" panose="020B0604020202020204" charset="0"/>
                          <a:ea typeface="Times New Roman"/>
                          <a:cs typeface="Times New Roman"/>
                          <a:sym typeface="Times New Roman"/>
                        </a:rPr>
                        <a:t>Youth and Emerging Adult Ministry Program</a:t>
                      </a:r>
                      <a:r>
                        <a:rPr lang="en-US" sz="1200" b="1" dirty="0">
                          <a:solidFill>
                            <a:schemeClr val="bg1"/>
                          </a:solidFill>
                          <a:latin typeface="Helvetica Neue" panose="020B0604020202020204" charset="0"/>
                          <a:ea typeface="Times New Roman"/>
                          <a:cs typeface="Times New Roman"/>
                          <a:sym typeface="Times New Roman"/>
                        </a:rPr>
                        <a:t> </a:t>
                      </a:r>
                      <a:r>
                        <a:rPr lang="en-US" sz="1200" dirty="0">
                          <a:solidFill>
                            <a:schemeClr val="bg1"/>
                          </a:solidFill>
                          <a:latin typeface="Helvetica Neue" panose="020B0604020202020204" charset="0"/>
                        </a:rPr>
                        <a:t>is completed and developed</a:t>
                      </a:r>
                      <a:endParaRPr sz="1200" dirty="0">
                        <a:solidFill>
                          <a:schemeClr val="bg1"/>
                        </a:solidFill>
                        <a:latin typeface="Helvetica Neue" panose="020B0604020202020204" charset="0"/>
                      </a:endParaRPr>
                    </a:p>
                  </a:txBody>
                  <a:tcPr marL="91450" marR="91450" marT="45725" marB="45725">
                    <a:lnB w="12700" cap="flat" cmpd="sng" algn="ctr">
                      <a:solidFill>
                        <a:schemeClr val="lt1"/>
                      </a:solidFill>
                      <a:prstDash val="solid"/>
                      <a:round/>
                      <a:headEnd type="none" w="sm" len="sm"/>
                      <a:tailEnd type="none" w="sm" len="sm"/>
                    </a:lnB>
                  </a:tcPr>
                </a:tc>
                <a:extLst>
                  <a:ext uri="{0D108BD9-81ED-4DB2-BD59-A6C34878D82A}">
                    <a16:rowId xmlns:a16="http://schemas.microsoft.com/office/drawing/2014/main" val="10002"/>
                  </a:ext>
                </a:extLst>
              </a:tr>
              <a:tr h="524000">
                <a:tc>
                  <a:txBody>
                    <a:bodyPr/>
                    <a:lstStyle/>
                    <a:p>
                      <a:pPr marL="0" marR="0" lvl="0" indent="0" algn="l" rtl="0">
                        <a:spcBef>
                          <a:spcPts val="0"/>
                        </a:spcBef>
                        <a:spcAft>
                          <a:spcPts val="0"/>
                        </a:spcAft>
                        <a:buAutoNum type="arabicPeriod" startAt="7"/>
                      </a:pPr>
                      <a:r>
                        <a:rPr lang="en-US" sz="1200" b="1" dirty="0">
                          <a:solidFill>
                            <a:schemeClr val="bg1"/>
                          </a:solidFill>
                          <a:latin typeface="Helvetica Neue" panose="020B0604020202020204" charset="0"/>
                          <a:ea typeface="Times New Roman"/>
                          <a:cs typeface="Times New Roman"/>
                          <a:sym typeface="Times New Roman"/>
                        </a:rPr>
                        <a:t>Recruit and train the Y&amp;EA Ministry Team to implement the new Youth and Emerging Adult Ministry Program and establish the various delivery methods for the Program as determined in step 4.</a:t>
                      </a:r>
                      <a:endParaRPr sz="1200" b="1" dirty="0">
                        <a:solidFill>
                          <a:schemeClr val="bg1"/>
                        </a:solidFill>
                        <a:latin typeface="Helvetica Neue" panose="020B0604020202020204" charset="0"/>
                      </a:endParaRPr>
                    </a:p>
                  </a:txBody>
                  <a:tcPr marL="91450" marR="91450" marT="45725" marB="45725"/>
                </a:tc>
                <a:tc>
                  <a:txBody>
                    <a:bodyPr/>
                    <a:lstStyle/>
                    <a:p>
                      <a:pPr marL="0" marR="0" lvl="0" indent="0" algn="l" rtl="0">
                        <a:spcBef>
                          <a:spcPts val="0"/>
                        </a:spcBef>
                        <a:spcAft>
                          <a:spcPts val="0"/>
                        </a:spcAft>
                        <a:buNone/>
                      </a:pPr>
                      <a:r>
                        <a:rPr kumimoji="0" lang="en-US" sz="1200" b="0" i="0" u="none" strike="noStrike" kern="0" cap="none" spc="0" normalizeH="0" baseline="0" noProof="0" dirty="0">
                          <a:ln>
                            <a:noFill/>
                          </a:ln>
                          <a:solidFill>
                            <a:schemeClr val="bg1"/>
                          </a:solidFill>
                          <a:effectLst/>
                          <a:uLnTx/>
                          <a:uFillTx/>
                          <a:latin typeface="Helvetica Neue" panose="020B0604020202020204" charset="0"/>
                          <a:ea typeface="Times New Roman"/>
                          <a:cs typeface="Times New Roman"/>
                          <a:sym typeface="Times New Roman"/>
                        </a:rPr>
                        <a:t>ESG2.2TF</a:t>
                      </a:r>
                      <a:endParaRPr sz="1200" dirty="0">
                        <a:solidFill>
                          <a:schemeClr val="bg1"/>
                        </a:solidFill>
                        <a:latin typeface="Helvetica Neue" panose="020B0604020202020204" charset="0"/>
                      </a:endParaRPr>
                    </a:p>
                  </a:txBody>
                  <a:tcPr marL="91450" marR="91450" marT="45725" marB="45725"/>
                </a:tc>
                <a:tc>
                  <a:txBody>
                    <a:bodyPr/>
                    <a:lstStyle/>
                    <a:p>
                      <a:pPr marL="0" marR="0" lvl="0" indent="0" algn="l" rtl="0">
                        <a:spcBef>
                          <a:spcPts val="0"/>
                        </a:spcBef>
                        <a:spcAft>
                          <a:spcPts val="0"/>
                        </a:spcAft>
                        <a:buNone/>
                      </a:pPr>
                      <a:r>
                        <a:rPr lang="en-US" sz="1200" dirty="0">
                          <a:solidFill>
                            <a:schemeClr val="bg1"/>
                          </a:solidFill>
                          <a:latin typeface="Helvetica Neue" panose="020B0604020202020204" charset="0"/>
                        </a:rPr>
                        <a:t>3 months after step 6</a:t>
                      </a:r>
                      <a:endParaRPr sz="1200" dirty="0">
                        <a:solidFill>
                          <a:schemeClr val="bg1"/>
                        </a:solidFill>
                        <a:latin typeface="Helvetica Neue" panose="020B0604020202020204" charset="0"/>
                      </a:endParaRPr>
                    </a:p>
                  </a:txBody>
                  <a:tcPr marL="91450" marR="91450" marT="45725" marB="45725">
                    <a:lnR w="12700" cap="flat" cmpd="sng" algn="ctr">
                      <a:solidFill>
                        <a:schemeClr val="lt1"/>
                      </a:solidFill>
                      <a:prstDash val="solid"/>
                      <a:round/>
                      <a:headEnd type="none" w="sm" len="sm"/>
                      <a:tailEnd type="none" w="sm" len="sm"/>
                    </a:lnR>
                  </a:tcPr>
                </a:tc>
                <a:tc>
                  <a:txBody>
                    <a:bodyPr/>
                    <a:lstStyle/>
                    <a:p>
                      <a:pPr marL="0" marR="0" lvl="0" indent="0" algn="l" rtl="0">
                        <a:spcBef>
                          <a:spcPts val="0"/>
                        </a:spcBef>
                        <a:spcAft>
                          <a:spcPts val="0"/>
                        </a:spcAft>
                        <a:buNone/>
                      </a:pPr>
                      <a:r>
                        <a:rPr lang="en-US" sz="1200" b="0" dirty="0">
                          <a:solidFill>
                            <a:schemeClr val="bg1"/>
                          </a:solidFill>
                          <a:latin typeface="Helvetica Neue" panose="020B0604020202020204" charset="0"/>
                          <a:ea typeface="Times New Roman"/>
                          <a:cs typeface="Times New Roman"/>
                          <a:sym typeface="Times New Roman"/>
                        </a:rPr>
                        <a:t>Y&amp;EA Ministry Team </a:t>
                      </a:r>
                      <a:r>
                        <a:rPr lang="en-US" sz="1200" dirty="0">
                          <a:solidFill>
                            <a:schemeClr val="bg1"/>
                          </a:solidFill>
                          <a:latin typeface="Helvetica Neue" panose="020B0604020202020204" charset="0"/>
                        </a:rPr>
                        <a:t>are recruited and trained and delivery methods are established</a:t>
                      </a:r>
                      <a:endParaRPr sz="1200" dirty="0">
                        <a:solidFill>
                          <a:schemeClr val="bg1"/>
                        </a:solidFill>
                        <a:latin typeface="Helvetica Neue" panose="020B0604020202020204" charset="0"/>
                      </a:endParaRPr>
                    </a:p>
                  </a:txBody>
                  <a:tcPr marL="91450" marR="91450" marT="45725" marB="45725">
                    <a:lnL w="12700" cap="flat" cmpd="sng" algn="ctr">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lgn="ctr">
                      <a:solidFill>
                        <a:schemeClr val="lt1"/>
                      </a:solidFill>
                      <a:prstDash val="solid"/>
                      <a:round/>
                      <a:headEnd type="none" w="sm" len="sm"/>
                      <a:tailEnd type="none" w="sm" len="sm"/>
                    </a:lnB>
                  </a:tcPr>
                </a:tc>
                <a:extLst>
                  <a:ext uri="{0D108BD9-81ED-4DB2-BD59-A6C34878D82A}">
                    <a16:rowId xmlns:a16="http://schemas.microsoft.com/office/drawing/2014/main" val="685153340"/>
                  </a:ext>
                </a:extLst>
              </a:tr>
              <a:tr h="524000">
                <a:tc>
                  <a:txBody>
                    <a:bodyPr/>
                    <a:lstStyle/>
                    <a:p>
                      <a:pPr marL="0" marR="0" lvl="0" indent="0" algn="l" rtl="0">
                        <a:spcBef>
                          <a:spcPts val="0"/>
                        </a:spcBef>
                        <a:spcAft>
                          <a:spcPts val="0"/>
                        </a:spcAft>
                        <a:buNone/>
                      </a:pPr>
                      <a:r>
                        <a:rPr lang="en-US" sz="1200" b="1" dirty="0">
                          <a:solidFill>
                            <a:schemeClr val="bg1"/>
                          </a:solidFill>
                          <a:latin typeface="Helvetica Neue" panose="020B0604020202020204" charset="0"/>
                          <a:ea typeface="Times New Roman"/>
                          <a:cs typeface="Times New Roman"/>
                          <a:sym typeface="Times New Roman"/>
                        </a:rPr>
                        <a:t>8. Begin implementation of the comprehensive new Youth and Emerging Adult Ministry Program.</a:t>
                      </a:r>
                      <a:br>
                        <a:rPr lang="en-US" sz="1200" b="1" dirty="0">
                          <a:solidFill>
                            <a:schemeClr val="bg1"/>
                          </a:solidFill>
                          <a:latin typeface="Helvetica Neue" panose="020B0604020202020204" charset="0"/>
                        </a:rPr>
                      </a:br>
                      <a:endParaRPr sz="1200" b="1" dirty="0">
                        <a:solidFill>
                          <a:schemeClr val="bg1"/>
                        </a:solidFill>
                        <a:latin typeface="Helvetica Neue" panose="020B0604020202020204" charset="0"/>
                      </a:endParaRPr>
                    </a:p>
                  </a:txBody>
                  <a:tcPr marL="91450" marR="91450" marT="45725" marB="45725"/>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200" b="0" i="0" u="none" strike="noStrike" kern="0" cap="none" spc="0" normalizeH="0" baseline="0" noProof="0" dirty="0">
                          <a:ln>
                            <a:noFill/>
                          </a:ln>
                          <a:solidFill>
                            <a:schemeClr val="bg1"/>
                          </a:solidFill>
                          <a:effectLst/>
                          <a:uLnTx/>
                          <a:uFillTx/>
                          <a:latin typeface="Helvetica Neue" panose="020B0604020202020204" charset="0"/>
                          <a:ea typeface="Times New Roman"/>
                          <a:cs typeface="Times New Roman"/>
                          <a:sym typeface="Times New Roman"/>
                        </a:rPr>
                        <a:t>ESG2.2TF and </a:t>
                      </a:r>
                      <a:r>
                        <a:rPr lang="en-US" sz="1200" b="0" dirty="0">
                          <a:solidFill>
                            <a:schemeClr val="bg1"/>
                          </a:solidFill>
                          <a:latin typeface="Helvetica Neue" panose="020B0604020202020204" charset="0"/>
                          <a:ea typeface="Times New Roman"/>
                          <a:cs typeface="Times New Roman"/>
                          <a:sym typeface="Times New Roman"/>
                        </a:rPr>
                        <a:t>Y&amp;EA Ministry Team</a:t>
                      </a:r>
                      <a:endParaRPr sz="1200" b="0" dirty="0">
                        <a:solidFill>
                          <a:schemeClr val="bg1"/>
                        </a:solidFill>
                        <a:latin typeface="Helvetica Neue" panose="020B0604020202020204" charset="0"/>
                      </a:endParaRPr>
                    </a:p>
                  </a:txBody>
                  <a:tcPr marL="91450" marR="91450" marT="45725" marB="45725"/>
                </a:tc>
                <a:tc>
                  <a:txBody>
                    <a:bodyPr/>
                    <a:lstStyle/>
                    <a:p>
                      <a:pPr marL="0" marR="0" lvl="0" indent="0" algn="l" rtl="0">
                        <a:lnSpc>
                          <a:spcPct val="100000"/>
                        </a:lnSpc>
                        <a:spcBef>
                          <a:spcPts val="0"/>
                        </a:spcBef>
                        <a:spcAft>
                          <a:spcPts val="0"/>
                        </a:spcAft>
                        <a:buClr>
                          <a:schemeClr val="dk1"/>
                        </a:buClr>
                        <a:buSzPts val="1200"/>
                        <a:buFont typeface="Helvetica Neue"/>
                        <a:buNone/>
                      </a:pPr>
                      <a:r>
                        <a:rPr lang="en-US" sz="1200" dirty="0">
                          <a:solidFill>
                            <a:schemeClr val="bg1"/>
                          </a:solidFill>
                          <a:latin typeface="Helvetica Neue" panose="020B0604020202020204" charset="0"/>
                        </a:rPr>
                        <a:t>1 month after step 7</a:t>
                      </a:r>
                      <a:endParaRPr sz="1200" dirty="0">
                        <a:solidFill>
                          <a:schemeClr val="bg1"/>
                        </a:solidFill>
                        <a:latin typeface="Helvetica Neue" panose="020B0604020202020204" charset="0"/>
                      </a:endParaRPr>
                    </a:p>
                  </a:txBody>
                  <a:tcPr marL="91450" marR="91450" marT="45725" marB="45725">
                    <a:lnR w="12700" cap="flat" cmpd="sng" algn="ctr">
                      <a:solidFill>
                        <a:schemeClr val="lt1"/>
                      </a:solidFill>
                      <a:prstDash val="solid"/>
                      <a:round/>
                      <a:headEnd type="none" w="sm" len="sm"/>
                      <a:tailEnd type="none" w="sm" len="sm"/>
                    </a:lnR>
                  </a:tcPr>
                </a:tc>
                <a:tc>
                  <a:txBody>
                    <a:bodyPr/>
                    <a:lstStyle/>
                    <a:p>
                      <a:pPr marL="0" marR="0" lvl="0" indent="0" algn="l" rtl="0">
                        <a:spcBef>
                          <a:spcPts val="0"/>
                        </a:spcBef>
                        <a:spcAft>
                          <a:spcPts val="0"/>
                        </a:spcAft>
                        <a:buNone/>
                      </a:pPr>
                      <a:r>
                        <a:rPr lang="en-US" sz="1200" b="0" dirty="0">
                          <a:solidFill>
                            <a:schemeClr val="bg1"/>
                          </a:solidFill>
                          <a:latin typeface="Helvetica Neue" panose="020B0604020202020204" charset="0"/>
                          <a:ea typeface="Times New Roman"/>
                          <a:cs typeface="Times New Roman"/>
                          <a:sym typeface="Times New Roman"/>
                        </a:rPr>
                        <a:t>Youth and Emerging Adult Ministry Program</a:t>
                      </a:r>
                      <a:r>
                        <a:rPr lang="en-US" sz="1200" b="0" dirty="0">
                          <a:solidFill>
                            <a:schemeClr val="bg1"/>
                          </a:solidFill>
                          <a:latin typeface="Helvetica Neue" panose="020B0604020202020204" charset="0"/>
                        </a:rPr>
                        <a:t> delivery </a:t>
                      </a:r>
                      <a:r>
                        <a:rPr lang="en-US" sz="1200" dirty="0">
                          <a:solidFill>
                            <a:schemeClr val="bg1"/>
                          </a:solidFill>
                          <a:latin typeface="Helvetica Neue" panose="020B0604020202020204" charset="0"/>
                        </a:rPr>
                        <a:t>begins</a:t>
                      </a:r>
                      <a:endParaRPr sz="1200" dirty="0">
                        <a:solidFill>
                          <a:schemeClr val="bg1"/>
                        </a:solidFill>
                        <a:latin typeface="Helvetica Neue" panose="020B0604020202020204" charset="0"/>
                      </a:endParaRPr>
                    </a:p>
                  </a:txBody>
                  <a:tcPr marL="91450" marR="91450" marT="45725" marB="45725">
                    <a:lnL w="12700" cap="flat" cmpd="sng" algn="ctr">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lgn="ctr">
                      <a:solidFill>
                        <a:schemeClr val="lt1"/>
                      </a:solidFill>
                      <a:prstDash val="solid"/>
                      <a:round/>
                      <a:headEnd type="none" w="sm" len="sm"/>
                      <a:tailEnd type="none" w="sm" len="sm"/>
                    </a:lnT>
                    <a:lnB w="12700" cap="flat" cmpd="sng" algn="ctr">
                      <a:solidFill>
                        <a:schemeClr val="lt1"/>
                      </a:solidFill>
                      <a:prstDash val="solid"/>
                      <a:round/>
                      <a:headEnd type="none" w="sm" len="sm"/>
                      <a:tailEnd type="none" w="sm" len="sm"/>
                    </a:lnB>
                  </a:tcPr>
                </a:tc>
                <a:extLst>
                  <a:ext uri="{0D108BD9-81ED-4DB2-BD59-A6C34878D82A}">
                    <a16:rowId xmlns:a16="http://schemas.microsoft.com/office/drawing/2014/main" val="2083447258"/>
                  </a:ext>
                </a:extLst>
              </a:tr>
              <a:tr h="524000">
                <a:tc>
                  <a:txBody>
                    <a:bodyPr/>
                    <a:lstStyle/>
                    <a:p>
                      <a:pPr marL="0" marR="0" lvl="0" indent="0" algn="l" rtl="0">
                        <a:spcBef>
                          <a:spcPts val="0"/>
                        </a:spcBef>
                        <a:spcAft>
                          <a:spcPts val="0"/>
                        </a:spcAft>
                        <a:buNone/>
                      </a:pPr>
                      <a:r>
                        <a:rPr lang="en-US" sz="1200" b="1" dirty="0">
                          <a:solidFill>
                            <a:schemeClr val="bg1"/>
                          </a:solidFill>
                          <a:latin typeface="Helvetica Neue" panose="020B0604020202020204" charset="0"/>
                        </a:rPr>
                        <a:t>9. At least annually </a:t>
                      </a:r>
                      <a:r>
                        <a:rPr lang="en-US" sz="1200" b="1" u="none" strike="noStrike" cap="none" dirty="0">
                          <a:solidFill>
                            <a:schemeClr val="bg1"/>
                          </a:solidFill>
                          <a:latin typeface="Helvetica Neue" panose="020B0604020202020204" charset="0"/>
                        </a:rPr>
                        <a:t>review, evaluate, eliminate or improve, materials,</a:t>
                      </a:r>
                      <a:r>
                        <a:rPr lang="en-US" sz="1200" b="1" u="none" strike="noStrike" cap="none" baseline="0" dirty="0">
                          <a:solidFill>
                            <a:schemeClr val="bg1"/>
                          </a:solidFill>
                          <a:latin typeface="Helvetica Neue" panose="020B0604020202020204" charset="0"/>
                        </a:rPr>
                        <a:t> Y&amp;EA Ministry Team </a:t>
                      </a:r>
                      <a:r>
                        <a:rPr lang="en-US" sz="1200" b="1" u="none" strike="noStrike" cap="none" dirty="0">
                          <a:solidFill>
                            <a:schemeClr val="bg1"/>
                          </a:solidFill>
                          <a:latin typeface="Helvetica Neue" panose="020B0604020202020204" charset="0"/>
                        </a:rPr>
                        <a:t>and the entire </a:t>
                      </a:r>
                      <a:r>
                        <a:rPr lang="en-US" sz="1200" b="1" dirty="0">
                          <a:solidFill>
                            <a:schemeClr val="bg1"/>
                          </a:solidFill>
                          <a:latin typeface="Helvetica Neue" panose="020B0604020202020204" charset="0"/>
                          <a:ea typeface="Times New Roman"/>
                          <a:cs typeface="Times New Roman"/>
                          <a:sym typeface="Times New Roman"/>
                        </a:rPr>
                        <a:t>Youth and Emerging Adult Ministry Program </a:t>
                      </a:r>
                      <a:r>
                        <a:rPr lang="en-US" sz="1200" b="1" u="none" strike="noStrike" cap="none" dirty="0">
                          <a:solidFill>
                            <a:schemeClr val="bg1"/>
                          </a:solidFill>
                          <a:latin typeface="Helvetica Neue" panose="020B0604020202020204" charset="0"/>
                        </a:rPr>
                        <a:t>to ensure that all materials and the program represents the most effective best practices and metrics available and the </a:t>
                      </a:r>
                      <a:r>
                        <a:rPr lang="en-US" sz="1200" b="1" u="none" strike="noStrike" cap="none" baseline="0" dirty="0">
                          <a:solidFill>
                            <a:schemeClr val="bg1"/>
                          </a:solidFill>
                          <a:latin typeface="Helvetica Neue" panose="020B0604020202020204" charset="0"/>
                        </a:rPr>
                        <a:t>Y&amp;EA Ministry Team </a:t>
                      </a:r>
                      <a:r>
                        <a:rPr lang="en-US" sz="1200" b="1" u="none" strike="noStrike" cap="none" dirty="0">
                          <a:solidFill>
                            <a:schemeClr val="bg1"/>
                          </a:solidFill>
                          <a:latin typeface="Helvetica Neue" panose="020B0604020202020204" charset="0"/>
                        </a:rPr>
                        <a:t>are most effective so that the target goals are achieved. Necessary adjustments are made in the Program or </a:t>
                      </a:r>
                      <a:r>
                        <a:rPr lang="en-US" sz="1200" b="1" u="none" strike="noStrike" cap="none" baseline="0" dirty="0">
                          <a:solidFill>
                            <a:schemeClr val="bg1"/>
                          </a:solidFill>
                          <a:latin typeface="Helvetica Neue" panose="020B0604020202020204" charset="0"/>
                        </a:rPr>
                        <a:t>Y&amp;EA Ministry Team</a:t>
                      </a:r>
                      <a:r>
                        <a:rPr lang="en-US" sz="1200" b="1" u="none" strike="noStrike" cap="none" dirty="0">
                          <a:solidFill>
                            <a:schemeClr val="bg1"/>
                          </a:solidFill>
                          <a:latin typeface="Helvetica Neue" panose="020B0604020202020204" charset="0"/>
                        </a:rPr>
                        <a:t>.</a:t>
                      </a:r>
                      <a:endParaRPr sz="1200" b="1" dirty="0">
                        <a:solidFill>
                          <a:schemeClr val="bg1"/>
                        </a:solidFill>
                        <a:latin typeface="Helvetica Neue" panose="020B0604020202020204" charset="0"/>
                      </a:endParaRPr>
                    </a:p>
                  </a:txBody>
                  <a:tcPr marL="91450" marR="91450" marT="45725" marB="45725"/>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200" b="0" i="0" u="none" strike="noStrike" kern="0" cap="none" spc="0" normalizeH="0" baseline="0" noProof="0" dirty="0">
                          <a:ln>
                            <a:noFill/>
                          </a:ln>
                          <a:solidFill>
                            <a:schemeClr val="bg1"/>
                          </a:solidFill>
                          <a:effectLst/>
                          <a:uLnTx/>
                          <a:uFillTx/>
                          <a:latin typeface="Helvetica Neue" panose="020B0604020202020204" charset="0"/>
                          <a:ea typeface="Times New Roman"/>
                          <a:cs typeface="Times New Roman"/>
                          <a:sym typeface="Times New Roman"/>
                        </a:rPr>
                        <a:t>ESG2.2TF and </a:t>
                      </a:r>
                      <a:r>
                        <a:rPr lang="en-US" sz="1200" b="0" dirty="0">
                          <a:solidFill>
                            <a:schemeClr val="bg1"/>
                          </a:solidFill>
                          <a:latin typeface="Helvetica Neue" panose="020B0604020202020204" charset="0"/>
                          <a:ea typeface="Times New Roman"/>
                          <a:cs typeface="Times New Roman"/>
                          <a:sym typeface="Times New Roman"/>
                        </a:rPr>
                        <a:t>Y&amp;EA Ministry Team</a:t>
                      </a:r>
                      <a:endParaRPr lang="en-US" sz="1200" dirty="0">
                        <a:solidFill>
                          <a:schemeClr val="bg1"/>
                        </a:solidFill>
                        <a:latin typeface="Helvetica Neue" panose="020B0604020202020204" charset="0"/>
                      </a:endParaRPr>
                    </a:p>
                  </a:txBody>
                  <a:tcPr marL="91450" marR="91450" marT="45725" marB="45725"/>
                </a:tc>
                <a:tc>
                  <a:txBody>
                    <a:bodyPr/>
                    <a:lstStyle/>
                    <a:p>
                      <a:pPr marL="0" marR="0" lvl="0" indent="0" algn="l" rtl="0">
                        <a:lnSpc>
                          <a:spcPct val="100000"/>
                        </a:lnSpc>
                        <a:spcBef>
                          <a:spcPts val="0"/>
                        </a:spcBef>
                        <a:spcAft>
                          <a:spcPts val="0"/>
                        </a:spcAft>
                        <a:buClr>
                          <a:schemeClr val="dk1"/>
                        </a:buClr>
                        <a:buSzPts val="1200"/>
                        <a:buFont typeface="Helvetica Neue"/>
                        <a:buNone/>
                      </a:pPr>
                      <a:r>
                        <a:rPr lang="en-US" sz="1200" dirty="0">
                          <a:solidFill>
                            <a:schemeClr val="bg1"/>
                          </a:solidFill>
                          <a:latin typeface="Helvetica Neue" panose="020B0604020202020204" charset="0"/>
                        </a:rPr>
                        <a:t>At least annually after step 8 and continuously thereafter</a:t>
                      </a:r>
                      <a:endParaRPr sz="1200" dirty="0">
                        <a:solidFill>
                          <a:schemeClr val="bg1"/>
                        </a:solidFill>
                        <a:latin typeface="Helvetica Neue" panose="020B0604020202020204" charset="0"/>
                      </a:endParaRPr>
                    </a:p>
                  </a:txBody>
                  <a:tcPr marL="91450" marR="91450" marT="45725" marB="45725">
                    <a:lnR w="12700" cap="flat" cmpd="sng" algn="ctr">
                      <a:solidFill>
                        <a:schemeClr val="lt1"/>
                      </a:solidFill>
                      <a:prstDash val="solid"/>
                      <a:round/>
                      <a:headEnd type="none" w="sm" len="sm"/>
                      <a:tailEnd type="none" w="sm" len="sm"/>
                    </a:lnR>
                  </a:tcPr>
                </a:tc>
                <a:tc>
                  <a:txBody>
                    <a:bodyPr/>
                    <a:lstStyle/>
                    <a:p>
                      <a:pPr marL="0" marR="0" lvl="0" indent="0" algn="l" rtl="0">
                        <a:spcBef>
                          <a:spcPts val="0"/>
                        </a:spcBef>
                        <a:spcAft>
                          <a:spcPts val="0"/>
                        </a:spcAft>
                        <a:buNone/>
                      </a:pPr>
                      <a:r>
                        <a:rPr lang="en-US" sz="1200" dirty="0">
                          <a:solidFill>
                            <a:schemeClr val="bg1"/>
                          </a:solidFill>
                          <a:latin typeface="Helvetica Neue" panose="020B0604020202020204" charset="0"/>
                        </a:rPr>
                        <a:t>Annual review takes place and improvements are implemented</a:t>
                      </a:r>
                      <a:endParaRPr sz="1200" dirty="0">
                        <a:solidFill>
                          <a:schemeClr val="bg1"/>
                        </a:solidFill>
                        <a:latin typeface="Helvetica Neue" panose="020B0604020202020204" charset="0"/>
                      </a:endParaRPr>
                    </a:p>
                  </a:txBody>
                  <a:tcPr marL="91450" marR="91450" marT="45725" marB="45725">
                    <a:lnL w="12700" cap="flat" cmpd="sng" algn="ctr">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lgn="ctr">
                      <a:solidFill>
                        <a:schemeClr val="lt1"/>
                      </a:solidFill>
                      <a:prstDash val="solid"/>
                      <a:round/>
                      <a:headEnd type="none" w="sm" len="sm"/>
                      <a:tailEnd type="none" w="sm" len="sm"/>
                    </a:lnT>
                    <a:lnB w="12700" cap="flat" cmpd="sng" algn="ctr">
                      <a:solidFill>
                        <a:schemeClr val="lt1"/>
                      </a:solidFill>
                      <a:prstDash val="solid"/>
                      <a:round/>
                      <a:headEnd type="none" w="sm" len="sm"/>
                      <a:tailEnd type="none" w="sm" len="sm"/>
                    </a:lnB>
                  </a:tcPr>
                </a:tc>
                <a:extLst>
                  <a:ext uri="{0D108BD9-81ED-4DB2-BD59-A6C34878D82A}">
                    <a16:rowId xmlns:a16="http://schemas.microsoft.com/office/drawing/2014/main" val="2061547581"/>
                  </a:ext>
                </a:extLst>
              </a:tr>
            </a:tbl>
          </a:graphicData>
        </a:graphic>
      </p:graphicFrame>
      <p:sp>
        <p:nvSpPr>
          <p:cNvPr id="6" name="Title 1">
            <a:extLst>
              <a:ext uri="{FF2B5EF4-FFF2-40B4-BE49-F238E27FC236}">
                <a16:creationId xmlns:a16="http://schemas.microsoft.com/office/drawing/2014/main" id="{5B433813-39F3-4CDD-8FF4-A806E1BB85FF}"/>
              </a:ext>
            </a:extLst>
          </p:cNvPr>
          <p:cNvSpPr>
            <a:spLocks noGrp="1"/>
          </p:cNvSpPr>
          <p:nvPr>
            <p:ph type="title"/>
          </p:nvPr>
        </p:nvSpPr>
        <p:spPr>
          <a:xfrm>
            <a:off x="602166" y="-142350"/>
            <a:ext cx="7939668" cy="1143000"/>
          </a:xfrm>
        </p:spPr>
        <p:txBody>
          <a:bodyPr/>
          <a:lstStyle/>
          <a:p>
            <a:r>
              <a:rPr lang="en-US" sz="2400" u="sng" dirty="0">
                <a:latin typeface="Helvetica Neue" panose="020B0604020202020204" charset="0"/>
              </a:rPr>
              <a:t>Education &amp; Spiritual Growth Strategic Goal 2.2 Action Plan</a:t>
            </a:r>
          </a:p>
        </p:txBody>
      </p:sp>
    </p:spTree>
  </p:cSld>
  <p:clrMapOvr>
    <a:masterClrMapping/>
  </p:clrMapOvr>
  <p:transition>
    <p:strips dir="rd"/>
  </p:transition>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2" name="Rectangle 321">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24" name="Rectangle 323">
            <a:extLst>
              <a:ext uri="{FF2B5EF4-FFF2-40B4-BE49-F238E27FC236}">
                <a16:creationId xmlns:a16="http://schemas.microsoft.com/office/drawing/2014/main" id="{1199E1B1-A8C0-4FE8-A5A8-1CB41D69F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 y="0"/>
            <a:ext cx="9143999"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26" name="Rectangle 325">
            <a:extLst>
              <a:ext uri="{FF2B5EF4-FFF2-40B4-BE49-F238E27FC236}">
                <a16:creationId xmlns:a16="http://schemas.microsoft.com/office/drawing/2014/main" id="{84A8DE83-DE75-4B41-9DB4-A7EC0B0DEC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96642"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28" name="Rectangle 327">
            <a:extLst>
              <a:ext uri="{FF2B5EF4-FFF2-40B4-BE49-F238E27FC236}">
                <a16:creationId xmlns:a16="http://schemas.microsoft.com/office/drawing/2014/main" id="{A7009A0A-BEF5-4EAC-AF15-E4F9F002E2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1"/>
            <a:ext cx="9144001"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aphicFrame>
        <p:nvGraphicFramePr>
          <p:cNvPr id="317" name="Content Placeholder 3"/>
          <p:cNvGraphicFramePr/>
          <p:nvPr/>
        </p:nvGraphicFramePr>
        <p:xfrm>
          <a:off x="133164" y="2080337"/>
          <a:ext cx="8824406" cy="3485709"/>
        </p:xfrm>
        <a:graphic>
          <a:graphicData uri="http://schemas.openxmlformats.org/drawingml/2006/table">
            <a:tbl>
              <a:tblPr firstRow="1" bandRow="1">
                <a:noFill/>
              </a:tblPr>
              <a:tblGrid>
                <a:gridCol w="3949564">
                  <a:extLst>
                    <a:ext uri="{9D8B030D-6E8A-4147-A177-3AD203B41FA5}">
                      <a16:colId xmlns:a16="http://schemas.microsoft.com/office/drawing/2014/main" val="20000"/>
                    </a:ext>
                  </a:extLst>
                </a:gridCol>
                <a:gridCol w="1670640">
                  <a:extLst>
                    <a:ext uri="{9D8B030D-6E8A-4147-A177-3AD203B41FA5}">
                      <a16:colId xmlns:a16="http://schemas.microsoft.com/office/drawing/2014/main" val="31893473"/>
                    </a:ext>
                  </a:extLst>
                </a:gridCol>
                <a:gridCol w="1353647">
                  <a:extLst>
                    <a:ext uri="{9D8B030D-6E8A-4147-A177-3AD203B41FA5}">
                      <a16:colId xmlns:a16="http://schemas.microsoft.com/office/drawing/2014/main" val="114495414"/>
                    </a:ext>
                  </a:extLst>
                </a:gridCol>
                <a:gridCol w="1850555">
                  <a:extLst>
                    <a:ext uri="{9D8B030D-6E8A-4147-A177-3AD203B41FA5}">
                      <a16:colId xmlns:a16="http://schemas.microsoft.com/office/drawing/2014/main" val="1475866774"/>
                    </a:ext>
                  </a:extLst>
                </a:gridCol>
              </a:tblGrid>
              <a:tr h="494727">
                <a:tc>
                  <a:txBody>
                    <a:bodyPr/>
                    <a:lstStyle/>
                    <a:p>
                      <a:pPr algn="ctr">
                        <a:defRPr sz="1400">
                          <a:solidFill>
                            <a:srgbClr val="800000"/>
                          </a:solidFill>
                          <a:latin typeface="Georgia"/>
                          <a:ea typeface="Georgia"/>
                          <a:cs typeface="Georgia"/>
                          <a:sym typeface="Georgia"/>
                        </a:defRPr>
                      </a:pPr>
                      <a:r>
                        <a:rPr sz="1400" b="1" u="sng" dirty="0">
                          <a:solidFill>
                            <a:schemeClr val="tx1">
                              <a:lumMod val="75000"/>
                              <a:lumOff val="25000"/>
                            </a:schemeClr>
                          </a:solidFill>
                          <a:latin typeface="Arial" panose="020B0604020202020204" pitchFamily="34" charset="0"/>
                          <a:cs typeface="Arial" panose="020B0604020202020204" pitchFamily="34" charset="0"/>
                        </a:rPr>
                        <a:t>Actions  </a:t>
                      </a:r>
                      <a:r>
                        <a:rPr lang="en-US" sz="1400" b="1" u="sng" dirty="0">
                          <a:solidFill>
                            <a:schemeClr val="tx1">
                              <a:lumMod val="75000"/>
                              <a:lumOff val="25000"/>
                            </a:schemeClr>
                          </a:solidFill>
                          <a:latin typeface="Arial" panose="020B0604020202020204" pitchFamily="34" charset="0"/>
                          <a:cs typeface="Arial" panose="020B0604020202020204" pitchFamily="34" charset="0"/>
                        </a:rPr>
                        <a:t>Steps</a:t>
                      </a:r>
                      <a:endParaRPr sz="1400" b="1" u="sng"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defRPr sz="1400">
                          <a:solidFill>
                            <a:srgbClr val="800000"/>
                          </a:solidFill>
                          <a:latin typeface="Georgia"/>
                          <a:ea typeface="Georgia"/>
                          <a:cs typeface="Georgia"/>
                          <a:sym typeface="Georgia"/>
                        </a:defRPr>
                      </a:pPr>
                      <a:r>
                        <a:rPr lang="en-US" sz="1400" b="1" u="none" dirty="0">
                          <a:solidFill>
                            <a:schemeClr val="tx1">
                              <a:lumMod val="75000"/>
                              <a:lumOff val="25000"/>
                            </a:schemeClr>
                          </a:solidFill>
                          <a:latin typeface="Arial" panose="020B0604020202020204" pitchFamily="34" charset="0"/>
                          <a:cs typeface="Arial" panose="020B0604020202020204" pitchFamily="34" charset="0"/>
                        </a:rPr>
                        <a:t>      </a:t>
                      </a:r>
                      <a:r>
                        <a:rPr lang="en-US" sz="1400" b="1" u="sng" dirty="0">
                          <a:solidFill>
                            <a:schemeClr val="tx1">
                              <a:lumMod val="75000"/>
                              <a:lumOff val="25000"/>
                            </a:schemeClr>
                          </a:solidFill>
                          <a:latin typeface="Arial" panose="020B0604020202020204" pitchFamily="34" charset="0"/>
                          <a:cs typeface="Arial" panose="020B0604020202020204" pitchFamily="34" charset="0"/>
                        </a:rPr>
                        <a:t>Responsible Party</a:t>
                      </a:r>
                      <a:endParaRPr sz="1400" b="1" u="sng"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defRPr sz="1400">
                          <a:solidFill>
                            <a:srgbClr val="800000"/>
                          </a:solidFill>
                          <a:latin typeface="Georgia"/>
                          <a:ea typeface="Georgia"/>
                          <a:cs typeface="Georgia"/>
                          <a:sym typeface="Georgia"/>
                        </a:defRPr>
                      </a:pPr>
                      <a:r>
                        <a:rPr lang="en-US" sz="1400" b="1" u="sng" dirty="0">
                          <a:solidFill>
                            <a:schemeClr val="tx1">
                              <a:lumMod val="75000"/>
                              <a:lumOff val="25000"/>
                            </a:schemeClr>
                          </a:solidFill>
                          <a:latin typeface="Arial" panose="020B0604020202020204" pitchFamily="34" charset="0"/>
                          <a:cs typeface="Arial" panose="020B0604020202020204" pitchFamily="34" charset="0"/>
                        </a:rPr>
                        <a:t>Deadline</a:t>
                      </a:r>
                      <a:endParaRPr sz="1400" b="1" u="sng"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defRPr sz="1400">
                          <a:solidFill>
                            <a:srgbClr val="800000"/>
                          </a:solidFill>
                          <a:latin typeface="Georgia"/>
                          <a:ea typeface="Georgia"/>
                          <a:cs typeface="Georgia"/>
                          <a:sym typeface="Georgia"/>
                        </a:defRPr>
                      </a:pPr>
                      <a:r>
                        <a:rPr lang="en-US" sz="1400" b="1" dirty="0">
                          <a:solidFill>
                            <a:schemeClr val="tx1">
                              <a:lumMod val="75000"/>
                              <a:lumOff val="25000"/>
                            </a:schemeClr>
                          </a:solidFill>
                          <a:latin typeface="Arial" panose="020B0604020202020204" pitchFamily="34" charset="0"/>
                          <a:cs typeface="Arial" panose="020B0604020202020204" pitchFamily="34" charset="0"/>
                        </a:rPr>
                        <a:t> Completion </a:t>
                      </a:r>
                    </a:p>
                    <a:p>
                      <a:pPr algn="ctr">
                        <a:defRPr sz="1400" u="sng">
                          <a:solidFill>
                            <a:srgbClr val="800000"/>
                          </a:solidFill>
                          <a:latin typeface="Georgia"/>
                          <a:ea typeface="Georgia"/>
                          <a:cs typeface="Georgia"/>
                          <a:sym typeface="Georgia"/>
                        </a:defRPr>
                      </a:pPr>
                      <a:r>
                        <a:rPr lang="en-US" sz="1400" b="1" dirty="0">
                          <a:solidFill>
                            <a:schemeClr val="tx1">
                              <a:lumMod val="75000"/>
                              <a:lumOff val="25000"/>
                            </a:schemeClr>
                          </a:solidFill>
                          <a:latin typeface="Arial" panose="020B0604020202020204" pitchFamily="34" charset="0"/>
                          <a:cs typeface="Arial" panose="020B0604020202020204" pitchFamily="34" charset="0"/>
                        </a:rPr>
                        <a:t>Test</a:t>
                      </a:r>
                      <a:endParaRPr sz="1400" b="1"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10000"/>
                  </a:ext>
                </a:extLst>
              </a:tr>
              <a:tr h="280082">
                <a:tc gridSpan="4">
                  <a:txBody>
                    <a:bodyPr/>
                    <a:lstStyle/>
                    <a:p>
                      <a:pPr marL="0" marR="0" lvl="0" indent="0" algn="l" defTabSz="914400" rtl="0" eaLnBrk="1" fontAlgn="auto" latinLnBrk="0" hangingPunct="1">
                        <a:lnSpc>
                          <a:spcPct val="107000"/>
                        </a:lnSpc>
                        <a:spcBef>
                          <a:spcPts val="0"/>
                        </a:spcBef>
                        <a:spcAft>
                          <a:spcPts val="0"/>
                        </a:spcAft>
                        <a:buClrTx/>
                        <a:buSzTx/>
                        <a:buFontTx/>
                        <a:buNone/>
                        <a:tabLst/>
                        <a:defRPr sz="1800"/>
                      </a:pPr>
                      <a:r>
                        <a:rPr lang="en-US" sz="1200" b="1" u="sng" cap="none" spc="0" dirty="0">
                          <a:solidFill>
                            <a:schemeClr val="tx1"/>
                          </a:solidFill>
                          <a:latin typeface="Arial" panose="020B0604020202020204" pitchFamily="34" charset="0"/>
                          <a:ea typeface="Georgia"/>
                          <a:cs typeface="Arial" panose="020B0604020202020204" pitchFamily="34" charset="0"/>
                          <a:sym typeface="Georgia"/>
                        </a:rPr>
                        <a:t>Interim Goal  5: Compile  and assess the  results  of the  Religious Education Program and make necessary improvements  within 2 months</a:t>
                      </a: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marL="60325" indent="0" algn="l">
                        <a:lnSpc>
                          <a:spcPct val="107000"/>
                        </a:lnSpc>
                        <a:defRPr b="1">
                          <a:solidFill>
                            <a:srgbClr val="5D0100"/>
                          </a:solidFill>
                          <a:latin typeface="Georgia"/>
                          <a:ea typeface="Georgia"/>
                          <a:cs typeface="Georgia"/>
                          <a:sym typeface="Georgia"/>
                        </a:defRPr>
                      </a:pPr>
                      <a:endParaRPr sz="1300" b="0" dirty="0">
                        <a:solidFill>
                          <a:schemeClr val="tx1">
                            <a:lumMod val="75000"/>
                            <a:lumOff val="25000"/>
                          </a:schemeClr>
                        </a:solidFill>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lang="en-US" sz="1300" dirty="0">
                        <a:latin typeface="Arial" panose="020B0604020202020204" pitchFamily="34" charset="0"/>
                        <a:cs typeface="Arial" panose="020B0604020202020204" pitchFamily="34" charset="0"/>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algn="l">
                        <a:lnSpc>
                          <a:spcPct val="107000"/>
                        </a:lnSpc>
                        <a:defRPr sz="1800"/>
                      </a:pPr>
                      <a:endParaRPr sz="1300" b="0" dirty="0">
                        <a:solidFill>
                          <a:schemeClr val="tx1">
                            <a:lumMod val="75000"/>
                            <a:lumOff val="25000"/>
                          </a:schemeClr>
                        </a:solidFill>
                        <a:latin typeface="Arial" panose="020B0604020202020204" pitchFamily="34" charset="0"/>
                        <a:ea typeface="Georgia"/>
                        <a:cs typeface="Arial" panose="020B0604020202020204" pitchFamily="34" charset="0"/>
                        <a:sym typeface="Georgia"/>
                      </a:endParaRPr>
                    </a:p>
                  </a:txBody>
                  <a:tcPr marL="138367" marR="103776" marT="69184" marB="6918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249520903"/>
                  </a:ext>
                </a:extLst>
              </a:tr>
              <a:tr h="596049">
                <a:tc>
                  <a:txBody>
                    <a:bodyPr/>
                    <a:lstStyle/>
                    <a:p>
                      <a:pPr marL="58738" lvl="1" indent="0" algn="l">
                        <a:defRPr sz="1400" b="1">
                          <a:solidFill>
                            <a:srgbClr val="5D0100"/>
                          </a:solidFill>
                          <a:latin typeface="Georgia"/>
                          <a:ea typeface="Georgia"/>
                          <a:cs typeface="Georgia"/>
                          <a:sym typeface="Georgia"/>
                        </a:defRPr>
                      </a:pPr>
                      <a:r>
                        <a:rPr dirty="0">
                          <a:solidFill>
                            <a:schemeClr val="tx1"/>
                          </a:solidFill>
                          <a:latin typeface="Arial" panose="020B0604020202020204" pitchFamily="34" charset="0"/>
                          <a:cs typeface="Arial" panose="020B0604020202020204" pitchFamily="34" charset="0"/>
                        </a:rPr>
                        <a:t>11. Obtain and compile qualitative and quantitative data from </a:t>
                      </a:r>
                      <a:r>
                        <a:rPr lang="en-US" sz="1400" cap="none" spc="0" dirty="0">
                          <a:solidFill>
                            <a:schemeClr val="tx1"/>
                          </a:solidFill>
                          <a:latin typeface="Arial" panose="020B0604020202020204" pitchFamily="34" charset="0"/>
                          <a:cs typeface="Arial" panose="020B0604020202020204" pitchFamily="34" charset="0"/>
                        </a:rPr>
                        <a:t>Religious Education Programs </a:t>
                      </a:r>
                      <a:r>
                        <a:rPr lang="en-US" dirty="0">
                          <a:solidFill>
                            <a:schemeClr val="tx1"/>
                          </a:solidFill>
                          <a:latin typeface="Arial" panose="020B0604020202020204" pitchFamily="34" charset="0"/>
                          <a:cs typeface="Arial" panose="020B0604020202020204" pitchFamily="34" charset="0"/>
                        </a:rPr>
                        <a:t> </a:t>
                      </a:r>
                      <a:r>
                        <a:rPr dirty="0">
                          <a:solidFill>
                            <a:schemeClr val="tx1"/>
                          </a:solidFill>
                          <a:latin typeface="Arial" panose="020B0604020202020204" pitchFamily="34" charset="0"/>
                          <a:cs typeface="Arial" panose="020B0604020202020204" pitchFamily="34" charset="0"/>
                        </a:rPr>
                        <a:t>and </a:t>
                      </a:r>
                      <a:r>
                        <a:rPr lang="en-US" dirty="0">
                          <a:solidFill>
                            <a:schemeClr val="tx1"/>
                          </a:solidFill>
                          <a:latin typeface="Arial" panose="020B0604020202020204" pitchFamily="34" charset="0"/>
                          <a:cs typeface="Arial" panose="020B0604020202020204" pitchFamily="34" charset="0"/>
                        </a:rPr>
                        <a:t>determine </a:t>
                      </a:r>
                      <a:r>
                        <a:rPr dirty="0">
                          <a:solidFill>
                            <a:schemeClr val="tx1"/>
                          </a:solidFill>
                          <a:latin typeface="Arial" panose="020B0604020202020204" pitchFamily="34" charset="0"/>
                          <a:cs typeface="Arial" panose="020B0604020202020204" pitchFamily="34" charset="0"/>
                        </a:rPr>
                        <a:t>effectiveness and success (based on criteria established in step 2) and identify areas for improvement. </a:t>
                      </a:r>
                      <a:endParaRPr lang="en-US" dirty="0">
                        <a:solidFill>
                          <a:schemeClr val="tx1"/>
                        </a:solidFill>
                        <a:latin typeface="Arial" panose="020B0604020202020204" pitchFamily="34" charset="0"/>
                        <a:cs typeface="Arial" panose="020B0604020202020204" pitchFamily="34" charset="0"/>
                      </a:endParaRPr>
                    </a:p>
                    <a:p>
                      <a:pPr marL="58738" lvl="1" indent="0" algn="l">
                        <a:defRPr sz="1400" b="1">
                          <a:solidFill>
                            <a:srgbClr val="5D0100"/>
                          </a:solidFill>
                          <a:latin typeface="Georgia"/>
                          <a:ea typeface="Georgia"/>
                          <a:cs typeface="Georgia"/>
                          <a:sym typeface="Georgia"/>
                        </a:defRPr>
                      </a:pPr>
                      <a:endParaRPr dirty="0">
                        <a:solidFill>
                          <a:schemeClr val="tx1"/>
                        </a:solidFill>
                        <a:latin typeface="Arial" panose="020B0604020202020204" pitchFamily="34" charset="0"/>
                        <a:cs typeface="Arial" panose="020B0604020202020204"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3975" marR="0" lvl="0" indent="0" algn="l" defTabSz="914400" rtl="0" eaLnBrk="1" fontAlgn="auto" latinLnBrk="0" hangingPunct="1">
                        <a:lnSpc>
                          <a:spcPct val="107000"/>
                        </a:lnSpc>
                        <a:spcBef>
                          <a:spcPts val="0"/>
                        </a:spcBef>
                        <a:spcAft>
                          <a:spcPts val="0"/>
                        </a:spcAft>
                        <a:buClrTx/>
                        <a:buSzTx/>
                        <a:buFontTx/>
                        <a:buNone/>
                        <a:tabLst/>
                        <a:defRPr sz="1800"/>
                      </a:pPr>
                      <a:r>
                        <a:rPr lang="en-US" sz="1200" b="0" dirty="0">
                          <a:solidFill>
                            <a:schemeClr val="tx1"/>
                          </a:solidFill>
                          <a:latin typeface="Arial" panose="020B0604020202020204" pitchFamily="34" charset="0"/>
                          <a:ea typeface="Georgia"/>
                          <a:cs typeface="Arial" panose="020B0604020202020204" pitchFamily="34" charset="0"/>
                          <a:sym typeface="Georgia"/>
                        </a:rPr>
                        <a:t>Educators  and </a:t>
                      </a:r>
                      <a:r>
                        <a:rPr kumimoji="0" lang="en-US" sz="12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Georgia"/>
                          <a:cs typeface="Arial" panose="020B0604020202020204" pitchFamily="34" charset="0"/>
                          <a:sym typeface="Georgia"/>
                        </a:rPr>
                        <a:t>RET </a:t>
                      </a:r>
                      <a:endParaRPr kumimoji="0" lang="en-US" sz="12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sym typeface="Georgia"/>
                      </a:endParaRPr>
                    </a:p>
                    <a:p>
                      <a:pPr marL="0" marR="0" lvl="0" indent="0" algn="l" defTabSz="914400" rtl="0" eaLnBrk="1" fontAlgn="auto" latinLnBrk="0" hangingPunct="1">
                        <a:lnSpc>
                          <a:spcPct val="107000"/>
                        </a:lnSpc>
                        <a:spcBef>
                          <a:spcPts val="0"/>
                        </a:spcBef>
                        <a:spcAft>
                          <a:spcPts val="0"/>
                        </a:spcAft>
                        <a:buClrTx/>
                        <a:buSzTx/>
                        <a:buFontTx/>
                        <a:buNone/>
                        <a:tabLst/>
                        <a:defRPr sz="1800"/>
                      </a:pPr>
                      <a:endParaRPr lang="en-US" sz="1200" b="0" dirty="0">
                        <a:solidFill>
                          <a:schemeClr val="tx1"/>
                        </a:solidFill>
                        <a:latin typeface="Arial" panose="020B0604020202020204" pitchFamily="34" charset="0"/>
                        <a:ea typeface="Georgia"/>
                        <a:cs typeface="Arial" panose="020B0604020202020204" pitchFamily="34" charset="0"/>
                        <a:sym typeface="Georgia"/>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3975" indent="0" algn="l">
                        <a:lnSpc>
                          <a:spcPct val="107000"/>
                        </a:lnSpc>
                        <a:defRPr sz="1400" b="1">
                          <a:solidFill>
                            <a:srgbClr val="FF0000"/>
                          </a:solidFill>
                          <a:latin typeface="Georgia"/>
                          <a:ea typeface="Georgia"/>
                          <a:cs typeface="Georgia"/>
                          <a:sym typeface="Georgia"/>
                        </a:defRPr>
                      </a:pPr>
                      <a:r>
                        <a:rPr sz="1200" b="0" dirty="0">
                          <a:solidFill>
                            <a:schemeClr val="tx1"/>
                          </a:solidFill>
                          <a:latin typeface="Arial" panose="020B0604020202020204" pitchFamily="34" charset="0"/>
                          <a:cs typeface="Arial" panose="020B0604020202020204" pitchFamily="34" charset="0"/>
                        </a:rPr>
                        <a:t>1 month after step 10</a:t>
                      </a: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3975" indent="0" algn="l">
                        <a:lnSpc>
                          <a:spcPct val="107000"/>
                        </a:lnSpc>
                        <a:defRPr sz="1800"/>
                      </a:pPr>
                      <a:r>
                        <a:rPr lang="en-US" sz="1200" cap="none" spc="0" dirty="0">
                          <a:solidFill>
                            <a:schemeClr val="tx1"/>
                          </a:solidFill>
                          <a:latin typeface="Arial" panose="020B0604020202020204" pitchFamily="34" charset="0"/>
                          <a:cs typeface="Arial" panose="020B0604020202020204" pitchFamily="34" charset="0"/>
                        </a:rPr>
                        <a:t>Religious Education Program </a:t>
                      </a:r>
                      <a:r>
                        <a:rPr sz="1200" b="0" dirty="0">
                          <a:solidFill>
                            <a:schemeClr val="tx1"/>
                          </a:solidFill>
                          <a:latin typeface="Arial" panose="020B0604020202020204" pitchFamily="34" charset="0"/>
                          <a:ea typeface="Georgia"/>
                          <a:cs typeface="Arial" panose="020B0604020202020204" pitchFamily="34" charset="0"/>
                          <a:sym typeface="Georgia"/>
                        </a:rPr>
                        <a:t>
assessments are completed</a:t>
                      </a: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683553">
                <a:tc>
                  <a:txBody>
                    <a:bodyPr/>
                    <a:lstStyle/>
                    <a:p>
                      <a:pPr algn="l">
                        <a:lnSpc>
                          <a:spcPct val="107000"/>
                        </a:lnSpc>
                        <a:defRPr sz="1800"/>
                      </a:pPr>
                      <a:r>
                        <a:rPr sz="1400" b="1" dirty="0">
                          <a:solidFill>
                            <a:schemeClr val="tx1"/>
                          </a:solidFill>
                          <a:latin typeface="Arial" panose="020B0604020202020204" pitchFamily="34" charset="0"/>
                          <a:ea typeface="Georgia"/>
                          <a:cs typeface="Arial" panose="020B0604020202020204" pitchFamily="34" charset="0"/>
                          <a:sym typeface="Georgia"/>
                        </a:rPr>
                        <a:t>12. Finalize </a:t>
                      </a:r>
                      <a:r>
                        <a:rPr lang="en-US" sz="1400" b="1" dirty="0">
                          <a:solidFill>
                            <a:schemeClr val="tx1"/>
                          </a:solidFill>
                          <a:latin typeface="Arial" panose="020B0604020202020204" pitchFamily="34" charset="0"/>
                          <a:ea typeface="Georgia"/>
                          <a:cs typeface="Arial" panose="020B0604020202020204" pitchFamily="34" charset="0"/>
                          <a:sym typeface="Georgia"/>
                        </a:rPr>
                        <a:t>and deliver </a:t>
                      </a:r>
                      <a:r>
                        <a:rPr lang="en-US" sz="1400" b="1" cap="none" spc="0" dirty="0">
                          <a:solidFill>
                            <a:schemeClr val="tx1"/>
                          </a:solidFill>
                          <a:latin typeface="Arial" panose="020B0604020202020204" pitchFamily="34" charset="0"/>
                          <a:cs typeface="Arial" panose="020B0604020202020204" pitchFamily="34" charset="0"/>
                        </a:rPr>
                        <a:t>Religious Education Programs </a:t>
                      </a:r>
                      <a:r>
                        <a:rPr lang="en-US" sz="1400" b="1" dirty="0">
                          <a:solidFill>
                            <a:schemeClr val="tx1"/>
                          </a:solidFill>
                          <a:latin typeface="Arial" panose="020B0604020202020204" pitchFamily="34" charset="0"/>
                          <a:ea typeface="Georgia"/>
                          <a:cs typeface="Arial" panose="020B0604020202020204" pitchFamily="34" charset="0"/>
                          <a:sym typeface="Georgia"/>
                        </a:rPr>
                        <a:t> </a:t>
                      </a:r>
                      <a:r>
                        <a:rPr sz="1400" b="1" dirty="0">
                          <a:solidFill>
                            <a:schemeClr val="tx1"/>
                          </a:solidFill>
                          <a:latin typeface="Arial" panose="020B0604020202020204" pitchFamily="34" charset="0"/>
                          <a:ea typeface="Georgia"/>
                          <a:cs typeface="Arial" panose="020B0604020202020204" pitchFamily="34" charset="0"/>
                          <a:sym typeface="Georgia"/>
                        </a:rPr>
                        <a:t>assessment analysis report</a:t>
                      </a:r>
                      <a:r>
                        <a:rPr lang="en-US" sz="1400" b="1" dirty="0">
                          <a:solidFill>
                            <a:schemeClr val="tx1"/>
                          </a:solidFill>
                          <a:latin typeface="Arial" panose="020B0604020202020204" pitchFamily="34" charset="0"/>
                          <a:ea typeface="Georgia"/>
                          <a:cs typeface="Arial" panose="020B0604020202020204" pitchFamily="34" charset="0"/>
                          <a:sym typeface="Georgia"/>
                        </a:rPr>
                        <a:t>,</a:t>
                      </a:r>
                      <a:r>
                        <a:rPr sz="1400" b="1" dirty="0">
                          <a:solidFill>
                            <a:schemeClr val="tx1"/>
                          </a:solidFill>
                          <a:latin typeface="Arial" panose="020B0604020202020204" pitchFamily="34" charset="0"/>
                          <a:ea typeface="Georgia"/>
                          <a:cs typeface="Arial" panose="020B0604020202020204" pitchFamily="34" charset="0"/>
                          <a:sym typeface="Georgia"/>
                        </a:rPr>
                        <a:t> and make all refinements necessary to make the </a:t>
                      </a:r>
                      <a:r>
                        <a:rPr lang="en-US" sz="1400" b="1" dirty="0">
                          <a:solidFill>
                            <a:schemeClr val="tx1"/>
                          </a:solidFill>
                          <a:latin typeface="Arial" panose="020B0604020202020204" pitchFamily="34" charset="0"/>
                          <a:ea typeface="Georgia"/>
                          <a:cs typeface="Arial" panose="020B0604020202020204" pitchFamily="34" charset="0"/>
                          <a:sym typeface="Georgia"/>
                        </a:rPr>
                        <a:t>Religious Education Programs</a:t>
                      </a:r>
                      <a:r>
                        <a:rPr sz="1400" b="1" dirty="0">
                          <a:solidFill>
                            <a:schemeClr val="tx1"/>
                          </a:solidFill>
                          <a:latin typeface="Arial" panose="020B0604020202020204" pitchFamily="34" charset="0"/>
                          <a:ea typeface="Georgia"/>
                          <a:cs typeface="Arial" panose="020B0604020202020204" pitchFamily="34" charset="0"/>
                          <a:sym typeface="Georgia"/>
                        </a:rPr>
                        <a:t> more effective based on information identified in step 11.</a:t>
                      </a: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3975" marR="0" lvl="0" indent="0" algn="l" defTabSz="914400" rtl="0" eaLnBrk="1" fontAlgn="auto" latinLnBrk="0" hangingPunct="1">
                        <a:lnSpc>
                          <a:spcPct val="107000"/>
                        </a:lnSpc>
                        <a:spcBef>
                          <a:spcPts val="0"/>
                        </a:spcBef>
                        <a:spcAft>
                          <a:spcPts val="0"/>
                        </a:spcAft>
                        <a:buClrTx/>
                        <a:buSzTx/>
                        <a:buFontTx/>
                        <a:buNone/>
                        <a:tabLst/>
                        <a:defRPr sz="1800"/>
                      </a:pPr>
                      <a:r>
                        <a:rPr lang="en-US" sz="1200" b="0" dirty="0">
                          <a:solidFill>
                            <a:schemeClr val="tx1"/>
                          </a:solidFill>
                          <a:latin typeface="Arial" panose="020B0604020202020204" pitchFamily="34" charset="0"/>
                          <a:ea typeface="Georgia"/>
                          <a:cs typeface="Arial" panose="020B0604020202020204" pitchFamily="34" charset="0"/>
                          <a:sym typeface="Georgia"/>
                        </a:rPr>
                        <a:t>Educators </a:t>
                      </a:r>
                      <a:r>
                        <a:rPr sz="1200" b="0" dirty="0">
                          <a:solidFill>
                            <a:schemeClr val="tx1"/>
                          </a:solidFill>
                          <a:latin typeface="Arial" panose="020B0604020202020204" pitchFamily="34" charset="0"/>
                          <a:ea typeface="Georgia"/>
                          <a:cs typeface="Arial" panose="020B0604020202020204" pitchFamily="34" charset="0"/>
                          <a:sym typeface="Georgia"/>
                        </a:rPr>
                        <a:t> and</a:t>
                      </a:r>
                      <a:r>
                        <a:rPr lang="en-US" sz="1200" b="0" dirty="0">
                          <a:solidFill>
                            <a:schemeClr val="tx1"/>
                          </a:solidFill>
                          <a:latin typeface="Arial" panose="020B0604020202020204" pitchFamily="34" charset="0"/>
                          <a:ea typeface="Georgia"/>
                          <a:cs typeface="Arial" panose="020B0604020202020204" pitchFamily="34" charset="0"/>
                          <a:sym typeface="Georgia"/>
                        </a:rPr>
                        <a:t> </a:t>
                      </a:r>
                      <a:r>
                        <a:rPr kumimoji="0" lang="en-US" sz="12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ea typeface="Georgia"/>
                          <a:cs typeface="Arial" panose="020B0604020202020204" pitchFamily="34" charset="0"/>
                          <a:sym typeface="Georgia"/>
                        </a:rPr>
                        <a:t>RET </a:t>
                      </a:r>
                      <a:endParaRPr kumimoji="0" lang="en-US" sz="1200" b="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sym typeface="Georgia"/>
                      </a:endParaRPr>
                    </a:p>
                    <a:p>
                      <a:pPr marL="0" marR="0" lvl="0" indent="0" algn="l" defTabSz="914400" rtl="0" eaLnBrk="1" fontAlgn="auto" latinLnBrk="0" hangingPunct="1">
                        <a:lnSpc>
                          <a:spcPct val="107000"/>
                        </a:lnSpc>
                        <a:spcBef>
                          <a:spcPts val="0"/>
                        </a:spcBef>
                        <a:spcAft>
                          <a:spcPts val="0"/>
                        </a:spcAft>
                        <a:buClrTx/>
                        <a:buSzTx/>
                        <a:buFontTx/>
                        <a:buNone/>
                        <a:tabLst/>
                        <a:defRPr sz="1800"/>
                      </a:pPr>
                      <a:endParaRPr lang="en-US" sz="1200" b="0" dirty="0">
                        <a:solidFill>
                          <a:schemeClr val="tx1"/>
                        </a:solidFill>
                        <a:latin typeface="Arial" panose="020B0604020202020204" pitchFamily="34" charset="0"/>
                        <a:ea typeface="Georgia"/>
                        <a:cs typeface="Arial" panose="020B0604020202020204" pitchFamily="34" charset="0"/>
                        <a:sym typeface="Georgia"/>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3975" indent="0" algn="l">
                        <a:lnSpc>
                          <a:spcPct val="107000"/>
                        </a:lnSpc>
                        <a:defRPr sz="1400" b="1">
                          <a:solidFill>
                            <a:srgbClr val="FF0000"/>
                          </a:solidFill>
                          <a:latin typeface="Georgia"/>
                          <a:ea typeface="Georgia"/>
                          <a:cs typeface="Georgia"/>
                          <a:sym typeface="Georgia"/>
                        </a:defRPr>
                      </a:pPr>
                      <a:r>
                        <a:rPr sz="1200" b="0" dirty="0">
                          <a:solidFill>
                            <a:schemeClr val="tx1"/>
                          </a:solidFill>
                          <a:latin typeface="Arial" panose="020B0604020202020204" pitchFamily="34" charset="0"/>
                          <a:cs typeface="Arial" panose="020B0604020202020204" pitchFamily="34" charset="0"/>
                        </a:rPr>
                        <a:t>1 month after step 11</a:t>
                      </a: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3975" indent="0" algn="l">
                        <a:lnSpc>
                          <a:spcPct val="107000"/>
                        </a:lnSpc>
                        <a:defRPr sz="1800"/>
                      </a:pPr>
                      <a:r>
                        <a:rPr lang="en-US" sz="1200" b="0" dirty="0">
                          <a:solidFill>
                            <a:schemeClr val="tx1"/>
                          </a:solidFill>
                          <a:latin typeface="Arial" panose="020B0604020202020204" pitchFamily="34" charset="0"/>
                          <a:ea typeface="Georgia"/>
                          <a:cs typeface="Arial" panose="020B0604020202020204" pitchFamily="34" charset="0"/>
                          <a:sym typeface="Georgia"/>
                        </a:rPr>
                        <a:t>Analysis</a:t>
                      </a:r>
                      <a:r>
                        <a:rPr sz="1200" b="0" dirty="0">
                          <a:solidFill>
                            <a:schemeClr val="tx1"/>
                          </a:solidFill>
                          <a:latin typeface="Arial" panose="020B0604020202020204" pitchFamily="34" charset="0"/>
                          <a:ea typeface="Georgia"/>
                          <a:cs typeface="Arial" panose="020B0604020202020204" pitchFamily="34" charset="0"/>
                          <a:sym typeface="Georgia"/>
                        </a:rPr>
                        <a:t> is completed, and </a:t>
                      </a:r>
                      <a:r>
                        <a:rPr lang="en-US" sz="1200" cap="none" spc="0" dirty="0">
                          <a:solidFill>
                            <a:schemeClr val="tx1"/>
                          </a:solidFill>
                          <a:latin typeface="Arial" panose="020B0604020202020204" pitchFamily="34" charset="0"/>
                          <a:cs typeface="Arial" panose="020B0604020202020204" pitchFamily="34" charset="0"/>
                        </a:rPr>
                        <a:t>Religious Education Programs  is</a:t>
                      </a:r>
                      <a:r>
                        <a:rPr sz="1200" b="0" dirty="0">
                          <a:solidFill>
                            <a:schemeClr val="tx1"/>
                          </a:solidFill>
                          <a:latin typeface="Arial" panose="020B0604020202020204" pitchFamily="34" charset="0"/>
                          <a:ea typeface="Georgia"/>
                          <a:cs typeface="Arial" panose="020B0604020202020204" pitchFamily="34" charset="0"/>
                          <a:sym typeface="Georgia"/>
                        </a:rPr>
                        <a:t> refined accordingly</a:t>
                      </a: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bl>
          </a:graphicData>
        </a:graphic>
      </p:graphicFrame>
      <p:sp>
        <p:nvSpPr>
          <p:cNvPr id="2" name="Title 1">
            <a:extLst>
              <a:ext uri="{FF2B5EF4-FFF2-40B4-BE49-F238E27FC236}">
                <a16:creationId xmlns:a16="http://schemas.microsoft.com/office/drawing/2014/main" id="{D66F9F99-75B5-0F3A-9B3A-941246C78207}"/>
              </a:ext>
            </a:extLst>
          </p:cNvPr>
          <p:cNvSpPr txBox="1">
            <a:spLocks/>
          </p:cNvSpPr>
          <p:nvPr/>
        </p:nvSpPr>
        <p:spPr bwMode="auto">
          <a:xfrm>
            <a:off x="0" y="-60920"/>
            <a:ext cx="9144000" cy="11592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ctr" anchorCtr="0" compatLnSpc="1">
            <a:prstTxWarp prst="textNoShape">
              <a:avLst/>
            </a:prstTxWarp>
            <a:normAutofit/>
          </a:bodyPr>
          <a:lstStyle>
            <a:lvl1pPr algn="ctr" rtl="0" fontAlgn="base">
              <a:lnSpc>
                <a:spcPct val="70000"/>
              </a:lnSpc>
              <a:spcBef>
                <a:spcPct val="0"/>
              </a:spcBef>
              <a:spcAft>
                <a:spcPct val="0"/>
              </a:spcAft>
              <a:defRPr sz="3600" b="1" u="sng">
                <a:solidFill>
                  <a:srgbClr val="760002"/>
                </a:solidFill>
                <a:effectLst/>
                <a:latin typeface="Georgia" panose="02040502050405020303" pitchFamily="18" charset="0"/>
                <a:ea typeface="+mj-ea"/>
                <a:cs typeface="Arial" panose="020B0604020202020204" pitchFamily="34" charset="0"/>
              </a:defRPr>
            </a:lvl1pPr>
            <a:lvl2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2pPr>
            <a:lvl3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3pPr>
            <a:lvl4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4pPr>
            <a:lvl5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5pPr>
            <a:lvl6pPr marL="4572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6pPr>
            <a:lvl7pPr marL="9144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7pPr>
            <a:lvl8pPr marL="13716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8pPr>
            <a:lvl9pPr marL="18288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9pPr>
          </a:lstStyle>
          <a:p>
            <a:pPr marL="0" marR="0" lvl="0" indent="0" algn="ctr" defTabSz="914400" rtl="0" eaLnBrk="1" fontAlgn="base" latinLnBrk="0" hangingPunct="1">
              <a:lnSpc>
                <a:spcPct val="90000"/>
              </a:lnSpc>
              <a:spcBef>
                <a:spcPct val="0"/>
              </a:spcBef>
              <a:spcAft>
                <a:spcPts val="600"/>
              </a:spcAft>
              <a:buClrTx/>
              <a:buSzTx/>
              <a:buFontTx/>
              <a:buNone/>
              <a:tabLst/>
              <a:defRPr/>
            </a:pPr>
            <a:r>
              <a:rPr kumimoji="0" lang="en-US" sz="3500" b="0" i="0" u="sng"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rPr>
              <a:t>Religious Education Action  Plan</a:t>
            </a:r>
          </a:p>
        </p:txBody>
      </p:sp>
    </p:spTree>
    <p:extLst>
      <p:ext uri="{BB962C8B-B14F-4D97-AF65-F5344CB8AC3E}">
        <p14:creationId xmlns:p14="http://schemas.microsoft.com/office/powerpoint/2010/main" val="20246892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E5D8B-BC2C-3205-A684-FDA143D660CA}"/>
              </a:ext>
            </a:extLst>
          </p:cNvPr>
          <p:cNvSpPr>
            <a:spLocks noGrp="1"/>
          </p:cNvSpPr>
          <p:nvPr>
            <p:ph type="title"/>
          </p:nvPr>
        </p:nvSpPr>
        <p:spPr>
          <a:xfrm>
            <a:off x="1537854" y="2719923"/>
            <a:ext cx="6324600" cy="1143000"/>
          </a:xfrm>
        </p:spPr>
        <p:txBody>
          <a:bodyPr/>
          <a:lstStyle/>
          <a:p>
            <a:r>
              <a:rPr lang="en-US" dirty="0"/>
              <a:t>Sample 9 </a:t>
            </a:r>
            <a:br>
              <a:rPr lang="en-US" dirty="0"/>
            </a:br>
            <a:r>
              <a:rPr lang="en-US" dirty="0"/>
              <a:t>Religious Education</a:t>
            </a:r>
          </a:p>
        </p:txBody>
      </p:sp>
    </p:spTree>
    <p:extLst>
      <p:ext uri="{BB962C8B-B14F-4D97-AF65-F5344CB8AC3E}">
        <p14:creationId xmlns:p14="http://schemas.microsoft.com/office/powerpoint/2010/main" val="2274199862"/>
      </p:ext>
    </p:extLst>
  </p:cSld>
  <p:clrMapOvr>
    <a:masterClrMapping/>
  </p:clrMapOvr>
  <p:transition>
    <p:strips dir="rd"/>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Shape 39"/>
        <p:cNvGrpSpPr/>
        <p:nvPr/>
      </p:nvGrpSpPr>
      <p:grpSpPr>
        <a:xfrm>
          <a:off x="0" y="0"/>
          <a:ext cx="0" cy="0"/>
          <a:chOff x="0" y="0"/>
          <a:chExt cx="0" cy="0"/>
        </a:xfrm>
      </p:grpSpPr>
      <p:sp>
        <p:nvSpPr>
          <p:cNvPr id="40" name="Google Shape;40;p8"/>
          <p:cNvSpPr txBox="1">
            <a:spLocks noGrp="1"/>
          </p:cNvSpPr>
          <p:nvPr>
            <p:ph type="body" idx="1"/>
          </p:nvPr>
        </p:nvSpPr>
        <p:spPr>
          <a:xfrm>
            <a:off x="524754" y="2071577"/>
            <a:ext cx="8285177" cy="43434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200"/>
              <a:buNone/>
            </a:pPr>
            <a:r>
              <a:rPr lang="en-US" sz="2400" b="1" dirty="0">
                <a:solidFill>
                  <a:schemeClr val="tx1"/>
                </a:solidFill>
                <a:latin typeface="Helvetica Neue"/>
                <a:ea typeface="Helvetica Neue"/>
                <a:cs typeface="Helvetica Neue"/>
                <a:sym typeface="Helvetica Neue"/>
              </a:rPr>
              <a:t>Within  </a:t>
            </a:r>
            <a:r>
              <a:rPr lang="en-US" sz="2400" b="1" dirty="0">
                <a:solidFill>
                  <a:schemeClr val="tx1"/>
                </a:solidFill>
              </a:rPr>
              <a:t>21</a:t>
            </a:r>
            <a:r>
              <a:rPr lang="en-US" sz="2400" b="1" dirty="0">
                <a:solidFill>
                  <a:schemeClr val="tx1"/>
                </a:solidFill>
                <a:latin typeface="Helvetica Neue"/>
                <a:ea typeface="Helvetica Neue"/>
                <a:cs typeface="Helvetica Neue"/>
                <a:sym typeface="Helvetica Neue"/>
              </a:rPr>
              <a:t>  months,  we  will  develop  and  implement  an  effective,  comprehensive  and  interactive  </a:t>
            </a:r>
            <a:r>
              <a:rPr lang="en-US" sz="2400" b="1" dirty="0">
                <a:solidFill>
                  <a:schemeClr val="tx1"/>
                </a:solidFill>
              </a:rPr>
              <a:t>full-year  Adult  Religious Education  Program</a:t>
            </a:r>
            <a:r>
              <a:rPr lang="en-US" sz="2400" b="1" dirty="0">
                <a:solidFill>
                  <a:schemeClr val="tx1"/>
                </a:solidFill>
                <a:latin typeface="Helvetica Neue"/>
                <a:ea typeface="Helvetica Neue"/>
                <a:cs typeface="Helvetica Neue"/>
                <a:sym typeface="Helvetica Neue"/>
              </a:rPr>
              <a:t>  that  will  be  successfully  delivered  to  a  minimum  of  30%  of  adult  parishioners  over  the  next  2  years  thereafter.</a:t>
            </a:r>
            <a:r>
              <a:rPr lang="en-US" sz="2400" b="1" dirty="0">
                <a:solidFill>
                  <a:schemeClr val="tx1"/>
                </a:solidFill>
              </a:rPr>
              <a:t> </a:t>
            </a:r>
            <a:endParaRPr sz="2400" b="1" dirty="0">
              <a:solidFill>
                <a:schemeClr val="tx1"/>
              </a:solidFill>
            </a:endParaRPr>
          </a:p>
        </p:txBody>
      </p:sp>
      <p:sp>
        <p:nvSpPr>
          <p:cNvPr id="41" name="Google Shape;41;p8"/>
          <p:cNvSpPr txBox="1"/>
          <p:nvPr/>
        </p:nvSpPr>
        <p:spPr>
          <a:xfrm>
            <a:off x="346167" y="364808"/>
            <a:ext cx="8642350" cy="1143000"/>
          </a:xfrm>
          <a:prstGeom prst="rect">
            <a:avLst/>
          </a:prstGeom>
          <a:no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70000"/>
              </a:lnSpc>
              <a:spcBef>
                <a:spcPts val="0"/>
              </a:spcBef>
              <a:spcAft>
                <a:spcPts val="0"/>
              </a:spcAft>
              <a:buClr>
                <a:srgbClr val="000000"/>
              </a:buClr>
              <a:buSzTx/>
              <a:buFont typeface="Arial"/>
              <a:buNone/>
              <a:tabLst/>
              <a:defRPr/>
            </a:pPr>
            <a:r>
              <a:rPr kumimoji="0" lang="en-US" sz="3600" b="1" i="0" u="sng" strike="noStrike" kern="0" cap="none" spc="0" normalizeH="0" baseline="0" noProof="0" dirty="0">
                <a:ln>
                  <a:noFill/>
                </a:ln>
                <a:solidFill>
                  <a:srgbClr val="760002"/>
                </a:solidFill>
                <a:effectLst/>
                <a:uLnTx/>
                <a:uFillTx/>
                <a:latin typeface="Helvetica Neue"/>
                <a:ea typeface="Arial"/>
                <a:cs typeface="Arial"/>
                <a:sym typeface="Arial"/>
              </a:rPr>
              <a:t>Education</a:t>
            </a:r>
          </a:p>
          <a:p>
            <a:pPr marL="0" marR="0" lvl="0" indent="0" algn="ctr" defTabSz="914400" rtl="0" eaLnBrk="1" fontAlgn="auto" latinLnBrk="0" hangingPunct="1">
              <a:lnSpc>
                <a:spcPct val="70000"/>
              </a:lnSpc>
              <a:spcBef>
                <a:spcPts val="0"/>
              </a:spcBef>
              <a:spcAft>
                <a:spcPts val="0"/>
              </a:spcAft>
              <a:buClr>
                <a:srgbClr val="000000"/>
              </a:buClr>
              <a:buSzTx/>
              <a:buFont typeface="Arial"/>
              <a:buNone/>
              <a:tabLst/>
              <a:defRPr/>
            </a:pPr>
            <a:endParaRPr kumimoji="0" lang="en-US" sz="3600" b="1" i="0" u="sng" strike="noStrike" kern="0" cap="none" spc="0" normalizeH="0" baseline="0" noProof="0" dirty="0">
              <a:ln>
                <a:noFill/>
              </a:ln>
              <a:solidFill>
                <a:srgbClr val="760002"/>
              </a:solidFill>
              <a:effectLst/>
              <a:uLnTx/>
              <a:uFillTx/>
              <a:latin typeface="Helvetica Neue"/>
              <a:cs typeface="Arial"/>
              <a:sym typeface="Arial"/>
            </a:endParaRPr>
          </a:p>
          <a:p>
            <a:pPr lvl="0" algn="ctr" hangingPunct="1">
              <a:lnSpc>
                <a:spcPct val="70000"/>
              </a:lnSpc>
              <a:buClr>
                <a:srgbClr val="000000"/>
              </a:buClr>
              <a:defRPr/>
            </a:pPr>
            <a:r>
              <a:rPr lang="en-US" sz="3600" b="1" u="sng" dirty="0">
                <a:solidFill>
                  <a:srgbClr val="760002"/>
                </a:solidFill>
                <a:latin typeface="Helvetica Neue"/>
                <a:ea typeface="Arial"/>
                <a:cs typeface="Arial"/>
                <a:sym typeface="Arial"/>
              </a:rPr>
              <a:t>Goal  4.1  </a:t>
            </a:r>
            <a:r>
              <a:rPr kumimoji="0" lang="en-US" sz="3600" b="1" i="0" u="sng" strike="noStrike" kern="0" cap="none" spc="0" normalizeH="0" baseline="0" noProof="0" dirty="0">
                <a:ln>
                  <a:noFill/>
                </a:ln>
                <a:solidFill>
                  <a:srgbClr val="760002"/>
                </a:solidFill>
                <a:effectLst/>
                <a:uLnTx/>
                <a:uFillTx/>
                <a:latin typeface="Helvetica Neue"/>
                <a:cs typeface="Arial"/>
                <a:sym typeface="Arial"/>
              </a:rPr>
              <a:t>Adult  Religious  Education</a:t>
            </a:r>
            <a:endParaRPr kumimoji="0" lang="en-US" sz="1400" b="0" i="0" u="none" strike="noStrike" kern="0" cap="none" spc="0" normalizeH="0" baseline="0" noProof="0" dirty="0">
              <a:ln>
                <a:noFill/>
              </a:ln>
              <a:solidFill>
                <a:srgbClr val="000000"/>
              </a:solidFill>
              <a:effectLst/>
              <a:uLnTx/>
              <a:uFillTx/>
              <a:latin typeface="Helvetica Neue"/>
              <a:cs typeface="Arial"/>
              <a:sym typeface="Arial"/>
            </a:endParaRPr>
          </a:p>
          <a:p>
            <a:pPr marL="0" marR="0" lvl="0" indent="0" algn="ctr" defTabSz="914400" rtl="0" eaLnBrk="1" fontAlgn="auto" latinLnBrk="0" hangingPunct="1">
              <a:lnSpc>
                <a:spcPct val="70000"/>
              </a:lnSpc>
              <a:spcBef>
                <a:spcPts val="0"/>
              </a:spcBef>
              <a:spcAft>
                <a:spcPts val="0"/>
              </a:spcAft>
              <a:buClr>
                <a:srgbClr val="000000"/>
              </a:buClr>
              <a:buSzTx/>
              <a:buFont typeface="Arial"/>
              <a:buNone/>
              <a:tabLst/>
              <a:defRPr/>
            </a:pPr>
            <a:endParaRPr kumimoji="0" sz="1400" b="0" i="0" u="none" strike="noStrike" kern="0" cap="none" spc="0" normalizeH="0" baseline="0" noProof="0" dirty="0">
              <a:ln>
                <a:noFill/>
              </a:ln>
              <a:solidFill>
                <a:srgbClr val="000000"/>
              </a:solidFill>
              <a:effectLst/>
              <a:uLnTx/>
              <a:uFillTx/>
              <a:latin typeface="Helvetica Neue"/>
              <a:cs typeface="Arial"/>
              <a:sym typeface="Arial"/>
            </a:endParaRPr>
          </a:p>
        </p:txBody>
      </p:sp>
    </p:spTree>
  </p:cSld>
  <p:clrMapOvr>
    <a:masterClrMapping/>
  </p:clrMapOvr>
  <p:transition>
    <p:strips dir="rd"/>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Shape 46"/>
        <p:cNvGrpSpPr/>
        <p:nvPr/>
      </p:nvGrpSpPr>
      <p:grpSpPr>
        <a:xfrm>
          <a:off x="0" y="0"/>
          <a:ext cx="0" cy="0"/>
          <a:chOff x="0" y="0"/>
          <a:chExt cx="0" cy="0"/>
        </a:xfrm>
      </p:grpSpPr>
      <p:graphicFrame>
        <p:nvGraphicFramePr>
          <p:cNvPr id="47" name="Google Shape;47;p9"/>
          <p:cNvGraphicFramePr/>
          <p:nvPr/>
        </p:nvGraphicFramePr>
        <p:xfrm>
          <a:off x="0" y="555653"/>
          <a:ext cx="8939825" cy="5994535"/>
        </p:xfrm>
        <a:graphic>
          <a:graphicData uri="http://schemas.openxmlformats.org/drawingml/2006/table">
            <a:tbl>
              <a:tblPr firstRow="1" bandRow="1">
                <a:noFill/>
              </a:tblPr>
              <a:tblGrid>
                <a:gridCol w="4552200">
                  <a:extLst>
                    <a:ext uri="{9D8B030D-6E8A-4147-A177-3AD203B41FA5}">
                      <a16:colId xmlns:a16="http://schemas.microsoft.com/office/drawing/2014/main" val="20000"/>
                    </a:ext>
                  </a:extLst>
                </a:gridCol>
                <a:gridCol w="1427975">
                  <a:extLst>
                    <a:ext uri="{9D8B030D-6E8A-4147-A177-3AD203B41FA5}">
                      <a16:colId xmlns:a16="http://schemas.microsoft.com/office/drawing/2014/main" val="20001"/>
                    </a:ext>
                  </a:extLst>
                </a:gridCol>
                <a:gridCol w="1395800">
                  <a:extLst>
                    <a:ext uri="{9D8B030D-6E8A-4147-A177-3AD203B41FA5}">
                      <a16:colId xmlns:a16="http://schemas.microsoft.com/office/drawing/2014/main" val="20002"/>
                    </a:ext>
                  </a:extLst>
                </a:gridCol>
                <a:gridCol w="1563850">
                  <a:extLst>
                    <a:ext uri="{9D8B030D-6E8A-4147-A177-3AD203B41FA5}">
                      <a16:colId xmlns:a16="http://schemas.microsoft.com/office/drawing/2014/main" val="20003"/>
                    </a:ext>
                  </a:extLst>
                </a:gridCol>
              </a:tblGrid>
              <a:tr h="879743">
                <a:tc>
                  <a:txBody>
                    <a:bodyPr/>
                    <a:lstStyle/>
                    <a:p>
                      <a:pPr marL="0" marR="0" lvl="0" indent="0" algn="l" rtl="0">
                        <a:lnSpc>
                          <a:spcPct val="100000"/>
                        </a:lnSpc>
                        <a:spcBef>
                          <a:spcPts val="0"/>
                        </a:spcBef>
                        <a:spcAft>
                          <a:spcPts val="0"/>
                        </a:spcAft>
                        <a:buClr>
                          <a:srgbClr val="000000"/>
                        </a:buClr>
                        <a:buSzPts val="1200"/>
                        <a:buFont typeface="Arial"/>
                        <a:buNone/>
                      </a:pPr>
                      <a:endParaRPr sz="1050" b="1" u="none" strike="noStrike" cap="none" dirty="0">
                        <a:solidFill>
                          <a:schemeClr val="tx1"/>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200"/>
                        <a:buFont typeface="Arial"/>
                        <a:buNone/>
                      </a:pPr>
                      <a:endParaRPr sz="1050" b="1" u="none" strike="noStrike" cap="none" dirty="0">
                        <a:solidFill>
                          <a:schemeClr val="tx1"/>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200"/>
                        <a:buFont typeface="Arial"/>
                        <a:buNone/>
                      </a:pPr>
                      <a:r>
                        <a:rPr lang="en-US" sz="1050" b="1" u="sng" strike="noStrike" cap="none" dirty="0">
                          <a:solidFill>
                            <a:schemeClr val="tx1"/>
                          </a:solidFill>
                          <a:latin typeface="Helvetica Neue"/>
                          <a:ea typeface="Helvetica Neue"/>
                          <a:cs typeface="Helvetica Neue"/>
                          <a:sym typeface="Helvetica Neue"/>
                        </a:rPr>
                        <a:t>Specific  Key  Actions  Necessary  To  Achieve    Goal  4.1</a:t>
                      </a:r>
                      <a:endParaRPr sz="1050" b="1" u="none" strike="noStrike" cap="none" dirty="0">
                        <a:solidFill>
                          <a:schemeClr val="tx1"/>
                        </a:solidFill>
                        <a:latin typeface="Helvetica Neue"/>
                      </a:endParaRPr>
                    </a:p>
                  </a:txBody>
                  <a:tcPr marL="91450" marR="91450" marT="45725" marB="45725">
                    <a:solidFill>
                      <a:schemeClr val="accent5"/>
                    </a:solidFill>
                  </a:tcPr>
                </a:tc>
                <a:tc>
                  <a:txBody>
                    <a:bodyPr/>
                    <a:lstStyle/>
                    <a:p>
                      <a:pPr marL="0" marR="0" lvl="0" indent="0" algn="l" rtl="0">
                        <a:lnSpc>
                          <a:spcPct val="100000"/>
                        </a:lnSpc>
                        <a:spcBef>
                          <a:spcPts val="0"/>
                        </a:spcBef>
                        <a:spcAft>
                          <a:spcPts val="0"/>
                        </a:spcAft>
                        <a:buClr>
                          <a:srgbClr val="000000"/>
                        </a:buClr>
                        <a:buSzPts val="1200"/>
                        <a:buFont typeface="Arial"/>
                        <a:buNone/>
                      </a:pPr>
                      <a:endParaRPr sz="1050" b="1" u="none" strike="noStrike" cap="none" dirty="0">
                        <a:solidFill>
                          <a:schemeClr val="tx1"/>
                        </a:solidFill>
                        <a:latin typeface="Helvetica Neue"/>
                      </a:endParaRPr>
                    </a:p>
                    <a:p>
                      <a:pPr marL="0" marR="0" lvl="0" indent="0" algn="l" rtl="0">
                        <a:lnSpc>
                          <a:spcPct val="100000"/>
                        </a:lnSpc>
                        <a:spcBef>
                          <a:spcPts val="0"/>
                        </a:spcBef>
                        <a:spcAft>
                          <a:spcPts val="0"/>
                        </a:spcAft>
                        <a:buClr>
                          <a:srgbClr val="000000"/>
                        </a:buClr>
                        <a:buSzPts val="1200"/>
                        <a:buFont typeface="Arial"/>
                        <a:buNone/>
                      </a:pPr>
                      <a:endParaRPr sz="1050" b="1" u="sng" strike="noStrike" cap="none" dirty="0">
                        <a:solidFill>
                          <a:schemeClr val="tx1"/>
                        </a:solidFill>
                        <a:latin typeface="Helvetica Neue"/>
                      </a:endParaRPr>
                    </a:p>
                    <a:p>
                      <a:pPr marL="0" marR="0" lvl="0" indent="0" algn="l" rtl="0">
                        <a:lnSpc>
                          <a:spcPct val="100000"/>
                        </a:lnSpc>
                        <a:spcBef>
                          <a:spcPts val="0"/>
                        </a:spcBef>
                        <a:spcAft>
                          <a:spcPts val="0"/>
                        </a:spcAft>
                        <a:buClr>
                          <a:srgbClr val="000000"/>
                        </a:buClr>
                        <a:buSzPts val="1200"/>
                        <a:buFont typeface="Arial"/>
                        <a:buNone/>
                      </a:pPr>
                      <a:r>
                        <a:rPr lang="en-US" sz="1050" b="1" u="none" strike="noStrike" cap="none" dirty="0">
                          <a:solidFill>
                            <a:schemeClr val="tx1"/>
                          </a:solidFill>
                          <a:latin typeface="Helvetica Neue"/>
                        </a:rPr>
                        <a:t>Who  Must  Do </a:t>
                      </a:r>
                      <a:r>
                        <a:rPr lang="en-US" sz="1050" b="1" u="sng" strike="noStrike" cap="none" dirty="0">
                          <a:solidFill>
                            <a:schemeClr val="tx1"/>
                          </a:solidFill>
                          <a:latin typeface="Helvetica Neue"/>
                        </a:rPr>
                        <a:t>Each  Action</a:t>
                      </a:r>
                      <a:endParaRPr sz="1050" b="1" u="none" strike="noStrike" cap="none" dirty="0">
                        <a:solidFill>
                          <a:schemeClr val="tx1"/>
                        </a:solidFill>
                        <a:latin typeface="Helvetica Neue"/>
                      </a:endParaRPr>
                    </a:p>
                  </a:txBody>
                  <a:tcPr marL="91450" marR="91450" marT="45725" marB="45725">
                    <a:solidFill>
                      <a:schemeClr val="accent5"/>
                    </a:solidFill>
                  </a:tcPr>
                </a:tc>
                <a:tc>
                  <a:txBody>
                    <a:bodyPr/>
                    <a:lstStyle/>
                    <a:p>
                      <a:pPr marL="0" marR="0" lvl="0" indent="0" algn="l" rtl="0">
                        <a:lnSpc>
                          <a:spcPct val="100000"/>
                        </a:lnSpc>
                        <a:spcBef>
                          <a:spcPts val="0"/>
                        </a:spcBef>
                        <a:spcAft>
                          <a:spcPts val="0"/>
                        </a:spcAft>
                        <a:buClr>
                          <a:srgbClr val="000000"/>
                        </a:buClr>
                        <a:buSzPts val="1200"/>
                        <a:buFont typeface="Arial"/>
                        <a:buNone/>
                      </a:pPr>
                      <a:r>
                        <a:rPr lang="en-US" sz="1050" b="1" u="none" strike="noStrike" cap="none" dirty="0">
                          <a:solidFill>
                            <a:schemeClr val="tx1"/>
                          </a:solidFill>
                          <a:latin typeface="Helvetica Neue"/>
                        </a:rPr>
                        <a:t>Timetable:  How Many  Months  or Days  To   Finish  Action  From Previous </a:t>
                      </a:r>
                      <a:r>
                        <a:rPr lang="en-US" sz="1050" b="1" u="sng" strike="noStrike" cap="none" dirty="0">
                          <a:solidFill>
                            <a:schemeClr val="tx1"/>
                          </a:solidFill>
                          <a:latin typeface="Helvetica Neue"/>
                        </a:rPr>
                        <a:t>  Action</a:t>
                      </a:r>
                      <a:endParaRPr sz="1050" b="1" u="none" strike="noStrike" cap="none" dirty="0">
                        <a:solidFill>
                          <a:schemeClr val="tx1"/>
                        </a:solidFill>
                        <a:latin typeface="Helvetica Neue"/>
                      </a:endParaRPr>
                    </a:p>
                  </a:txBody>
                  <a:tcPr marL="91450" marR="91450" marT="45725" marB="45725">
                    <a:solidFill>
                      <a:schemeClr val="accent5"/>
                    </a:solidFill>
                  </a:tcPr>
                </a:tc>
                <a:tc>
                  <a:txBody>
                    <a:bodyPr/>
                    <a:lstStyle/>
                    <a:p>
                      <a:pPr marL="0" marR="0" lvl="0" indent="0" algn="l" rtl="0">
                        <a:lnSpc>
                          <a:spcPct val="100000"/>
                        </a:lnSpc>
                        <a:spcBef>
                          <a:spcPts val="0"/>
                        </a:spcBef>
                        <a:spcAft>
                          <a:spcPts val="0"/>
                        </a:spcAft>
                        <a:buClr>
                          <a:srgbClr val="000000"/>
                        </a:buClr>
                        <a:buSzPts val="1200"/>
                        <a:buFont typeface="Arial"/>
                        <a:buNone/>
                      </a:pPr>
                      <a:endParaRPr sz="1050" b="1" u="none" strike="noStrike" cap="none" dirty="0">
                        <a:solidFill>
                          <a:schemeClr val="tx1"/>
                        </a:solidFill>
                        <a:latin typeface="Helvetica Neue"/>
                      </a:endParaRPr>
                    </a:p>
                    <a:p>
                      <a:pPr marL="0" marR="0" lvl="0" indent="0" algn="l" rtl="0">
                        <a:lnSpc>
                          <a:spcPct val="100000"/>
                        </a:lnSpc>
                        <a:spcBef>
                          <a:spcPts val="0"/>
                        </a:spcBef>
                        <a:spcAft>
                          <a:spcPts val="0"/>
                        </a:spcAft>
                        <a:buClr>
                          <a:srgbClr val="000000"/>
                        </a:buClr>
                        <a:buSzPts val="1200"/>
                        <a:buFont typeface="Arial"/>
                        <a:buNone/>
                      </a:pPr>
                      <a:r>
                        <a:rPr lang="en-US" sz="1050" b="1" u="none" strike="noStrike" cap="none" dirty="0">
                          <a:solidFill>
                            <a:schemeClr val="tx1"/>
                          </a:solidFill>
                          <a:latin typeface="Helvetica Neue"/>
                        </a:rPr>
                        <a:t>How  Will  We  Know  When  This  Action Has  Been </a:t>
                      </a:r>
                      <a:r>
                        <a:rPr lang="en-US" sz="1050" b="1" u="sng" strike="noStrike" cap="none" dirty="0">
                          <a:solidFill>
                            <a:schemeClr val="tx1"/>
                          </a:solidFill>
                          <a:latin typeface="Helvetica Neue"/>
                        </a:rPr>
                        <a:t>Completed</a:t>
                      </a:r>
                      <a:endParaRPr sz="1050" b="1" u="none" strike="noStrike" cap="none" dirty="0">
                        <a:solidFill>
                          <a:schemeClr val="tx1"/>
                        </a:solidFill>
                        <a:latin typeface="Helvetica Neue"/>
                      </a:endParaRPr>
                    </a:p>
                  </a:txBody>
                  <a:tcPr marL="91450" marR="91450" marT="45725" marB="45725">
                    <a:solidFill>
                      <a:schemeClr val="accent5"/>
                    </a:solidFill>
                  </a:tcPr>
                </a:tc>
                <a:extLst>
                  <a:ext uri="{0D108BD9-81ED-4DB2-BD59-A6C34878D82A}">
                    <a16:rowId xmlns:a16="http://schemas.microsoft.com/office/drawing/2014/main" val="10000"/>
                  </a:ext>
                </a:extLst>
              </a:tr>
              <a:tr h="341800">
                <a:tc>
                  <a:txBody>
                    <a:bodyPr/>
                    <a:lstStyle/>
                    <a:p>
                      <a:pPr marL="228600" marR="0" lvl="0" indent="-222250" algn="l" rtl="0">
                        <a:lnSpc>
                          <a:spcPct val="100000"/>
                        </a:lnSpc>
                        <a:spcBef>
                          <a:spcPts val="0"/>
                        </a:spcBef>
                        <a:spcAft>
                          <a:spcPts val="0"/>
                        </a:spcAft>
                        <a:buClr>
                          <a:schemeClr val="dk1"/>
                        </a:buClr>
                        <a:buSzPts val="1100"/>
                        <a:buFont typeface="Helvetica Neue"/>
                        <a:buAutoNum type="arabicPeriod"/>
                      </a:pPr>
                      <a:r>
                        <a:rPr lang="en-US" sz="1100" b="1" u="none" strike="noStrike" cap="none" dirty="0">
                          <a:solidFill>
                            <a:schemeClr val="tx1"/>
                          </a:solidFill>
                          <a:latin typeface="Helvetica Neue"/>
                        </a:rPr>
                        <a:t>Form Education  Goal 4.1 Task Force (E4.1TF).</a:t>
                      </a:r>
                      <a:endParaRPr sz="1100" b="1" u="none" strike="noStrike" cap="none" dirty="0">
                        <a:solidFill>
                          <a:schemeClr val="tx1"/>
                        </a:solidFill>
                        <a:latin typeface="Helvetica Neue"/>
                      </a:endParaRPr>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b="1" u="none" strike="noStrike" cap="none" dirty="0">
                          <a:solidFill>
                            <a:schemeClr val="tx1"/>
                          </a:solidFill>
                          <a:latin typeface="Helvetica Neue"/>
                        </a:rPr>
                        <a:t>E4.1TF</a:t>
                      </a:r>
                      <a:endParaRPr sz="1100" b="1" u="none" strike="noStrike" cap="none" dirty="0">
                        <a:solidFill>
                          <a:schemeClr val="tx1"/>
                        </a:solidFill>
                        <a:latin typeface="Helvetica Neue"/>
                      </a:endParaRPr>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b="1" u="none" strike="noStrike" cap="none" dirty="0">
                          <a:solidFill>
                            <a:schemeClr val="tx1"/>
                          </a:solidFill>
                          <a:latin typeface="Helvetica Neue"/>
                        </a:rPr>
                        <a:t>1 month from start date</a:t>
                      </a:r>
                      <a:endParaRPr sz="1100" b="1" u="none" strike="noStrike" cap="none" dirty="0">
                        <a:solidFill>
                          <a:schemeClr val="tx1"/>
                        </a:solidFill>
                        <a:latin typeface="Helvetica Neue"/>
                      </a:endParaRPr>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b="1" u="none" strike="noStrike" cap="none" dirty="0">
                          <a:solidFill>
                            <a:schemeClr val="tx1"/>
                          </a:solidFill>
                          <a:latin typeface="Helvetica Neue"/>
                        </a:rPr>
                        <a:t>E4.1TF team members agree to serve</a:t>
                      </a:r>
                      <a:endParaRPr sz="1100" b="1" u="none" strike="noStrike" cap="none" dirty="0">
                        <a:solidFill>
                          <a:schemeClr val="tx1"/>
                        </a:solidFill>
                        <a:latin typeface="Helvetica Neue"/>
                      </a:endParaRPr>
                    </a:p>
                  </a:txBody>
                  <a:tcPr marL="91450" marR="91450" marT="45725" marB="45725"/>
                </a:tc>
                <a:extLst>
                  <a:ext uri="{0D108BD9-81ED-4DB2-BD59-A6C34878D82A}">
                    <a16:rowId xmlns:a16="http://schemas.microsoft.com/office/drawing/2014/main" val="10001"/>
                  </a:ext>
                </a:extLst>
              </a:tr>
              <a:tr h="712175">
                <a:tc>
                  <a:txBody>
                    <a:bodyPr/>
                    <a:lstStyle/>
                    <a:p>
                      <a:pPr marL="0" marR="0" lvl="0" indent="0" algn="l" rtl="0">
                        <a:lnSpc>
                          <a:spcPct val="100000"/>
                        </a:lnSpc>
                        <a:spcBef>
                          <a:spcPts val="0"/>
                        </a:spcBef>
                        <a:spcAft>
                          <a:spcPts val="0"/>
                        </a:spcAft>
                        <a:buClr>
                          <a:srgbClr val="000000"/>
                        </a:buClr>
                        <a:buSzPts val="1100"/>
                        <a:buFont typeface="Arial"/>
                        <a:buNone/>
                      </a:pPr>
                      <a:r>
                        <a:rPr lang="en-US" sz="1100" b="1" u="none" strike="noStrike" cap="none" dirty="0">
                          <a:solidFill>
                            <a:schemeClr val="tx1"/>
                          </a:solidFill>
                          <a:latin typeface="Helvetica Neue"/>
                        </a:rPr>
                        <a:t>2.  Compile and send survey to community for input on most needed and desired adult religious education and spirituality topics, information and curriculum.</a:t>
                      </a:r>
                      <a:endParaRPr sz="1100" b="1" u="none" strike="noStrike" cap="none" dirty="0">
                        <a:solidFill>
                          <a:schemeClr val="tx1"/>
                        </a:solidFill>
                        <a:latin typeface="Helvetica Neue"/>
                      </a:endParaRPr>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b="1" i="0" u="none" strike="noStrike" cap="none" dirty="0">
                          <a:solidFill>
                            <a:schemeClr val="tx1"/>
                          </a:solidFill>
                          <a:latin typeface="Helvetica Neue"/>
                          <a:ea typeface="Helvetica Neue"/>
                          <a:cs typeface="Helvetica Neue"/>
                          <a:sym typeface="Helvetica Neue"/>
                        </a:rPr>
                        <a:t>E4.1TF</a:t>
                      </a:r>
                      <a:endParaRPr sz="1100" b="1" u="none" strike="noStrike" cap="none" dirty="0">
                        <a:solidFill>
                          <a:schemeClr val="tx1"/>
                        </a:solidFill>
                        <a:latin typeface="Helvetica Neue"/>
                      </a:endParaRPr>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b="1" u="none" strike="noStrike" cap="none" dirty="0">
                          <a:solidFill>
                            <a:schemeClr val="tx1"/>
                          </a:solidFill>
                          <a:latin typeface="Helvetica Neue"/>
                        </a:rPr>
                        <a:t>4 months after step 1</a:t>
                      </a:r>
                      <a:endParaRPr sz="1100" b="1" u="none" strike="noStrike" cap="none" dirty="0">
                        <a:solidFill>
                          <a:schemeClr val="tx1"/>
                        </a:solidFill>
                        <a:latin typeface="Helvetica Neue"/>
                      </a:endParaRPr>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b="1" u="none" strike="noStrike" cap="none" dirty="0">
                          <a:solidFill>
                            <a:schemeClr val="tx1"/>
                          </a:solidFill>
                          <a:latin typeface="Helvetica Neue"/>
                        </a:rPr>
                        <a:t>Surveys returned  and responses are compiled </a:t>
                      </a:r>
                      <a:endParaRPr sz="1100" b="1" u="none" strike="noStrike" cap="none" dirty="0">
                        <a:solidFill>
                          <a:schemeClr val="tx1"/>
                        </a:solidFill>
                        <a:latin typeface="Helvetica Neue"/>
                      </a:endParaRPr>
                    </a:p>
                  </a:txBody>
                  <a:tcPr marL="91450" marR="91450" marT="45725" marB="45725"/>
                </a:tc>
                <a:extLst>
                  <a:ext uri="{0D108BD9-81ED-4DB2-BD59-A6C34878D82A}">
                    <a16:rowId xmlns:a16="http://schemas.microsoft.com/office/drawing/2014/main" val="10002"/>
                  </a:ext>
                </a:extLst>
              </a:tr>
              <a:tr h="1040850">
                <a:tc>
                  <a:txBody>
                    <a:bodyPr/>
                    <a:lstStyle/>
                    <a:p>
                      <a:pPr marL="0" marR="0" lvl="0" indent="0" algn="l" rtl="0">
                        <a:lnSpc>
                          <a:spcPct val="100000"/>
                        </a:lnSpc>
                        <a:spcBef>
                          <a:spcPts val="0"/>
                        </a:spcBef>
                        <a:spcAft>
                          <a:spcPts val="0"/>
                        </a:spcAft>
                        <a:buClr>
                          <a:srgbClr val="000000"/>
                        </a:buClr>
                        <a:buSzPts val="1100"/>
                        <a:buFont typeface="Arial"/>
                        <a:buNone/>
                      </a:pPr>
                      <a:r>
                        <a:rPr lang="en-US" sz="1100" b="1" u="none" strike="noStrike" cap="none" dirty="0">
                          <a:solidFill>
                            <a:schemeClr val="tx1"/>
                          </a:solidFill>
                          <a:latin typeface="Helvetica Neue"/>
                        </a:rPr>
                        <a:t>3. Conduct comprehensive research to determine best in class adult religious and spiritual education materials, content, programs, delivery options and best practices from both</a:t>
                      </a:r>
                      <a:r>
                        <a:rPr lang="en-US" sz="1100" b="1" u="none" strike="noStrike" cap="none" baseline="0" dirty="0">
                          <a:solidFill>
                            <a:schemeClr val="tx1"/>
                          </a:solidFill>
                          <a:latin typeface="Helvetica Neue"/>
                        </a:rPr>
                        <a:t> Orthodox and non-Orthodox sources </a:t>
                      </a:r>
                      <a:r>
                        <a:rPr lang="en-US" sz="1100" b="1" u="none" strike="noStrike" cap="none" dirty="0">
                          <a:solidFill>
                            <a:schemeClr val="tx1"/>
                          </a:solidFill>
                          <a:latin typeface="Helvetica Neue"/>
                        </a:rPr>
                        <a:t> (including reviewing existing Metropolis of Atlanta strategic plan religious education materials and other offerings from Orthodox Parish Priests and Religious Education Directors) and specifically identify objective evidence of the effectiveness of each. </a:t>
                      </a:r>
                      <a:endParaRPr sz="1100" b="1" u="none" strike="noStrike" cap="none" dirty="0">
                        <a:solidFill>
                          <a:schemeClr val="tx1"/>
                        </a:solidFill>
                        <a:latin typeface="Helvetica Neue"/>
                      </a:endParaRPr>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b="1" i="0" u="none" strike="noStrike" cap="none" dirty="0">
                          <a:solidFill>
                            <a:schemeClr val="tx1"/>
                          </a:solidFill>
                          <a:latin typeface="Helvetica Neue"/>
                          <a:ea typeface="Helvetica Neue"/>
                          <a:cs typeface="Helvetica Neue"/>
                          <a:sym typeface="Helvetica Neue"/>
                        </a:rPr>
                        <a:t>E4.1TF</a:t>
                      </a:r>
                      <a:endParaRPr sz="1100" b="1" u="none" strike="noStrike" cap="none" dirty="0">
                        <a:solidFill>
                          <a:schemeClr val="tx1"/>
                        </a:solidFill>
                        <a:latin typeface="Helvetica Neue"/>
                      </a:endParaRPr>
                    </a:p>
                  </a:txBody>
                  <a:tcPr marL="91450" marR="91450" marT="45725" marB="45725"/>
                </a:tc>
                <a:tc>
                  <a:txBody>
                    <a:bodyPr/>
                    <a:lstStyle/>
                    <a:p>
                      <a:pPr marL="0" marR="0" lvl="0" indent="0" algn="l" rtl="0">
                        <a:lnSpc>
                          <a:spcPct val="100000"/>
                        </a:lnSpc>
                        <a:spcBef>
                          <a:spcPts val="0"/>
                        </a:spcBef>
                        <a:spcAft>
                          <a:spcPts val="0"/>
                        </a:spcAft>
                        <a:buClr>
                          <a:schemeClr val="dk1"/>
                        </a:buClr>
                        <a:buSzPts val="1200"/>
                        <a:buFont typeface="Helvetica Neue"/>
                        <a:buNone/>
                      </a:pPr>
                      <a:r>
                        <a:rPr lang="en-US" sz="1100" b="1" u="none" strike="noStrike" cap="none" dirty="0">
                          <a:solidFill>
                            <a:schemeClr val="tx1"/>
                          </a:solidFill>
                          <a:latin typeface="Helvetica Neue"/>
                        </a:rPr>
                        <a:t>Simultaneous with step 2</a:t>
                      </a:r>
                      <a:endParaRPr sz="1100" b="1" u="none" strike="noStrike" cap="none" dirty="0">
                        <a:solidFill>
                          <a:schemeClr val="tx1"/>
                        </a:solidFill>
                        <a:latin typeface="Helvetica Neue"/>
                      </a:endParaRPr>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b="1" u="none" strike="noStrike" cap="none" dirty="0">
                          <a:solidFill>
                            <a:schemeClr val="tx1"/>
                          </a:solidFill>
                          <a:latin typeface="Helvetica Neue"/>
                        </a:rPr>
                        <a:t>All materials are researched including objective evidence of effectiveness</a:t>
                      </a:r>
                      <a:endParaRPr sz="1100" b="1" u="none" strike="noStrike" cap="none" dirty="0">
                        <a:solidFill>
                          <a:schemeClr val="tx1"/>
                        </a:solidFill>
                        <a:latin typeface="Helvetica Neue"/>
                      </a:endParaRPr>
                    </a:p>
                  </a:txBody>
                  <a:tcPr marL="91450" marR="91450" marT="45725" marB="45725"/>
                </a:tc>
                <a:extLst>
                  <a:ext uri="{0D108BD9-81ED-4DB2-BD59-A6C34878D82A}">
                    <a16:rowId xmlns:a16="http://schemas.microsoft.com/office/drawing/2014/main" val="10003"/>
                  </a:ext>
                </a:extLst>
              </a:tr>
              <a:tr h="821750">
                <a:tc>
                  <a:txBody>
                    <a:bodyPr/>
                    <a:lstStyle/>
                    <a:p>
                      <a:pPr marL="0" marR="0" lvl="0" indent="0" algn="l" rtl="0">
                        <a:lnSpc>
                          <a:spcPct val="100000"/>
                        </a:lnSpc>
                        <a:spcBef>
                          <a:spcPts val="0"/>
                        </a:spcBef>
                        <a:spcAft>
                          <a:spcPts val="0"/>
                        </a:spcAft>
                        <a:buClr>
                          <a:srgbClr val="000000"/>
                        </a:buClr>
                        <a:buSzPts val="1100"/>
                        <a:buFont typeface="Arial"/>
                        <a:buNone/>
                      </a:pPr>
                      <a:r>
                        <a:rPr lang="en-US" sz="1100" b="1" u="none" strike="noStrike" cap="none" dirty="0">
                          <a:solidFill>
                            <a:schemeClr val="tx1"/>
                          </a:solidFill>
                          <a:latin typeface="Helvetica Neue"/>
                        </a:rPr>
                        <a:t>4.  Qualitatively analyze and assess: (a)  all researched and submitted educational materials and categorize them according to topics and objective evidence of their effectiveness and create a comprehensive list of topics and best in class content; (b) assess community survey data of needed and desired adult religious education and spirituality topics and information; and (c) best alternative methods for delivery of adult religious education content. </a:t>
                      </a:r>
                      <a:endParaRPr sz="1100" b="1" u="none" strike="noStrike" cap="none" dirty="0">
                        <a:solidFill>
                          <a:schemeClr val="tx1"/>
                        </a:solidFill>
                        <a:latin typeface="Helvetica Neue"/>
                      </a:endParaRPr>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b="1" i="0" u="none" strike="sngStrike" cap="none" dirty="0">
                          <a:solidFill>
                            <a:schemeClr val="tx1"/>
                          </a:solidFill>
                          <a:latin typeface="Helvetica Neue"/>
                          <a:ea typeface="Helvetica Neue"/>
                          <a:cs typeface="Helvetica Neue"/>
                          <a:sym typeface="Helvetica Neue"/>
                        </a:rPr>
                        <a:t>E4.1TF</a:t>
                      </a:r>
                      <a:endParaRPr sz="1100" b="1" u="none" strike="sngStrike" cap="none" dirty="0">
                        <a:solidFill>
                          <a:schemeClr val="tx1"/>
                        </a:solidFill>
                        <a:latin typeface="Helvetica Neue"/>
                      </a:endParaRPr>
                    </a:p>
                  </a:txBody>
                  <a:tcPr marL="91450" marR="91450" marT="45725" marB="45725"/>
                </a:tc>
                <a:tc>
                  <a:txBody>
                    <a:bodyPr/>
                    <a:lstStyle/>
                    <a:p>
                      <a:pPr marL="0" marR="0" lvl="0" indent="0" algn="l" rtl="0">
                        <a:lnSpc>
                          <a:spcPct val="100000"/>
                        </a:lnSpc>
                        <a:spcBef>
                          <a:spcPts val="0"/>
                        </a:spcBef>
                        <a:spcAft>
                          <a:spcPts val="0"/>
                        </a:spcAft>
                        <a:buClr>
                          <a:schemeClr val="dk1"/>
                        </a:buClr>
                        <a:buSzPts val="1200"/>
                        <a:buFont typeface="Helvetica Neue"/>
                        <a:buNone/>
                      </a:pPr>
                      <a:r>
                        <a:rPr lang="en-US" sz="1100" b="1" u="none" strike="noStrike" cap="none" dirty="0">
                          <a:solidFill>
                            <a:schemeClr val="tx1"/>
                          </a:solidFill>
                          <a:latin typeface="Helvetica Neue"/>
                        </a:rPr>
                        <a:t>4 months after step 3</a:t>
                      </a:r>
                      <a:endParaRPr sz="1100" b="1" u="none" strike="sngStrike" cap="none" dirty="0">
                        <a:solidFill>
                          <a:schemeClr val="tx1"/>
                        </a:solidFill>
                        <a:latin typeface="Helvetica Neue"/>
                      </a:endParaRPr>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b="1" u="none" strike="noStrike" cap="none" dirty="0">
                          <a:solidFill>
                            <a:schemeClr val="tx1"/>
                          </a:solidFill>
                          <a:latin typeface="Helvetica Neue"/>
                        </a:rPr>
                        <a:t>Comprehensive report completed of qualitive analysis of all content / materials, community survey and alternative delivery systems</a:t>
                      </a:r>
                      <a:endParaRPr sz="1100" b="1" u="none" strike="noStrike" cap="none" dirty="0">
                        <a:solidFill>
                          <a:schemeClr val="tx1"/>
                        </a:solidFill>
                        <a:latin typeface="Helvetica Neue"/>
                      </a:endParaRPr>
                    </a:p>
                  </a:txBody>
                  <a:tcPr marL="91450" marR="91450" marT="45725" marB="45725"/>
                </a:tc>
                <a:extLst>
                  <a:ext uri="{0D108BD9-81ED-4DB2-BD59-A6C34878D82A}">
                    <a16:rowId xmlns:a16="http://schemas.microsoft.com/office/drawing/2014/main" val="10004"/>
                  </a:ext>
                </a:extLst>
              </a:tr>
              <a:tr h="931300">
                <a:tc>
                  <a:txBody>
                    <a:bodyPr/>
                    <a:lstStyle/>
                    <a:p>
                      <a:pPr marL="0" marR="0" lvl="0" indent="0" algn="l" rtl="0">
                        <a:lnSpc>
                          <a:spcPct val="100000"/>
                        </a:lnSpc>
                        <a:spcBef>
                          <a:spcPts val="0"/>
                        </a:spcBef>
                        <a:spcAft>
                          <a:spcPts val="0"/>
                        </a:spcAft>
                        <a:buClr>
                          <a:srgbClr val="000000"/>
                        </a:buClr>
                        <a:buSzPts val="1100"/>
                        <a:buFont typeface="Arial"/>
                        <a:buNone/>
                      </a:pPr>
                      <a:r>
                        <a:rPr lang="en-US" sz="1100" b="1" u="none" strike="noStrike" cap="none" dirty="0">
                          <a:solidFill>
                            <a:schemeClr val="tx1"/>
                          </a:solidFill>
                          <a:latin typeface="Helvetica Neue"/>
                        </a:rPr>
                        <a:t>5. Finalize outline of comprehensive “Adult Religious Education Program” and delivery schedule and methods to identify gaps in the Program and the process and timeline for specifically filling such gaps, including who is responsible for achieving each step within the established timeline (“Gap Analysis Workplan”).</a:t>
                      </a:r>
                      <a:endParaRPr sz="1100" b="1" u="none" strike="noStrike" cap="none" dirty="0">
                        <a:solidFill>
                          <a:schemeClr val="tx1"/>
                        </a:solidFill>
                        <a:latin typeface="Helvetica Neue"/>
                      </a:endParaRPr>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b="1" i="0" u="none" strike="noStrike" cap="none" dirty="0">
                          <a:solidFill>
                            <a:schemeClr val="tx1"/>
                          </a:solidFill>
                          <a:latin typeface="Helvetica Neue"/>
                          <a:ea typeface="Helvetica Neue"/>
                          <a:cs typeface="Helvetica Neue"/>
                          <a:sym typeface="Helvetica Neue"/>
                        </a:rPr>
                        <a:t>E4.1TF</a:t>
                      </a:r>
                      <a:endParaRPr sz="1100" b="1" u="none" strike="noStrike" cap="none" dirty="0">
                        <a:solidFill>
                          <a:schemeClr val="tx1"/>
                        </a:solidFill>
                        <a:latin typeface="Helvetica Neue"/>
                      </a:endParaRPr>
                    </a:p>
                  </a:txBody>
                  <a:tcPr marL="91450" marR="91450" marT="45725" marB="45725"/>
                </a:tc>
                <a:tc>
                  <a:txBody>
                    <a:bodyPr/>
                    <a:lstStyle/>
                    <a:p>
                      <a:pPr marL="0" marR="0" lvl="0" indent="0" algn="l" rtl="0">
                        <a:lnSpc>
                          <a:spcPct val="100000"/>
                        </a:lnSpc>
                        <a:spcBef>
                          <a:spcPts val="0"/>
                        </a:spcBef>
                        <a:spcAft>
                          <a:spcPts val="0"/>
                        </a:spcAft>
                        <a:buClr>
                          <a:schemeClr val="dk1"/>
                        </a:buClr>
                        <a:buSzPts val="1200"/>
                        <a:buFont typeface="Helvetica Neue"/>
                        <a:buNone/>
                      </a:pPr>
                      <a:r>
                        <a:rPr lang="en-US" sz="1100" b="1" u="none" strike="noStrike" cap="none" dirty="0">
                          <a:solidFill>
                            <a:schemeClr val="tx1"/>
                          </a:solidFill>
                          <a:latin typeface="Helvetica Neue"/>
                        </a:rPr>
                        <a:t>3 months after step 4</a:t>
                      </a:r>
                      <a:endParaRPr sz="1100" b="1" u="none" strike="noStrike" cap="none" dirty="0">
                        <a:solidFill>
                          <a:schemeClr val="tx1"/>
                        </a:solidFill>
                        <a:latin typeface="Helvetica Neue"/>
                      </a:endParaRPr>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b="1" u="none" strike="noStrike" cap="none" dirty="0">
                          <a:solidFill>
                            <a:schemeClr val="tx1"/>
                          </a:solidFill>
                          <a:latin typeface="Helvetica Neue"/>
                        </a:rPr>
                        <a:t>Adult Religious Education Program and Gap Analysis Workplan is complete</a:t>
                      </a:r>
                      <a:endParaRPr sz="1100" b="1" u="none" strike="noStrike" cap="none" dirty="0">
                        <a:solidFill>
                          <a:schemeClr val="tx1"/>
                        </a:solidFill>
                        <a:latin typeface="Helvetica Neue"/>
                      </a:endParaRPr>
                    </a:p>
                  </a:txBody>
                  <a:tcPr marL="91450" marR="91450" marT="45725" marB="45725"/>
                </a:tc>
                <a:extLst>
                  <a:ext uri="{0D108BD9-81ED-4DB2-BD59-A6C34878D82A}">
                    <a16:rowId xmlns:a16="http://schemas.microsoft.com/office/drawing/2014/main" val="10005"/>
                  </a:ext>
                </a:extLst>
              </a:tr>
            </a:tbl>
          </a:graphicData>
        </a:graphic>
      </p:graphicFrame>
      <p:sp>
        <p:nvSpPr>
          <p:cNvPr id="48" name="Google Shape;48;p9"/>
          <p:cNvSpPr txBox="1">
            <a:spLocks noGrp="1"/>
          </p:cNvSpPr>
          <p:nvPr>
            <p:ph type="title"/>
          </p:nvPr>
        </p:nvSpPr>
        <p:spPr>
          <a:xfrm>
            <a:off x="601661" y="-220304"/>
            <a:ext cx="7940675" cy="1143000"/>
          </a:xfrm>
          <a:prstGeom prst="rect">
            <a:avLst/>
          </a:prstGeom>
          <a:noFill/>
          <a:ln>
            <a:noFill/>
          </a:ln>
        </p:spPr>
        <p:txBody>
          <a:bodyPr spcFirstLastPara="1" wrap="square" lIns="91425" tIns="45700" rIns="91425" bIns="45700" anchor="ctr" anchorCtr="0">
            <a:noAutofit/>
          </a:bodyPr>
          <a:lstStyle/>
          <a:p>
            <a:pPr marL="0" lvl="0" indent="0" algn="ctr" rtl="0">
              <a:lnSpc>
                <a:spcPct val="70000"/>
              </a:lnSpc>
              <a:spcBef>
                <a:spcPts val="0"/>
              </a:spcBef>
              <a:spcAft>
                <a:spcPts val="0"/>
              </a:spcAft>
              <a:buSzPts val="1400"/>
              <a:buNone/>
            </a:pPr>
            <a:r>
              <a:rPr lang="en-US" sz="2400" b="1" u="sng" dirty="0">
                <a:latin typeface="Helvetica Neue"/>
                <a:ea typeface="Arial"/>
                <a:cs typeface="Arial"/>
                <a:sym typeface="Arial"/>
              </a:rPr>
              <a:t>Education  Goal  4.1</a:t>
            </a:r>
            <a:r>
              <a:rPr lang="en-US" sz="2400" u="sng" dirty="0">
                <a:latin typeface="Helvetica Neue"/>
                <a:ea typeface="Arial"/>
                <a:cs typeface="Arial"/>
                <a:sym typeface="Arial"/>
              </a:rPr>
              <a:t> </a:t>
            </a:r>
            <a:r>
              <a:rPr lang="en-US" sz="2400" b="1" u="sng" dirty="0">
                <a:latin typeface="Helvetica Neue"/>
                <a:ea typeface="Arial"/>
                <a:cs typeface="Arial"/>
                <a:sym typeface="Arial"/>
              </a:rPr>
              <a:t>Action Plan</a:t>
            </a:r>
            <a:endParaRPr dirty="0">
              <a:latin typeface="Helvetica Neue"/>
            </a:endParaRPr>
          </a:p>
        </p:txBody>
      </p:sp>
    </p:spTree>
  </p:cSld>
  <p:clrMapOvr>
    <a:masterClrMapping/>
  </p:clrMapOvr>
  <p:transition>
    <p:strips dir="rd"/>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graphicFrame>
        <p:nvGraphicFramePr>
          <p:cNvPr id="54" name="Google Shape;54;p10"/>
          <p:cNvGraphicFramePr/>
          <p:nvPr/>
        </p:nvGraphicFramePr>
        <p:xfrm>
          <a:off x="41950" y="425650"/>
          <a:ext cx="9060100" cy="6331778"/>
        </p:xfrm>
        <a:graphic>
          <a:graphicData uri="http://schemas.openxmlformats.org/drawingml/2006/table">
            <a:tbl>
              <a:tblPr firstRow="1" bandRow="1">
                <a:noFill/>
              </a:tblPr>
              <a:tblGrid>
                <a:gridCol w="4889225">
                  <a:extLst>
                    <a:ext uri="{9D8B030D-6E8A-4147-A177-3AD203B41FA5}">
                      <a16:colId xmlns:a16="http://schemas.microsoft.com/office/drawing/2014/main" val="20000"/>
                    </a:ext>
                  </a:extLst>
                </a:gridCol>
                <a:gridCol w="987325">
                  <a:extLst>
                    <a:ext uri="{9D8B030D-6E8A-4147-A177-3AD203B41FA5}">
                      <a16:colId xmlns:a16="http://schemas.microsoft.com/office/drawing/2014/main" val="20001"/>
                    </a:ext>
                  </a:extLst>
                </a:gridCol>
                <a:gridCol w="1342957">
                  <a:extLst>
                    <a:ext uri="{9D8B030D-6E8A-4147-A177-3AD203B41FA5}">
                      <a16:colId xmlns:a16="http://schemas.microsoft.com/office/drawing/2014/main" val="20002"/>
                    </a:ext>
                  </a:extLst>
                </a:gridCol>
                <a:gridCol w="1840593">
                  <a:extLst>
                    <a:ext uri="{9D8B030D-6E8A-4147-A177-3AD203B41FA5}">
                      <a16:colId xmlns:a16="http://schemas.microsoft.com/office/drawing/2014/main" val="20003"/>
                    </a:ext>
                  </a:extLst>
                </a:gridCol>
              </a:tblGrid>
              <a:tr h="779263">
                <a:tc>
                  <a:txBody>
                    <a:bodyPr/>
                    <a:lstStyle/>
                    <a:p>
                      <a:pPr marL="0" marR="0" lvl="0" indent="0" algn="l" rtl="0">
                        <a:lnSpc>
                          <a:spcPct val="100000"/>
                        </a:lnSpc>
                        <a:spcBef>
                          <a:spcPts val="0"/>
                        </a:spcBef>
                        <a:spcAft>
                          <a:spcPts val="0"/>
                        </a:spcAft>
                        <a:buClr>
                          <a:srgbClr val="000000"/>
                        </a:buClr>
                        <a:buSzPts val="1100"/>
                        <a:buFont typeface="Arial"/>
                        <a:buNone/>
                      </a:pPr>
                      <a:endParaRPr sz="900" b="1" u="none" strike="noStrike" cap="none" dirty="0">
                        <a:solidFill>
                          <a:schemeClr val="tx1"/>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100"/>
                        <a:buFont typeface="Arial"/>
                        <a:buNone/>
                      </a:pPr>
                      <a:endParaRPr sz="900" b="1" u="none" strike="noStrike" cap="none" dirty="0">
                        <a:solidFill>
                          <a:schemeClr val="tx1"/>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100"/>
                        <a:buFont typeface="Arial"/>
                        <a:buNone/>
                      </a:pPr>
                      <a:r>
                        <a:rPr lang="en-US" sz="900" b="1" u="sng" strike="noStrike" cap="none" dirty="0">
                          <a:solidFill>
                            <a:schemeClr val="tx1"/>
                          </a:solidFill>
                          <a:latin typeface="Helvetica Neue"/>
                          <a:ea typeface="Helvetica Neue"/>
                          <a:cs typeface="Helvetica Neue"/>
                          <a:sym typeface="Helvetica Neue"/>
                        </a:rPr>
                        <a:t>Specific  Key  Actions  Necessary  To  Achieve    Goal  4.1</a:t>
                      </a:r>
                      <a:endParaRPr sz="900" b="1" u="none" strike="noStrike" cap="none" dirty="0">
                        <a:solidFill>
                          <a:schemeClr val="tx1"/>
                        </a:solidFill>
                        <a:latin typeface="Helvetica Neue"/>
                      </a:endParaRPr>
                    </a:p>
                  </a:txBody>
                  <a:tcPr marL="91450" marR="91450" marT="45725" marB="45725">
                    <a:solidFill>
                      <a:schemeClr val="accent5"/>
                    </a:solidFill>
                  </a:tcPr>
                </a:tc>
                <a:tc>
                  <a:txBody>
                    <a:bodyPr/>
                    <a:lstStyle/>
                    <a:p>
                      <a:pPr marL="0" marR="0" lvl="0" indent="0" algn="l" rtl="0">
                        <a:lnSpc>
                          <a:spcPct val="100000"/>
                        </a:lnSpc>
                        <a:spcBef>
                          <a:spcPts val="0"/>
                        </a:spcBef>
                        <a:spcAft>
                          <a:spcPts val="0"/>
                        </a:spcAft>
                        <a:buClr>
                          <a:srgbClr val="000000"/>
                        </a:buClr>
                        <a:buSzPts val="1100"/>
                        <a:buFont typeface="Arial"/>
                        <a:buNone/>
                      </a:pPr>
                      <a:endParaRPr sz="900" b="1" u="none" strike="noStrike" cap="none" dirty="0">
                        <a:solidFill>
                          <a:schemeClr val="tx1"/>
                        </a:solidFill>
                        <a:latin typeface="Helvetica Neue"/>
                      </a:endParaRPr>
                    </a:p>
                    <a:p>
                      <a:pPr marL="0" marR="0" lvl="0" indent="0" algn="l" rtl="0">
                        <a:lnSpc>
                          <a:spcPct val="100000"/>
                        </a:lnSpc>
                        <a:spcBef>
                          <a:spcPts val="0"/>
                        </a:spcBef>
                        <a:spcAft>
                          <a:spcPts val="0"/>
                        </a:spcAft>
                        <a:buClr>
                          <a:srgbClr val="000000"/>
                        </a:buClr>
                        <a:buSzPts val="1100"/>
                        <a:buFont typeface="Arial"/>
                        <a:buNone/>
                      </a:pPr>
                      <a:endParaRPr sz="900" b="1" u="sng" strike="noStrike" cap="none" dirty="0">
                        <a:solidFill>
                          <a:schemeClr val="tx1"/>
                        </a:solidFill>
                        <a:latin typeface="Helvetica Neue"/>
                      </a:endParaRPr>
                    </a:p>
                    <a:p>
                      <a:pPr marL="0" marR="0" lvl="0" indent="0" algn="l" rtl="0">
                        <a:lnSpc>
                          <a:spcPct val="100000"/>
                        </a:lnSpc>
                        <a:spcBef>
                          <a:spcPts val="0"/>
                        </a:spcBef>
                        <a:spcAft>
                          <a:spcPts val="0"/>
                        </a:spcAft>
                        <a:buClr>
                          <a:srgbClr val="000000"/>
                        </a:buClr>
                        <a:buSzPts val="1100"/>
                        <a:buFont typeface="Arial"/>
                        <a:buNone/>
                      </a:pPr>
                      <a:r>
                        <a:rPr lang="en-US" sz="900" b="1" u="none" strike="noStrike" cap="none" dirty="0">
                          <a:solidFill>
                            <a:schemeClr val="tx1"/>
                          </a:solidFill>
                          <a:latin typeface="Helvetica Neue"/>
                        </a:rPr>
                        <a:t>Who  Must  Do </a:t>
                      </a:r>
                      <a:r>
                        <a:rPr lang="en-US" sz="900" b="1" u="sng" strike="noStrike" cap="none" dirty="0">
                          <a:solidFill>
                            <a:schemeClr val="tx1"/>
                          </a:solidFill>
                          <a:latin typeface="Helvetica Neue"/>
                        </a:rPr>
                        <a:t>Each  Action</a:t>
                      </a:r>
                      <a:endParaRPr sz="900" b="1" u="none" strike="noStrike" cap="none" dirty="0">
                        <a:solidFill>
                          <a:schemeClr val="tx1"/>
                        </a:solidFill>
                        <a:latin typeface="Helvetica Neue"/>
                      </a:endParaRPr>
                    </a:p>
                  </a:txBody>
                  <a:tcPr marL="91450" marR="91450" marT="45725" marB="45725">
                    <a:solidFill>
                      <a:schemeClr val="accent5"/>
                    </a:solidFill>
                  </a:tcPr>
                </a:tc>
                <a:tc>
                  <a:txBody>
                    <a:bodyPr/>
                    <a:lstStyle/>
                    <a:p>
                      <a:pPr marL="0" marR="0" lvl="0" indent="0" algn="l" rtl="0">
                        <a:lnSpc>
                          <a:spcPct val="100000"/>
                        </a:lnSpc>
                        <a:spcBef>
                          <a:spcPts val="0"/>
                        </a:spcBef>
                        <a:spcAft>
                          <a:spcPts val="0"/>
                        </a:spcAft>
                        <a:buClr>
                          <a:srgbClr val="000000"/>
                        </a:buClr>
                        <a:buSzPts val="1100"/>
                        <a:buFont typeface="Arial"/>
                        <a:buNone/>
                      </a:pPr>
                      <a:r>
                        <a:rPr lang="en-US" sz="900" b="1" u="none" strike="noStrike" cap="none" dirty="0">
                          <a:solidFill>
                            <a:schemeClr val="tx1"/>
                          </a:solidFill>
                          <a:latin typeface="Helvetica Neue"/>
                        </a:rPr>
                        <a:t>Timetable:  How Many  Months  or Days  To   Finish  Action  From </a:t>
                      </a:r>
                      <a:r>
                        <a:rPr lang="en-US" sz="900" b="1" u="sng" strike="noStrike" cap="none" dirty="0">
                          <a:solidFill>
                            <a:schemeClr val="tx1"/>
                          </a:solidFill>
                          <a:latin typeface="Helvetica Neue"/>
                        </a:rPr>
                        <a:t>Previous   Action</a:t>
                      </a:r>
                      <a:endParaRPr sz="900" b="1" u="none" strike="noStrike" cap="none" dirty="0">
                        <a:solidFill>
                          <a:schemeClr val="tx1"/>
                        </a:solidFill>
                        <a:latin typeface="Helvetica Neue"/>
                      </a:endParaRPr>
                    </a:p>
                  </a:txBody>
                  <a:tcPr marL="91450" marR="91450" marT="45725" marB="45725">
                    <a:solidFill>
                      <a:schemeClr val="accent5"/>
                    </a:solidFill>
                  </a:tcPr>
                </a:tc>
                <a:tc>
                  <a:txBody>
                    <a:bodyPr/>
                    <a:lstStyle/>
                    <a:p>
                      <a:pPr marL="0" marR="0" lvl="0" indent="0" algn="l" rtl="0">
                        <a:lnSpc>
                          <a:spcPct val="100000"/>
                        </a:lnSpc>
                        <a:spcBef>
                          <a:spcPts val="0"/>
                        </a:spcBef>
                        <a:spcAft>
                          <a:spcPts val="0"/>
                        </a:spcAft>
                        <a:buClr>
                          <a:srgbClr val="000000"/>
                        </a:buClr>
                        <a:buSzPts val="1100"/>
                        <a:buFont typeface="Arial"/>
                        <a:buNone/>
                      </a:pPr>
                      <a:endParaRPr sz="900" b="1" u="none" strike="noStrike" cap="none" dirty="0">
                        <a:solidFill>
                          <a:schemeClr val="tx1"/>
                        </a:solidFill>
                        <a:latin typeface="Helvetica Neue"/>
                      </a:endParaRPr>
                    </a:p>
                    <a:p>
                      <a:pPr marL="0" marR="0" lvl="0" indent="0" algn="l" rtl="0">
                        <a:lnSpc>
                          <a:spcPct val="100000"/>
                        </a:lnSpc>
                        <a:spcBef>
                          <a:spcPts val="0"/>
                        </a:spcBef>
                        <a:spcAft>
                          <a:spcPts val="0"/>
                        </a:spcAft>
                        <a:buClr>
                          <a:srgbClr val="000000"/>
                        </a:buClr>
                        <a:buSzPts val="1100"/>
                        <a:buFont typeface="Arial"/>
                        <a:buNone/>
                      </a:pPr>
                      <a:r>
                        <a:rPr lang="en-US" sz="900" b="1" u="none" strike="noStrike" cap="none" dirty="0">
                          <a:solidFill>
                            <a:schemeClr val="tx1"/>
                          </a:solidFill>
                          <a:latin typeface="Helvetica Neue"/>
                        </a:rPr>
                        <a:t>How  Will  We  Know  When  This  Action Has  </a:t>
                      </a:r>
                      <a:r>
                        <a:rPr lang="en-US" sz="900" b="1" u="sng" strike="noStrike" cap="none" dirty="0">
                          <a:solidFill>
                            <a:schemeClr val="tx1"/>
                          </a:solidFill>
                          <a:latin typeface="Helvetica Neue"/>
                        </a:rPr>
                        <a:t>Been Completed</a:t>
                      </a:r>
                      <a:endParaRPr sz="900" b="1" u="none" strike="noStrike" cap="none" dirty="0">
                        <a:solidFill>
                          <a:schemeClr val="tx1"/>
                        </a:solidFill>
                        <a:latin typeface="Helvetica Neue"/>
                      </a:endParaRPr>
                    </a:p>
                  </a:txBody>
                  <a:tcPr marL="91450" marR="91450" marT="45725" marB="45725">
                    <a:solidFill>
                      <a:schemeClr val="accent5"/>
                    </a:solidFill>
                  </a:tcPr>
                </a:tc>
                <a:extLst>
                  <a:ext uri="{0D108BD9-81ED-4DB2-BD59-A6C34878D82A}">
                    <a16:rowId xmlns:a16="http://schemas.microsoft.com/office/drawing/2014/main" val="10000"/>
                  </a:ext>
                </a:extLst>
              </a:tr>
              <a:tr h="843650">
                <a:tc>
                  <a:txBody>
                    <a:bodyPr/>
                    <a:lstStyle/>
                    <a:p>
                      <a:pPr marL="0" marR="0" lvl="0" indent="0" algn="l" rtl="0">
                        <a:lnSpc>
                          <a:spcPct val="100000"/>
                        </a:lnSpc>
                        <a:spcBef>
                          <a:spcPts val="0"/>
                        </a:spcBef>
                        <a:spcAft>
                          <a:spcPts val="0"/>
                        </a:spcAft>
                        <a:buClr>
                          <a:srgbClr val="000000"/>
                        </a:buClr>
                        <a:buSzPts val="1100"/>
                        <a:buFont typeface="Arial"/>
                        <a:buNone/>
                      </a:pPr>
                      <a:r>
                        <a:rPr lang="en-US" sz="1100" b="1" u="none" strike="noStrike" cap="none" dirty="0">
                          <a:solidFill>
                            <a:schemeClr val="tx1"/>
                          </a:solidFill>
                          <a:latin typeface="Helvetica Neue"/>
                        </a:rPr>
                        <a:t>6.  Research, gather, revise,  develop, and/or solicit the development of  additional materials needed for missing areas, or areas that do not meet best practices, or most effective standard as determined through Gap Analysis Workplan, including replacing  those materials that are deemed ineffective.</a:t>
                      </a:r>
                      <a:endParaRPr sz="1100" b="1" u="none" strike="noStrike" cap="none" dirty="0">
                        <a:solidFill>
                          <a:schemeClr val="tx1"/>
                        </a:solidFill>
                        <a:latin typeface="Helvetica Neue"/>
                      </a:endParaRPr>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b="1" i="0" u="none" strike="noStrike" cap="none" dirty="0">
                          <a:solidFill>
                            <a:schemeClr val="tx1"/>
                          </a:solidFill>
                          <a:latin typeface="Helvetica Neue"/>
                          <a:ea typeface="Helvetica Neue"/>
                          <a:cs typeface="Helvetica Neue"/>
                          <a:sym typeface="Helvetica Neue"/>
                        </a:rPr>
                        <a:t>E4.1TF</a:t>
                      </a:r>
                      <a:endParaRPr sz="1100" b="1" i="0" u="none" strike="noStrike" cap="none" dirty="0">
                        <a:solidFill>
                          <a:schemeClr val="tx1"/>
                        </a:solidFill>
                        <a:latin typeface="Helvetica Neue"/>
                        <a:ea typeface="Helvetica Neue"/>
                        <a:cs typeface="Helvetica Neue"/>
                        <a:sym typeface="Helvetica Neue"/>
                      </a:endParaRPr>
                    </a:p>
                  </a:txBody>
                  <a:tcPr marL="91450" marR="91450" marT="45725" marB="45725"/>
                </a:tc>
                <a:tc>
                  <a:txBody>
                    <a:bodyPr/>
                    <a:lstStyle/>
                    <a:p>
                      <a:pPr marL="0" marR="0" lvl="0" indent="0" algn="l" rtl="0">
                        <a:lnSpc>
                          <a:spcPct val="100000"/>
                        </a:lnSpc>
                        <a:spcBef>
                          <a:spcPts val="0"/>
                        </a:spcBef>
                        <a:spcAft>
                          <a:spcPts val="0"/>
                        </a:spcAft>
                        <a:buClr>
                          <a:schemeClr val="dk1"/>
                        </a:buClr>
                        <a:buSzPts val="1200"/>
                        <a:buFont typeface="Helvetica Neue"/>
                        <a:buNone/>
                      </a:pPr>
                      <a:r>
                        <a:rPr lang="en-US" sz="1100" b="1" u="none" strike="noStrike" cap="none" dirty="0">
                          <a:solidFill>
                            <a:schemeClr val="tx1"/>
                          </a:solidFill>
                          <a:latin typeface="Helvetica Neue"/>
                        </a:rPr>
                        <a:t>4 months after step 5</a:t>
                      </a:r>
                      <a:endParaRPr sz="1100" b="1" u="none" strike="noStrike" cap="none" dirty="0">
                        <a:solidFill>
                          <a:schemeClr val="tx1"/>
                        </a:solidFill>
                        <a:latin typeface="Helvetica Neue"/>
                      </a:endParaRPr>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b="1" u="none" strike="noStrike" cap="none" dirty="0">
                          <a:solidFill>
                            <a:schemeClr val="tx1"/>
                          </a:solidFill>
                          <a:latin typeface="Helvetica Neue"/>
                        </a:rPr>
                        <a:t>Gap Analysis Workplan is executed and gaps are filled</a:t>
                      </a:r>
                      <a:endParaRPr sz="1100" b="1" u="none" strike="noStrike" cap="none" dirty="0">
                        <a:solidFill>
                          <a:schemeClr val="tx1"/>
                        </a:solidFill>
                        <a:latin typeface="Helvetica Neue"/>
                      </a:endParaRPr>
                    </a:p>
                  </a:txBody>
                  <a:tcPr marL="91450" marR="91450" marT="45725" marB="45725"/>
                </a:tc>
                <a:extLst>
                  <a:ext uri="{0D108BD9-81ED-4DB2-BD59-A6C34878D82A}">
                    <a16:rowId xmlns:a16="http://schemas.microsoft.com/office/drawing/2014/main" val="10001"/>
                  </a:ext>
                </a:extLst>
              </a:tr>
              <a:tr h="436800">
                <a:tc>
                  <a:txBody>
                    <a:bodyPr/>
                    <a:lstStyle/>
                    <a:p>
                      <a:pPr marL="0" marR="0" lvl="0" indent="0" algn="l" rtl="0">
                        <a:lnSpc>
                          <a:spcPct val="100000"/>
                        </a:lnSpc>
                        <a:spcBef>
                          <a:spcPts val="0"/>
                        </a:spcBef>
                        <a:spcAft>
                          <a:spcPts val="0"/>
                        </a:spcAft>
                        <a:buClr>
                          <a:srgbClr val="000000"/>
                        </a:buClr>
                        <a:buSzPts val="1100"/>
                        <a:buFont typeface="Arial"/>
                        <a:buNone/>
                      </a:pPr>
                      <a:r>
                        <a:rPr lang="en-US" sz="1100" b="1" u="none" strike="noStrike" cap="none" dirty="0">
                          <a:solidFill>
                            <a:schemeClr val="tx1"/>
                          </a:solidFill>
                          <a:latin typeface="Helvetica Neue"/>
                        </a:rPr>
                        <a:t>7. Recruit and train any additional appropriate persons needed to most effectively deliver the content for the Adult Religious Education Program.</a:t>
                      </a:r>
                      <a:endParaRPr sz="1100" b="1" u="none" strike="noStrike" cap="none" dirty="0">
                        <a:solidFill>
                          <a:schemeClr val="tx1"/>
                        </a:solidFill>
                        <a:latin typeface="Helvetica Neue"/>
                      </a:endParaRPr>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b="1" i="0" u="none" strike="noStrike" cap="none" dirty="0">
                          <a:solidFill>
                            <a:schemeClr val="tx1"/>
                          </a:solidFill>
                          <a:latin typeface="Helvetica Neue"/>
                          <a:ea typeface="Helvetica Neue"/>
                          <a:cs typeface="Helvetica Neue"/>
                          <a:sym typeface="Helvetica Neue"/>
                        </a:rPr>
                        <a:t>E4.1TF</a:t>
                      </a:r>
                      <a:endParaRPr sz="1100" b="1" i="0" u="none" strike="noStrike" cap="none" dirty="0">
                        <a:solidFill>
                          <a:schemeClr val="tx1"/>
                        </a:solidFill>
                        <a:latin typeface="Helvetica Neue"/>
                        <a:ea typeface="Helvetica Neue"/>
                        <a:cs typeface="Helvetica Neue"/>
                        <a:sym typeface="Helvetica Neue"/>
                      </a:endParaRPr>
                    </a:p>
                  </a:txBody>
                  <a:tcPr marL="91450" marR="91450" marT="45725" marB="45725"/>
                </a:tc>
                <a:tc>
                  <a:txBody>
                    <a:bodyPr/>
                    <a:lstStyle/>
                    <a:p>
                      <a:pPr marL="0" marR="0" lvl="0" indent="0" algn="l" rtl="0">
                        <a:lnSpc>
                          <a:spcPct val="100000"/>
                        </a:lnSpc>
                        <a:spcBef>
                          <a:spcPts val="0"/>
                        </a:spcBef>
                        <a:spcAft>
                          <a:spcPts val="0"/>
                        </a:spcAft>
                        <a:buClr>
                          <a:schemeClr val="dk1"/>
                        </a:buClr>
                        <a:buSzPts val="1200"/>
                        <a:buFont typeface="Helvetica Neue"/>
                        <a:buNone/>
                      </a:pPr>
                      <a:r>
                        <a:rPr lang="en-US" sz="1100" b="1" u="none" strike="noStrike" cap="none" dirty="0">
                          <a:solidFill>
                            <a:schemeClr val="tx1"/>
                          </a:solidFill>
                          <a:latin typeface="Helvetica Neue"/>
                        </a:rPr>
                        <a:t>4</a:t>
                      </a:r>
                      <a:r>
                        <a:rPr lang="en-US" sz="1100" b="1" u="none" strike="noStrike" cap="none" baseline="0" dirty="0">
                          <a:solidFill>
                            <a:schemeClr val="tx1"/>
                          </a:solidFill>
                          <a:latin typeface="Helvetica Neue"/>
                        </a:rPr>
                        <a:t> </a:t>
                      </a:r>
                      <a:r>
                        <a:rPr lang="en-US" sz="1100" b="1" u="none" strike="noStrike" cap="none" dirty="0">
                          <a:solidFill>
                            <a:schemeClr val="tx1"/>
                          </a:solidFill>
                          <a:latin typeface="Helvetica Neue"/>
                        </a:rPr>
                        <a:t>months after step 6</a:t>
                      </a:r>
                      <a:endParaRPr sz="1100" b="1" u="none" strike="noStrike" cap="none" dirty="0">
                        <a:solidFill>
                          <a:schemeClr val="tx1"/>
                        </a:solidFill>
                        <a:latin typeface="Helvetica Neue"/>
                      </a:endParaRPr>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b="1" u="none" strike="noStrike" cap="none" dirty="0">
                          <a:solidFill>
                            <a:schemeClr val="tx1"/>
                          </a:solidFill>
                          <a:latin typeface="Helvetica Neue"/>
                        </a:rPr>
                        <a:t>Additional educators agree to serve and are trained</a:t>
                      </a:r>
                      <a:endParaRPr sz="1100" b="1" u="none" strike="noStrike" cap="none" dirty="0">
                        <a:solidFill>
                          <a:schemeClr val="tx1"/>
                        </a:solidFill>
                        <a:latin typeface="Helvetica Neue"/>
                      </a:endParaRPr>
                    </a:p>
                  </a:txBody>
                  <a:tcPr marL="91450" marR="91450" marT="45725" marB="45725"/>
                </a:tc>
                <a:extLst>
                  <a:ext uri="{0D108BD9-81ED-4DB2-BD59-A6C34878D82A}">
                    <a16:rowId xmlns:a16="http://schemas.microsoft.com/office/drawing/2014/main" val="10002"/>
                  </a:ext>
                </a:extLst>
              </a:tr>
              <a:tr h="645175">
                <a:tc>
                  <a:txBody>
                    <a:bodyPr/>
                    <a:lstStyle/>
                    <a:p>
                      <a:pPr marL="0" marR="0" lvl="0" indent="0" algn="l" rtl="0">
                        <a:lnSpc>
                          <a:spcPct val="100000"/>
                        </a:lnSpc>
                        <a:spcBef>
                          <a:spcPts val="0"/>
                        </a:spcBef>
                        <a:spcAft>
                          <a:spcPts val="0"/>
                        </a:spcAft>
                        <a:buClr>
                          <a:srgbClr val="000000"/>
                        </a:buClr>
                        <a:buSzPts val="1100"/>
                        <a:buFont typeface="Arial"/>
                        <a:buNone/>
                      </a:pPr>
                      <a:r>
                        <a:rPr lang="en-US" sz="1100" b="1" u="none" strike="noStrike" cap="none" dirty="0">
                          <a:solidFill>
                            <a:schemeClr val="tx1"/>
                          </a:solidFill>
                          <a:latin typeface="Helvetica Neue"/>
                        </a:rPr>
                        <a:t>8. I</a:t>
                      </a:r>
                      <a:r>
                        <a:rPr lang="en-US" sz="1100" b="1" u="none" strike="noStrike" cap="none" baseline="0" dirty="0">
                          <a:solidFill>
                            <a:schemeClr val="tx1"/>
                          </a:solidFill>
                          <a:latin typeface="Helvetica Neue"/>
                        </a:rPr>
                        <a:t>n conjunction with Communications and Technology Task Force, e</a:t>
                      </a:r>
                      <a:r>
                        <a:rPr lang="en-US" sz="1100" b="1" u="none" strike="noStrike" cap="none" dirty="0">
                          <a:solidFill>
                            <a:schemeClr val="tx1"/>
                          </a:solidFill>
                          <a:latin typeface="Helvetica Neue"/>
                        </a:rPr>
                        <a:t>stablish online, video and/or alternative platform for delivery of Adult Religious Education Program, including a format for peer review and commentary, as well as a process to submit newer and more effective materials, and load best practices education materials onto Metropolis of Atlanta Portal Spiritual Growth Resources</a:t>
                      </a:r>
                      <a:r>
                        <a:rPr lang="en-US" sz="1100" b="1" u="none" strike="noStrike" cap="none" baseline="0" dirty="0">
                          <a:solidFill>
                            <a:schemeClr val="tx1"/>
                          </a:solidFill>
                          <a:latin typeface="Helvetica Neue"/>
                        </a:rPr>
                        <a:t>.</a:t>
                      </a:r>
                      <a:endParaRPr sz="1100" b="1" u="none" strike="noStrike" cap="none" dirty="0">
                        <a:solidFill>
                          <a:schemeClr val="tx1"/>
                        </a:solidFill>
                        <a:latin typeface="Helvetica Neue"/>
                      </a:endParaRPr>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b="1" i="0" u="none" strike="noStrike" cap="none" dirty="0">
                          <a:solidFill>
                            <a:schemeClr val="tx1"/>
                          </a:solidFill>
                          <a:latin typeface="Helvetica Neue"/>
                          <a:ea typeface="Helvetica Neue"/>
                          <a:cs typeface="Helvetica Neue"/>
                          <a:sym typeface="Helvetica Neue"/>
                        </a:rPr>
                        <a:t>E4.1TF</a:t>
                      </a:r>
                      <a:endParaRPr sz="1100" b="1" i="0" u="none" strike="noStrike" cap="none" dirty="0">
                        <a:solidFill>
                          <a:schemeClr val="tx1"/>
                        </a:solidFill>
                        <a:latin typeface="Helvetica Neue"/>
                        <a:ea typeface="Helvetica Neue"/>
                        <a:cs typeface="Helvetica Neue"/>
                        <a:sym typeface="Helvetica Neue"/>
                      </a:endParaRPr>
                    </a:p>
                  </a:txBody>
                  <a:tcPr marL="91450" marR="91450" marT="45725" marB="45725"/>
                </a:tc>
                <a:tc>
                  <a:txBody>
                    <a:bodyPr/>
                    <a:lstStyle/>
                    <a:p>
                      <a:pPr marL="0" marR="0" lvl="0" indent="0" algn="l" rtl="0">
                        <a:lnSpc>
                          <a:spcPct val="100000"/>
                        </a:lnSpc>
                        <a:spcBef>
                          <a:spcPts val="0"/>
                        </a:spcBef>
                        <a:spcAft>
                          <a:spcPts val="0"/>
                        </a:spcAft>
                        <a:buClr>
                          <a:schemeClr val="dk1"/>
                        </a:buClr>
                        <a:buSzPts val="1200"/>
                        <a:buFont typeface="Helvetica Neue"/>
                        <a:buNone/>
                      </a:pPr>
                      <a:r>
                        <a:rPr lang="en-US" sz="1100" b="1" u="none" strike="noStrike" cap="none" dirty="0">
                          <a:solidFill>
                            <a:schemeClr val="tx1"/>
                          </a:solidFill>
                          <a:latin typeface="Helvetica Neue"/>
                        </a:rPr>
                        <a:t>Simultaneous with steps 6 and 7</a:t>
                      </a:r>
                      <a:endParaRPr sz="1100" b="1" u="none" strike="noStrike" cap="none" dirty="0">
                        <a:solidFill>
                          <a:schemeClr val="tx1"/>
                        </a:solidFill>
                        <a:latin typeface="Helvetica Neue"/>
                      </a:endParaRPr>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000" b="1" u="none" strike="noStrike" cap="none" dirty="0">
                          <a:solidFill>
                            <a:schemeClr val="tx1"/>
                          </a:solidFill>
                          <a:latin typeface="Helvetica Neue"/>
                        </a:rPr>
                        <a:t>Online and video delivery options established and best practice materials for the various topics are loaded on the Metropolis Portal </a:t>
                      </a:r>
                      <a:endParaRPr sz="1000" b="1" u="none" strike="noStrike" cap="none" dirty="0">
                        <a:solidFill>
                          <a:schemeClr val="tx1"/>
                        </a:solidFill>
                        <a:latin typeface="Helvetica Neue"/>
                      </a:endParaRPr>
                    </a:p>
                  </a:txBody>
                  <a:tcPr marL="91450" marR="91450" marT="45725" marB="45725"/>
                </a:tc>
                <a:extLst>
                  <a:ext uri="{0D108BD9-81ED-4DB2-BD59-A6C34878D82A}">
                    <a16:rowId xmlns:a16="http://schemas.microsoft.com/office/drawing/2014/main" val="10003"/>
                  </a:ext>
                </a:extLst>
              </a:tr>
              <a:tr h="645175">
                <a:tc>
                  <a:txBody>
                    <a:bodyPr/>
                    <a:lstStyle/>
                    <a:p>
                      <a:pPr marL="0" marR="0" lvl="0" indent="0" algn="l" rtl="0">
                        <a:lnSpc>
                          <a:spcPct val="100000"/>
                        </a:lnSpc>
                        <a:spcBef>
                          <a:spcPts val="0"/>
                        </a:spcBef>
                        <a:spcAft>
                          <a:spcPts val="0"/>
                        </a:spcAft>
                        <a:buClr>
                          <a:srgbClr val="000000"/>
                        </a:buClr>
                        <a:buSzPts val="1100"/>
                        <a:buFont typeface="Arial"/>
                        <a:buNone/>
                      </a:pPr>
                      <a:r>
                        <a:rPr lang="en-US" sz="1100" b="1" u="none" strike="noStrike" cap="none" dirty="0">
                          <a:solidFill>
                            <a:schemeClr val="tx1"/>
                          </a:solidFill>
                          <a:latin typeface="Helvetica Neue"/>
                        </a:rPr>
                        <a:t>9. Begin promotion of Adult Religious Education Program and establish process to sign up as many adults as possible with the goal of participation from 30% of our adults. </a:t>
                      </a:r>
                      <a:endParaRPr sz="1100" b="1" u="none" strike="noStrike" cap="none" dirty="0">
                        <a:solidFill>
                          <a:schemeClr val="tx1"/>
                        </a:solidFill>
                        <a:latin typeface="Helvetica Neue"/>
                      </a:endParaRPr>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b="1" i="0" u="none" strike="noStrike" cap="none" dirty="0">
                          <a:solidFill>
                            <a:schemeClr val="tx1"/>
                          </a:solidFill>
                          <a:latin typeface="Helvetica Neue"/>
                          <a:ea typeface="Helvetica Neue"/>
                          <a:cs typeface="Helvetica Neue"/>
                          <a:sym typeface="Helvetica Neue"/>
                        </a:rPr>
                        <a:t>E4.1TF</a:t>
                      </a:r>
                      <a:endParaRPr sz="1100" b="1" i="0" u="none" strike="noStrike" cap="none" dirty="0">
                        <a:solidFill>
                          <a:schemeClr val="tx1"/>
                        </a:solidFill>
                        <a:latin typeface="Helvetica Neue"/>
                        <a:ea typeface="Helvetica Neue"/>
                        <a:cs typeface="Helvetica Neue"/>
                        <a:sym typeface="Helvetica Neue"/>
                      </a:endParaRPr>
                    </a:p>
                  </a:txBody>
                  <a:tcPr marL="91450" marR="91450" marT="45725" marB="45725"/>
                </a:tc>
                <a:tc>
                  <a:txBody>
                    <a:bodyPr/>
                    <a:lstStyle/>
                    <a:p>
                      <a:pPr marL="0" marR="0" lvl="0" indent="0" algn="l" rtl="0">
                        <a:lnSpc>
                          <a:spcPct val="100000"/>
                        </a:lnSpc>
                        <a:spcBef>
                          <a:spcPts val="0"/>
                        </a:spcBef>
                        <a:spcAft>
                          <a:spcPts val="0"/>
                        </a:spcAft>
                        <a:buClr>
                          <a:schemeClr val="dk1"/>
                        </a:buClr>
                        <a:buSzPts val="1200"/>
                        <a:buFont typeface="Helvetica Neue"/>
                        <a:buNone/>
                      </a:pPr>
                      <a:r>
                        <a:rPr lang="en-US" sz="1100" b="1" u="none" strike="noStrike" cap="none" dirty="0">
                          <a:solidFill>
                            <a:schemeClr val="tx1"/>
                          </a:solidFill>
                          <a:latin typeface="Helvetica Neue"/>
                        </a:rPr>
                        <a:t>Simultaneous with step 7</a:t>
                      </a:r>
                      <a:endParaRPr sz="1100" b="1" u="none" strike="noStrike" cap="none" dirty="0">
                        <a:solidFill>
                          <a:schemeClr val="tx1"/>
                        </a:solidFill>
                        <a:latin typeface="Helvetica Neue"/>
                      </a:endParaRPr>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b="1" u="none" strike="noStrike" cap="none" dirty="0">
                          <a:solidFill>
                            <a:schemeClr val="tx1"/>
                          </a:solidFill>
                          <a:latin typeface="Helvetica Neue"/>
                        </a:rPr>
                        <a:t>Communication and sign-up of participants occurs</a:t>
                      </a:r>
                      <a:endParaRPr sz="1100" b="1" u="none" strike="noStrike" cap="none" dirty="0">
                        <a:solidFill>
                          <a:schemeClr val="tx1"/>
                        </a:solidFill>
                        <a:latin typeface="Helvetica Neue"/>
                      </a:endParaRPr>
                    </a:p>
                  </a:txBody>
                  <a:tcPr marL="91450" marR="91450" marT="45725" marB="45725"/>
                </a:tc>
                <a:extLst>
                  <a:ext uri="{0D108BD9-81ED-4DB2-BD59-A6C34878D82A}">
                    <a16:rowId xmlns:a16="http://schemas.microsoft.com/office/drawing/2014/main" val="10004"/>
                  </a:ext>
                </a:extLst>
              </a:tr>
              <a:tr h="408825">
                <a:tc>
                  <a:txBody>
                    <a:bodyPr/>
                    <a:lstStyle/>
                    <a:p>
                      <a:pPr marL="0" marR="0" lvl="0" indent="0" algn="l" rtl="0">
                        <a:lnSpc>
                          <a:spcPct val="100000"/>
                        </a:lnSpc>
                        <a:spcBef>
                          <a:spcPts val="0"/>
                        </a:spcBef>
                        <a:spcAft>
                          <a:spcPts val="0"/>
                        </a:spcAft>
                        <a:buClr>
                          <a:srgbClr val="000000"/>
                        </a:buClr>
                        <a:buSzPts val="1100"/>
                        <a:buFont typeface="Arial"/>
                        <a:buNone/>
                      </a:pPr>
                      <a:r>
                        <a:rPr lang="en-US" sz="1100" b="1" u="none" strike="noStrike" cap="none" dirty="0">
                          <a:solidFill>
                            <a:schemeClr val="tx1"/>
                          </a:solidFill>
                          <a:latin typeface="Helvetica Neue"/>
                        </a:rPr>
                        <a:t>10. Begin official roll out of Adult Religious Education Program. </a:t>
                      </a:r>
                      <a:endParaRPr sz="1100" b="1" u="none" strike="noStrike" cap="none" dirty="0">
                        <a:solidFill>
                          <a:schemeClr val="tx1"/>
                        </a:solidFill>
                        <a:latin typeface="Helvetica Neue"/>
                      </a:endParaRPr>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b="1" i="0" u="none" strike="noStrike" cap="none" dirty="0">
                          <a:solidFill>
                            <a:schemeClr val="tx1"/>
                          </a:solidFill>
                          <a:latin typeface="Helvetica Neue"/>
                          <a:ea typeface="Helvetica Neue"/>
                          <a:cs typeface="Helvetica Neue"/>
                          <a:sym typeface="Helvetica Neue"/>
                        </a:rPr>
                        <a:t>E4.1TF</a:t>
                      </a:r>
                      <a:endParaRPr sz="1100" b="1" i="0" u="none" strike="noStrike" cap="none" dirty="0">
                        <a:solidFill>
                          <a:schemeClr val="tx1"/>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100"/>
                        <a:buFont typeface="Arial"/>
                        <a:buNone/>
                      </a:pPr>
                      <a:endParaRPr sz="1100" b="1" i="0" u="none" strike="noStrike" cap="none" dirty="0">
                        <a:solidFill>
                          <a:schemeClr val="tx1"/>
                        </a:solidFill>
                        <a:latin typeface="Helvetica Neue"/>
                        <a:ea typeface="Helvetica Neue"/>
                        <a:cs typeface="Helvetica Neue"/>
                        <a:sym typeface="Helvetica Neue"/>
                      </a:endParaRPr>
                    </a:p>
                  </a:txBody>
                  <a:tcPr marL="91450" marR="91450" marT="45725" marB="45725"/>
                </a:tc>
                <a:tc>
                  <a:txBody>
                    <a:bodyPr/>
                    <a:lstStyle/>
                    <a:p>
                      <a:pPr marL="0" marR="0" lvl="0" indent="0" algn="l" rtl="0">
                        <a:lnSpc>
                          <a:spcPct val="100000"/>
                        </a:lnSpc>
                        <a:spcBef>
                          <a:spcPts val="0"/>
                        </a:spcBef>
                        <a:spcAft>
                          <a:spcPts val="0"/>
                        </a:spcAft>
                        <a:buClr>
                          <a:schemeClr val="dk1"/>
                        </a:buClr>
                        <a:buSzPts val="1200"/>
                        <a:buFont typeface="Helvetica Neue"/>
                        <a:buNone/>
                      </a:pPr>
                      <a:r>
                        <a:rPr lang="en-US" sz="1100" b="1" u="none" strike="noStrike" cap="none" dirty="0">
                          <a:solidFill>
                            <a:schemeClr val="tx1"/>
                          </a:solidFill>
                          <a:latin typeface="Helvetica Neue"/>
                        </a:rPr>
                        <a:t>1 month after step 9</a:t>
                      </a:r>
                      <a:endParaRPr sz="1100" b="1" u="none" strike="noStrike" cap="none" dirty="0">
                        <a:solidFill>
                          <a:schemeClr val="tx1"/>
                        </a:solidFill>
                        <a:latin typeface="Helvetica Neue"/>
                      </a:endParaRPr>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b="1" u="none" strike="noStrike" cap="none" dirty="0">
                          <a:solidFill>
                            <a:schemeClr val="tx1"/>
                          </a:solidFill>
                          <a:latin typeface="Helvetica Neue"/>
                        </a:rPr>
                        <a:t>Program is officially rolled-out</a:t>
                      </a:r>
                      <a:endParaRPr sz="1100" b="1" u="none" strike="noStrike" cap="none" dirty="0">
                        <a:solidFill>
                          <a:schemeClr val="tx1"/>
                        </a:solidFill>
                        <a:latin typeface="Helvetica Neue"/>
                      </a:endParaRPr>
                    </a:p>
                  </a:txBody>
                  <a:tcPr marL="91450" marR="91450" marT="45725" marB="45725"/>
                </a:tc>
                <a:extLst>
                  <a:ext uri="{0D108BD9-81ED-4DB2-BD59-A6C34878D82A}">
                    <a16:rowId xmlns:a16="http://schemas.microsoft.com/office/drawing/2014/main" val="10005"/>
                  </a:ext>
                </a:extLst>
              </a:tr>
              <a:tr h="645175">
                <a:tc>
                  <a:txBody>
                    <a:bodyPr/>
                    <a:lstStyle/>
                    <a:p>
                      <a:pPr marL="0" marR="0" lvl="0" indent="0" algn="l" rtl="0">
                        <a:lnSpc>
                          <a:spcPct val="100000"/>
                        </a:lnSpc>
                        <a:spcBef>
                          <a:spcPts val="0"/>
                        </a:spcBef>
                        <a:spcAft>
                          <a:spcPts val="0"/>
                        </a:spcAft>
                        <a:buClr>
                          <a:srgbClr val="000000"/>
                        </a:buClr>
                        <a:buSzPts val="1100"/>
                        <a:buFont typeface="Arial"/>
                        <a:buNone/>
                      </a:pPr>
                      <a:r>
                        <a:rPr lang="en-US" sz="1100" b="1" u="none" strike="noStrike" cap="none" dirty="0">
                          <a:solidFill>
                            <a:schemeClr val="tx1"/>
                          </a:solidFill>
                          <a:latin typeface="Helvetica Neue"/>
                        </a:rPr>
                        <a:t>11.  Create</a:t>
                      </a:r>
                      <a:r>
                        <a:rPr lang="en-US" sz="1100" b="1" u="none" strike="noStrike" cap="none" baseline="0" dirty="0">
                          <a:solidFill>
                            <a:schemeClr val="tx1"/>
                          </a:solidFill>
                          <a:latin typeface="Helvetica Neue"/>
                        </a:rPr>
                        <a:t> and i</a:t>
                      </a:r>
                      <a:r>
                        <a:rPr lang="en-US" sz="1100" b="1" u="none" strike="noStrike" cap="none" dirty="0">
                          <a:solidFill>
                            <a:schemeClr val="tx1"/>
                          </a:solidFill>
                          <a:latin typeface="Helvetica Neue"/>
                        </a:rPr>
                        <a:t>mplement a regularly scheduled evaluation plan for reviewing the performance and effectiveness of all Adult Religious Education Program materials after each delivery and make improvements based on results of evaluation. </a:t>
                      </a:r>
                      <a:endParaRPr sz="1100" b="1" u="none" strike="noStrike" cap="none" dirty="0">
                        <a:solidFill>
                          <a:schemeClr val="tx1"/>
                        </a:solidFill>
                        <a:latin typeface="Helvetica Neue"/>
                      </a:endParaRPr>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b="1" i="0" u="none" strike="noStrike" cap="none" dirty="0">
                          <a:solidFill>
                            <a:schemeClr val="tx1"/>
                          </a:solidFill>
                          <a:latin typeface="Helvetica Neue"/>
                          <a:ea typeface="Helvetica Neue"/>
                          <a:cs typeface="Helvetica Neue"/>
                          <a:sym typeface="Helvetica Neue"/>
                        </a:rPr>
                        <a:t>E4.1TF</a:t>
                      </a:r>
                      <a:endParaRPr sz="1100" b="1" i="0" u="none" strike="noStrike" cap="none" dirty="0">
                        <a:solidFill>
                          <a:schemeClr val="tx1"/>
                        </a:solidFill>
                        <a:latin typeface="Helvetica Neue"/>
                        <a:ea typeface="Helvetica Neue"/>
                        <a:cs typeface="Helvetica Neue"/>
                        <a:sym typeface="Helvetica Neue"/>
                      </a:endParaRPr>
                    </a:p>
                  </a:txBody>
                  <a:tcPr marL="91450" marR="91450" marT="45725" marB="45725"/>
                </a:tc>
                <a:tc>
                  <a:txBody>
                    <a:bodyPr/>
                    <a:lstStyle/>
                    <a:p>
                      <a:pPr marL="0" marR="0" lvl="0" indent="0" algn="l" rtl="0">
                        <a:lnSpc>
                          <a:spcPct val="100000"/>
                        </a:lnSpc>
                        <a:spcBef>
                          <a:spcPts val="0"/>
                        </a:spcBef>
                        <a:spcAft>
                          <a:spcPts val="0"/>
                        </a:spcAft>
                        <a:buClr>
                          <a:schemeClr val="dk1"/>
                        </a:buClr>
                        <a:buSzPts val="1200"/>
                        <a:buFont typeface="Helvetica Neue"/>
                        <a:buNone/>
                      </a:pPr>
                      <a:r>
                        <a:rPr lang="en-US" sz="1100" b="1" u="none" strike="noStrike" cap="none" dirty="0">
                          <a:solidFill>
                            <a:schemeClr val="tx1"/>
                          </a:solidFill>
                          <a:latin typeface="Helvetica Neue"/>
                        </a:rPr>
                        <a:t>Beginning after each Program is delivered</a:t>
                      </a:r>
                      <a:endParaRPr sz="1100" b="1" u="none" strike="noStrike" cap="none" dirty="0">
                        <a:solidFill>
                          <a:schemeClr val="tx1"/>
                        </a:solidFill>
                        <a:latin typeface="Helvetica Neue"/>
                      </a:endParaRPr>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b="1" u="none" strike="noStrike" cap="none" dirty="0">
                          <a:solidFill>
                            <a:schemeClr val="tx1"/>
                          </a:solidFill>
                          <a:latin typeface="Helvetica Neue"/>
                        </a:rPr>
                        <a:t>Evaluations reviewed and improvements made in each element of Adult Religious Education Program </a:t>
                      </a:r>
                      <a:endParaRPr sz="1100" b="1" u="none" strike="noStrike" cap="none" dirty="0">
                        <a:solidFill>
                          <a:schemeClr val="tx1"/>
                        </a:solidFill>
                        <a:latin typeface="Helvetica Neue"/>
                      </a:endParaRPr>
                    </a:p>
                  </a:txBody>
                  <a:tcPr marL="91450" marR="91450" marT="45725" marB="45725"/>
                </a:tc>
                <a:extLst>
                  <a:ext uri="{0D108BD9-81ED-4DB2-BD59-A6C34878D82A}">
                    <a16:rowId xmlns:a16="http://schemas.microsoft.com/office/drawing/2014/main" val="10006"/>
                  </a:ext>
                </a:extLst>
              </a:tr>
              <a:tr h="645175">
                <a:tc>
                  <a:txBody>
                    <a:bodyPr/>
                    <a:lstStyle/>
                    <a:p>
                      <a:pPr marL="0" marR="0" lvl="0" indent="0" algn="l" rtl="0">
                        <a:lnSpc>
                          <a:spcPct val="100000"/>
                        </a:lnSpc>
                        <a:spcBef>
                          <a:spcPts val="0"/>
                        </a:spcBef>
                        <a:spcAft>
                          <a:spcPts val="0"/>
                        </a:spcAft>
                        <a:buClr>
                          <a:srgbClr val="000000"/>
                        </a:buClr>
                        <a:buSzPts val="1100"/>
                        <a:buFont typeface="Arial"/>
                        <a:buNone/>
                      </a:pPr>
                      <a:r>
                        <a:rPr lang="en-US" sz="1100" b="1" u="none" strike="noStrike" cap="none" dirty="0">
                          <a:solidFill>
                            <a:schemeClr val="tx1"/>
                          </a:solidFill>
                          <a:latin typeface="Helvetica Neue"/>
                        </a:rPr>
                        <a:t>12.  Semi-annual review, evaluation and update of all materials,</a:t>
                      </a:r>
                      <a:r>
                        <a:rPr lang="en-US" sz="1100" b="1" u="none" strike="noStrike" cap="none" baseline="0" dirty="0">
                          <a:solidFill>
                            <a:schemeClr val="tx1"/>
                          </a:solidFill>
                          <a:latin typeface="Helvetica Neue"/>
                        </a:rPr>
                        <a:t> presenters,</a:t>
                      </a:r>
                      <a:r>
                        <a:rPr lang="en-US" sz="1100" b="1" u="none" strike="noStrike" cap="none" dirty="0">
                          <a:solidFill>
                            <a:schemeClr val="tx1"/>
                          </a:solidFill>
                          <a:latin typeface="Helvetica Neue"/>
                        </a:rPr>
                        <a:t> and entire Adult Religious Education Program to ensure that all materials and presenters are the most effective best practices available and the target of 30% of adults having completed the program is achieved.</a:t>
                      </a:r>
                      <a:endParaRPr sz="1100" b="1" u="none" strike="noStrike" cap="none" dirty="0">
                        <a:solidFill>
                          <a:schemeClr val="tx1"/>
                        </a:solidFill>
                        <a:latin typeface="Helvetica Neue"/>
                      </a:endParaRPr>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b="1" i="0" u="none" strike="noStrike" cap="none" dirty="0">
                          <a:solidFill>
                            <a:schemeClr val="tx1"/>
                          </a:solidFill>
                          <a:latin typeface="Helvetica Neue"/>
                          <a:ea typeface="Helvetica Neue"/>
                          <a:cs typeface="Helvetica Neue"/>
                          <a:sym typeface="Helvetica Neue"/>
                        </a:rPr>
                        <a:t>E4.1TF</a:t>
                      </a:r>
                      <a:endParaRPr sz="1100" b="1" i="0" u="none" strike="noStrike" cap="none" dirty="0">
                        <a:solidFill>
                          <a:schemeClr val="tx1"/>
                        </a:solidFill>
                        <a:latin typeface="Helvetica Neue"/>
                        <a:ea typeface="Helvetica Neue"/>
                        <a:cs typeface="Helvetica Neue"/>
                        <a:sym typeface="Helvetica Neue"/>
                      </a:endParaRPr>
                    </a:p>
                  </a:txBody>
                  <a:tcPr marL="91450" marR="91450" marT="45725" marB="45725"/>
                </a:tc>
                <a:tc>
                  <a:txBody>
                    <a:bodyPr/>
                    <a:lstStyle/>
                    <a:p>
                      <a:pPr marL="0" marR="0" lvl="0" indent="0" algn="l" rtl="0">
                        <a:lnSpc>
                          <a:spcPct val="100000"/>
                        </a:lnSpc>
                        <a:spcBef>
                          <a:spcPts val="0"/>
                        </a:spcBef>
                        <a:spcAft>
                          <a:spcPts val="0"/>
                        </a:spcAft>
                        <a:buClr>
                          <a:schemeClr val="dk1"/>
                        </a:buClr>
                        <a:buSzPts val="1200"/>
                        <a:buFont typeface="Helvetica Neue"/>
                        <a:buNone/>
                      </a:pPr>
                      <a:r>
                        <a:rPr lang="en-US" sz="1100" b="1" u="none" strike="noStrike" cap="none" dirty="0">
                          <a:solidFill>
                            <a:schemeClr val="tx1"/>
                          </a:solidFill>
                          <a:latin typeface="Helvetica Neue"/>
                        </a:rPr>
                        <a:t>Semi-annual review</a:t>
                      </a:r>
                      <a:endParaRPr sz="1100" b="1" u="none" strike="noStrike" cap="none" dirty="0">
                        <a:solidFill>
                          <a:schemeClr val="tx1"/>
                        </a:solidFill>
                        <a:latin typeface="Helvetica Neue"/>
                      </a:endParaRPr>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b="1" u="none" strike="noStrike" cap="none" dirty="0">
                          <a:solidFill>
                            <a:schemeClr val="tx1"/>
                          </a:solidFill>
                          <a:latin typeface="Helvetica Neue"/>
                        </a:rPr>
                        <a:t>Semi-Annual assessment is complete, improvements implemented and 30% adult target is achieved </a:t>
                      </a:r>
                      <a:endParaRPr sz="1100" b="1" u="none" strike="noStrike" cap="none" dirty="0">
                        <a:solidFill>
                          <a:schemeClr val="tx1"/>
                        </a:solidFill>
                        <a:latin typeface="Helvetica Neue"/>
                      </a:endParaRPr>
                    </a:p>
                  </a:txBody>
                  <a:tcPr marL="91450" marR="91450" marT="45725" marB="45725"/>
                </a:tc>
                <a:extLst>
                  <a:ext uri="{0D108BD9-81ED-4DB2-BD59-A6C34878D82A}">
                    <a16:rowId xmlns:a16="http://schemas.microsoft.com/office/drawing/2014/main" val="10007"/>
                  </a:ext>
                </a:extLst>
              </a:tr>
            </a:tbl>
          </a:graphicData>
        </a:graphic>
      </p:graphicFrame>
      <p:sp>
        <p:nvSpPr>
          <p:cNvPr id="55" name="Google Shape;55;p10"/>
          <p:cNvSpPr txBox="1">
            <a:spLocks noGrp="1"/>
          </p:cNvSpPr>
          <p:nvPr>
            <p:ph type="title"/>
          </p:nvPr>
        </p:nvSpPr>
        <p:spPr>
          <a:xfrm>
            <a:off x="559712" y="-337262"/>
            <a:ext cx="7940675" cy="1143000"/>
          </a:xfrm>
          <a:prstGeom prst="rect">
            <a:avLst/>
          </a:prstGeom>
          <a:noFill/>
          <a:ln>
            <a:noFill/>
          </a:ln>
        </p:spPr>
        <p:txBody>
          <a:bodyPr spcFirstLastPara="1" wrap="square" lIns="91425" tIns="45700" rIns="91425" bIns="45700" anchor="ctr" anchorCtr="0">
            <a:noAutofit/>
          </a:bodyPr>
          <a:lstStyle/>
          <a:p>
            <a:pPr marL="0" lvl="0" indent="0" algn="ctr" rtl="0">
              <a:lnSpc>
                <a:spcPct val="70000"/>
              </a:lnSpc>
              <a:spcBef>
                <a:spcPts val="0"/>
              </a:spcBef>
              <a:spcAft>
                <a:spcPts val="0"/>
              </a:spcAft>
              <a:buSzPts val="1400"/>
              <a:buNone/>
            </a:pPr>
            <a:r>
              <a:rPr lang="en-US" sz="2400" b="1" u="sng" dirty="0">
                <a:latin typeface="Helvetica Neue"/>
                <a:ea typeface="Arial"/>
                <a:cs typeface="Arial"/>
                <a:sym typeface="Arial"/>
              </a:rPr>
              <a:t>Education  Goal  4.1</a:t>
            </a:r>
            <a:r>
              <a:rPr lang="en-US" sz="2400" u="sng" dirty="0">
                <a:latin typeface="Helvetica Neue"/>
                <a:ea typeface="Arial"/>
                <a:cs typeface="Arial"/>
                <a:sym typeface="Arial"/>
              </a:rPr>
              <a:t> </a:t>
            </a:r>
            <a:r>
              <a:rPr lang="en-US" sz="2400" b="1" u="sng" dirty="0">
                <a:latin typeface="Helvetica Neue"/>
                <a:ea typeface="Arial"/>
                <a:cs typeface="Arial"/>
                <a:sym typeface="Arial"/>
              </a:rPr>
              <a:t>Action Plan</a:t>
            </a:r>
            <a:endParaRPr dirty="0">
              <a:latin typeface="Helvetica Neue"/>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Shape 39"/>
        <p:cNvGrpSpPr/>
        <p:nvPr/>
      </p:nvGrpSpPr>
      <p:grpSpPr>
        <a:xfrm>
          <a:off x="0" y="0"/>
          <a:ext cx="0" cy="0"/>
          <a:chOff x="0" y="0"/>
          <a:chExt cx="0" cy="0"/>
        </a:xfrm>
      </p:grpSpPr>
      <p:sp>
        <p:nvSpPr>
          <p:cNvPr id="40" name="Google Shape;40;p8"/>
          <p:cNvSpPr txBox="1">
            <a:spLocks noGrp="1"/>
          </p:cNvSpPr>
          <p:nvPr>
            <p:ph type="body" idx="1"/>
          </p:nvPr>
        </p:nvSpPr>
        <p:spPr>
          <a:xfrm>
            <a:off x="506041" y="2514600"/>
            <a:ext cx="8285177" cy="4343400"/>
          </a:xfrm>
          <a:prstGeom prst="rect">
            <a:avLst/>
          </a:prstGeom>
          <a:noFill/>
          <a:ln>
            <a:noFill/>
          </a:ln>
        </p:spPr>
        <p:txBody>
          <a:bodyPr spcFirstLastPara="1" wrap="square" lIns="91425" tIns="45700" rIns="91425" bIns="45700" anchor="t" anchorCtr="0">
            <a:noAutofit/>
          </a:bodyPr>
          <a:lstStyle/>
          <a:p>
            <a:pPr marL="0" lvl="0" indent="0">
              <a:spcBef>
                <a:spcPts val="0"/>
              </a:spcBef>
              <a:buSzPts val="3200"/>
              <a:buNone/>
            </a:pPr>
            <a:r>
              <a:rPr lang="en-US" sz="2400" b="1" dirty="0">
                <a:solidFill>
                  <a:schemeClr val="tx1"/>
                </a:solidFill>
              </a:rPr>
              <a:t>Within  21  months,  we  will  determine  the  applicable metrics  to  ensure  that  our  Sunday  School curriculum  is  effective,  and  design  and  implement  such  an  effective  K-12  curriculum  that  reaches and engages  at  least  60%  of  our  youth.</a:t>
            </a:r>
          </a:p>
          <a:p>
            <a:pPr marL="0" lvl="0" indent="0">
              <a:spcBef>
                <a:spcPts val="0"/>
              </a:spcBef>
              <a:buSzPts val="3200"/>
              <a:buNone/>
            </a:pPr>
            <a:endParaRPr lang="en-US" sz="2400" b="1" dirty="0">
              <a:solidFill>
                <a:schemeClr val="tx1"/>
              </a:solidFill>
            </a:endParaRPr>
          </a:p>
        </p:txBody>
      </p:sp>
      <p:sp>
        <p:nvSpPr>
          <p:cNvPr id="41" name="Google Shape;41;p8"/>
          <p:cNvSpPr txBox="1"/>
          <p:nvPr/>
        </p:nvSpPr>
        <p:spPr>
          <a:xfrm>
            <a:off x="245158" y="283464"/>
            <a:ext cx="8642350" cy="1143000"/>
          </a:xfrm>
          <a:prstGeom prst="rect">
            <a:avLst/>
          </a:prstGeom>
          <a:no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70000"/>
              </a:lnSpc>
              <a:spcBef>
                <a:spcPts val="0"/>
              </a:spcBef>
              <a:spcAft>
                <a:spcPts val="0"/>
              </a:spcAft>
              <a:buClr>
                <a:srgbClr val="000000"/>
              </a:buClr>
              <a:buSzTx/>
              <a:buFont typeface="Arial"/>
              <a:buNone/>
              <a:tabLst/>
              <a:defRPr/>
            </a:pPr>
            <a:r>
              <a:rPr kumimoji="0" lang="en-US" sz="3600" b="1" i="0" u="sng" strike="noStrike" kern="0" cap="none" spc="0" normalizeH="0" baseline="0" noProof="0" dirty="0">
                <a:ln>
                  <a:noFill/>
                </a:ln>
                <a:solidFill>
                  <a:srgbClr val="760002"/>
                </a:solidFill>
                <a:effectLst/>
                <a:uLnTx/>
                <a:uFillTx/>
                <a:latin typeface="Helvetica Neue"/>
                <a:ea typeface="Arial"/>
                <a:cs typeface="Arial"/>
                <a:sym typeface="Arial"/>
              </a:rPr>
              <a:t>Education</a:t>
            </a:r>
          </a:p>
          <a:p>
            <a:pPr marL="0" marR="0" lvl="0" indent="0" algn="ctr" defTabSz="914400" rtl="0" eaLnBrk="1" fontAlgn="auto" latinLnBrk="0" hangingPunct="1">
              <a:lnSpc>
                <a:spcPct val="70000"/>
              </a:lnSpc>
              <a:spcBef>
                <a:spcPts val="0"/>
              </a:spcBef>
              <a:spcAft>
                <a:spcPts val="0"/>
              </a:spcAft>
              <a:buClr>
                <a:srgbClr val="000000"/>
              </a:buClr>
              <a:buSzTx/>
              <a:buFont typeface="Arial"/>
              <a:buNone/>
              <a:tabLst/>
              <a:defRPr/>
            </a:pPr>
            <a:endParaRPr kumimoji="0" lang="en-US" sz="3600" b="1" i="0" u="sng" strike="noStrike" kern="0" cap="none" spc="0" normalizeH="0" baseline="0" noProof="0" dirty="0">
              <a:ln>
                <a:noFill/>
              </a:ln>
              <a:solidFill>
                <a:srgbClr val="760002"/>
              </a:solidFill>
              <a:effectLst/>
              <a:uLnTx/>
              <a:uFillTx/>
              <a:latin typeface="Helvetica Neue"/>
              <a:cs typeface="Arial"/>
              <a:sym typeface="Arial"/>
            </a:endParaRPr>
          </a:p>
          <a:p>
            <a:pPr lvl="0" algn="ctr" hangingPunct="1">
              <a:lnSpc>
                <a:spcPct val="70000"/>
              </a:lnSpc>
              <a:buClr>
                <a:srgbClr val="000000"/>
              </a:buClr>
              <a:defRPr/>
            </a:pPr>
            <a:r>
              <a:rPr lang="en-US" sz="3600" b="1" u="sng" dirty="0">
                <a:solidFill>
                  <a:srgbClr val="760002"/>
                </a:solidFill>
                <a:latin typeface="Helvetica Neue"/>
                <a:ea typeface="Arial"/>
                <a:cs typeface="Arial"/>
                <a:sym typeface="Arial"/>
              </a:rPr>
              <a:t>Goal  4.2  </a:t>
            </a:r>
            <a:r>
              <a:rPr kumimoji="0" lang="en-US" sz="3600" b="1" i="0" u="sng" strike="noStrike" kern="0" cap="none" spc="0" normalizeH="0" baseline="0" noProof="0" dirty="0">
                <a:ln>
                  <a:noFill/>
                </a:ln>
                <a:solidFill>
                  <a:srgbClr val="760002"/>
                </a:solidFill>
                <a:effectLst/>
                <a:uLnTx/>
                <a:uFillTx/>
                <a:latin typeface="Helvetica Neue"/>
                <a:cs typeface="Arial"/>
                <a:sym typeface="Arial"/>
              </a:rPr>
              <a:t>Youth  Religious  Education</a:t>
            </a:r>
            <a:endParaRPr kumimoji="0" sz="1400" b="0" i="0" u="none" strike="noStrike" kern="0" cap="none" spc="0" normalizeH="0" baseline="0" noProof="0" dirty="0">
              <a:ln>
                <a:noFill/>
              </a:ln>
              <a:solidFill>
                <a:srgbClr val="000000"/>
              </a:solidFill>
              <a:effectLst/>
              <a:uLnTx/>
              <a:uFillTx/>
              <a:latin typeface="Helvetica Neue"/>
              <a:cs typeface="Arial"/>
              <a:sym typeface="Arial"/>
            </a:endParaRPr>
          </a:p>
        </p:txBody>
      </p:sp>
    </p:spTree>
  </p:cSld>
  <p:clrMapOvr>
    <a:masterClrMapping/>
  </p:clrMapOvr>
  <p:transition>
    <p:strips dir="rd"/>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Shape 46"/>
        <p:cNvGrpSpPr/>
        <p:nvPr/>
      </p:nvGrpSpPr>
      <p:grpSpPr>
        <a:xfrm>
          <a:off x="0" y="0"/>
          <a:ext cx="0" cy="0"/>
          <a:chOff x="0" y="0"/>
          <a:chExt cx="0" cy="0"/>
        </a:xfrm>
      </p:grpSpPr>
      <p:graphicFrame>
        <p:nvGraphicFramePr>
          <p:cNvPr id="47" name="Google Shape;47;p9"/>
          <p:cNvGraphicFramePr/>
          <p:nvPr/>
        </p:nvGraphicFramePr>
        <p:xfrm>
          <a:off x="51040" y="530626"/>
          <a:ext cx="9041915" cy="6203963"/>
        </p:xfrm>
        <a:graphic>
          <a:graphicData uri="http://schemas.openxmlformats.org/drawingml/2006/table">
            <a:tbl>
              <a:tblPr firstRow="1" bandRow="1">
                <a:noFill/>
              </a:tblPr>
              <a:tblGrid>
                <a:gridCol w="4604185">
                  <a:extLst>
                    <a:ext uri="{9D8B030D-6E8A-4147-A177-3AD203B41FA5}">
                      <a16:colId xmlns:a16="http://schemas.microsoft.com/office/drawing/2014/main" val="20000"/>
                    </a:ext>
                  </a:extLst>
                </a:gridCol>
                <a:gridCol w="1286423">
                  <a:extLst>
                    <a:ext uri="{9D8B030D-6E8A-4147-A177-3AD203B41FA5}">
                      <a16:colId xmlns:a16="http://schemas.microsoft.com/office/drawing/2014/main" val="20001"/>
                    </a:ext>
                  </a:extLst>
                </a:gridCol>
                <a:gridCol w="1290375">
                  <a:extLst>
                    <a:ext uri="{9D8B030D-6E8A-4147-A177-3AD203B41FA5}">
                      <a16:colId xmlns:a16="http://schemas.microsoft.com/office/drawing/2014/main" val="20002"/>
                    </a:ext>
                  </a:extLst>
                </a:gridCol>
                <a:gridCol w="1860932">
                  <a:extLst>
                    <a:ext uri="{9D8B030D-6E8A-4147-A177-3AD203B41FA5}">
                      <a16:colId xmlns:a16="http://schemas.microsoft.com/office/drawing/2014/main" val="20003"/>
                    </a:ext>
                  </a:extLst>
                </a:gridCol>
              </a:tblGrid>
              <a:tr h="883503">
                <a:tc>
                  <a:txBody>
                    <a:bodyPr/>
                    <a:lstStyle/>
                    <a:p>
                      <a:pPr marL="0" marR="0" lvl="0" indent="0" algn="l" rtl="0">
                        <a:lnSpc>
                          <a:spcPct val="100000"/>
                        </a:lnSpc>
                        <a:spcBef>
                          <a:spcPts val="0"/>
                        </a:spcBef>
                        <a:spcAft>
                          <a:spcPts val="0"/>
                        </a:spcAft>
                        <a:buClr>
                          <a:srgbClr val="000000"/>
                        </a:buClr>
                        <a:buSzPts val="1200"/>
                        <a:buFont typeface="Arial"/>
                        <a:buNone/>
                      </a:pPr>
                      <a:endParaRPr sz="1000" b="1" u="none" strike="noStrike" cap="none" dirty="0">
                        <a:solidFill>
                          <a:schemeClr val="tx1"/>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200"/>
                        <a:buFont typeface="Arial"/>
                        <a:buNone/>
                      </a:pPr>
                      <a:endParaRPr sz="1000" b="1" u="none" strike="noStrike" cap="none" dirty="0">
                        <a:solidFill>
                          <a:schemeClr val="tx1"/>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200"/>
                        <a:buFont typeface="Arial"/>
                        <a:buNone/>
                      </a:pPr>
                      <a:r>
                        <a:rPr lang="en-US" sz="1000" b="1" u="sng" strike="noStrike" cap="none" dirty="0">
                          <a:solidFill>
                            <a:schemeClr val="tx1"/>
                          </a:solidFill>
                          <a:latin typeface="Helvetica Neue"/>
                          <a:ea typeface="Helvetica Neue"/>
                          <a:cs typeface="Helvetica Neue"/>
                          <a:sym typeface="Helvetica Neue"/>
                        </a:rPr>
                        <a:t>Specific  Key  Actions  Necessary  To  Achieve    Goal  4.2</a:t>
                      </a:r>
                      <a:endParaRPr sz="1000" b="1" u="none" strike="noStrike" cap="none" dirty="0">
                        <a:solidFill>
                          <a:schemeClr val="tx1"/>
                        </a:solidFill>
                        <a:latin typeface="Helvetica Neue"/>
                      </a:endParaRPr>
                    </a:p>
                  </a:txBody>
                  <a:tcPr marL="91450" marR="91450" marT="45725" marB="45725">
                    <a:solidFill>
                      <a:schemeClr val="accent5"/>
                    </a:solidFill>
                  </a:tcPr>
                </a:tc>
                <a:tc>
                  <a:txBody>
                    <a:bodyPr/>
                    <a:lstStyle/>
                    <a:p>
                      <a:pPr marL="0" marR="0" lvl="0" indent="0" algn="l" rtl="0">
                        <a:lnSpc>
                          <a:spcPct val="100000"/>
                        </a:lnSpc>
                        <a:spcBef>
                          <a:spcPts val="0"/>
                        </a:spcBef>
                        <a:spcAft>
                          <a:spcPts val="0"/>
                        </a:spcAft>
                        <a:buClr>
                          <a:srgbClr val="000000"/>
                        </a:buClr>
                        <a:buSzPts val="1200"/>
                        <a:buFont typeface="Arial"/>
                        <a:buNone/>
                      </a:pPr>
                      <a:endParaRPr sz="1000" b="1" u="none" strike="noStrike" cap="none" dirty="0">
                        <a:solidFill>
                          <a:schemeClr val="tx1"/>
                        </a:solidFill>
                        <a:latin typeface="Helvetica Neue"/>
                      </a:endParaRPr>
                    </a:p>
                    <a:p>
                      <a:pPr marL="0" marR="0" lvl="0" indent="0" algn="l" rtl="0">
                        <a:lnSpc>
                          <a:spcPct val="100000"/>
                        </a:lnSpc>
                        <a:spcBef>
                          <a:spcPts val="0"/>
                        </a:spcBef>
                        <a:spcAft>
                          <a:spcPts val="0"/>
                        </a:spcAft>
                        <a:buClr>
                          <a:srgbClr val="000000"/>
                        </a:buClr>
                        <a:buSzPts val="1200"/>
                        <a:buFont typeface="Arial"/>
                        <a:buNone/>
                      </a:pPr>
                      <a:endParaRPr sz="1000" b="1" u="sng" strike="noStrike" cap="none" dirty="0">
                        <a:solidFill>
                          <a:schemeClr val="tx1"/>
                        </a:solidFill>
                        <a:latin typeface="Helvetica Neue"/>
                      </a:endParaRPr>
                    </a:p>
                    <a:p>
                      <a:pPr marL="0" marR="0" lvl="0" indent="0" algn="l" rtl="0">
                        <a:lnSpc>
                          <a:spcPct val="100000"/>
                        </a:lnSpc>
                        <a:spcBef>
                          <a:spcPts val="0"/>
                        </a:spcBef>
                        <a:spcAft>
                          <a:spcPts val="0"/>
                        </a:spcAft>
                        <a:buClr>
                          <a:srgbClr val="000000"/>
                        </a:buClr>
                        <a:buSzPts val="1200"/>
                        <a:buFont typeface="Arial"/>
                        <a:buNone/>
                      </a:pPr>
                      <a:r>
                        <a:rPr lang="en-US" sz="1000" b="1" u="none" strike="noStrike" cap="none" dirty="0">
                          <a:solidFill>
                            <a:schemeClr val="tx1"/>
                          </a:solidFill>
                          <a:latin typeface="Helvetica Neue"/>
                        </a:rPr>
                        <a:t>Who  Must  Do </a:t>
                      </a:r>
                      <a:r>
                        <a:rPr lang="en-US" sz="1000" b="1" u="sng" strike="noStrike" cap="none" dirty="0">
                          <a:solidFill>
                            <a:schemeClr val="tx1"/>
                          </a:solidFill>
                          <a:latin typeface="Helvetica Neue"/>
                        </a:rPr>
                        <a:t>Each  Action</a:t>
                      </a:r>
                      <a:endParaRPr sz="1000" b="1" u="none" strike="noStrike" cap="none" dirty="0">
                        <a:solidFill>
                          <a:schemeClr val="tx1"/>
                        </a:solidFill>
                        <a:latin typeface="Helvetica Neue"/>
                      </a:endParaRPr>
                    </a:p>
                  </a:txBody>
                  <a:tcPr marL="91450" marR="91450" marT="45725" marB="45725">
                    <a:solidFill>
                      <a:schemeClr val="accent5"/>
                    </a:solidFill>
                  </a:tcPr>
                </a:tc>
                <a:tc>
                  <a:txBody>
                    <a:bodyPr/>
                    <a:lstStyle/>
                    <a:p>
                      <a:pPr marL="0" marR="0" lvl="0" indent="0" algn="l" rtl="0">
                        <a:lnSpc>
                          <a:spcPct val="100000"/>
                        </a:lnSpc>
                        <a:spcBef>
                          <a:spcPts val="0"/>
                        </a:spcBef>
                        <a:spcAft>
                          <a:spcPts val="0"/>
                        </a:spcAft>
                        <a:buClr>
                          <a:srgbClr val="000000"/>
                        </a:buClr>
                        <a:buSzPts val="1200"/>
                        <a:buFont typeface="Arial"/>
                        <a:buNone/>
                      </a:pPr>
                      <a:r>
                        <a:rPr lang="en-US" sz="1000" b="1" u="none" strike="noStrike" cap="none" dirty="0">
                          <a:solidFill>
                            <a:schemeClr val="tx1"/>
                          </a:solidFill>
                          <a:latin typeface="Helvetica Neue"/>
                        </a:rPr>
                        <a:t>Timetable:  How Many  Months  or Days  To   Finish  Action  From </a:t>
                      </a:r>
                      <a:r>
                        <a:rPr lang="en-US" sz="1000" b="1" u="sng" strike="noStrike" cap="none" dirty="0">
                          <a:solidFill>
                            <a:schemeClr val="tx1"/>
                          </a:solidFill>
                          <a:latin typeface="Helvetica Neue"/>
                        </a:rPr>
                        <a:t>Previous   Action</a:t>
                      </a:r>
                      <a:endParaRPr sz="1000" b="1" u="none" strike="noStrike" cap="none" dirty="0">
                        <a:solidFill>
                          <a:schemeClr val="tx1"/>
                        </a:solidFill>
                        <a:latin typeface="Helvetica Neue"/>
                      </a:endParaRPr>
                    </a:p>
                  </a:txBody>
                  <a:tcPr marL="91450" marR="91450" marT="45725" marB="45725">
                    <a:solidFill>
                      <a:schemeClr val="accent5"/>
                    </a:solidFill>
                  </a:tcPr>
                </a:tc>
                <a:tc>
                  <a:txBody>
                    <a:bodyPr/>
                    <a:lstStyle/>
                    <a:p>
                      <a:pPr marL="0" marR="0" lvl="0" indent="0" algn="l" rtl="0">
                        <a:lnSpc>
                          <a:spcPct val="100000"/>
                        </a:lnSpc>
                        <a:spcBef>
                          <a:spcPts val="0"/>
                        </a:spcBef>
                        <a:spcAft>
                          <a:spcPts val="0"/>
                        </a:spcAft>
                        <a:buClr>
                          <a:srgbClr val="000000"/>
                        </a:buClr>
                        <a:buSzPts val="1200"/>
                        <a:buFont typeface="Arial"/>
                        <a:buNone/>
                      </a:pPr>
                      <a:endParaRPr sz="1000" b="1" u="none" strike="noStrike" cap="none" dirty="0">
                        <a:solidFill>
                          <a:schemeClr val="tx1"/>
                        </a:solidFill>
                        <a:latin typeface="Helvetica Neue"/>
                      </a:endParaRPr>
                    </a:p>
                    <a:p>
                      <a:pPr marL="0" marR="0" lvl="0" indent="0" algn="l" rtl="0">
                        <a:lnSpc>
                          <a:spcPct val="100000"/>
                        </a:lnSpc>
                        <a:spcBef>
                          <a:spcPts val="0"/>
                        </a:spcBef>
                        <a:spcAft>
                          <a:spcPts val="0"/>
                        </a:spcAft>
                        <a:buClr>
                          <a:srgbClr val="000000"/>
                        </a:buClr>
                        <a:buSzPts val="1200"/>
                        <a:buFont typeface="Arial"/>
                        <a:buNone/>
                      </a:pPr>
                      <a:r>
                        <a:rPr lang="en-US" sz="1000" b="1" u="none" strike="noStrike" cap="none" dirty="0">
                          <a:solidFill>
                            <a:schemeClr val="tx1"/>
                          </a:solidFill>
                          <a:latin typeface="Helvetica Neue"/>
                        </a:rPr>
                        <a:t>How  Will  We  Know  When  This  Action Has  Been </a:t>
                      </a:r>
                      <a:r>
                        <a:rPr lang="en-US" sz="1000" b="1" u="sng" strike="noStrike" cap="none" dirty="0">
                          <a:solidFill>
                            <a:schemeClr val="tx1"/>
                          </a:solidFill>
                          <a:latin typeface="Helvetica Neue"/>
                        </a:rPr>
                        <a:t>Completed</a:t>
                      </a:r>
                      <a:endParaRPr sz="1000" b="1" u="none" strike="noStrike" cap="none" dirty="0">
                        <a:solidFill>
                          <a:schemeClr val="tx1"/>
                        </a:solidFill>
                        <a:latin typeface="Helvetica Neue"/>
                      </a:endParaRPr>
                    </a:p>
                  </a:txBody>
                  <a:tcPr marL="91450" marR="91450" marT="45725" marB="45725">
                    <a:solidFill>
                      <a:schemeClr val="accent5"/>
                    </a:solidFill>
                  </a:tcPr>
                </a:tc>
                <a:extLst>
                  <a:ext uri="{0D108BD9-81ED-4DB2-BD59-A6C34878D82A}">
                    <a16:rowId xmlns:a16="http://schemas.microsoft.com/office/drawing/2014/main" val="10000"/>
                  </a:ext>
                </a:extLst>
              </a:tr>
              <a:tr h="341800">
                <a:tc>
                  <a:txBody>
                    <a:bodyPr/>
                    <a:lstStyle/>
                    <a:p>
                      <a:pPr marL="6350" marR="0" lvl="0" indent="0" algn="l" rtl="0">
                        <a:lnSpc>
                          <a:spcPct val="100000"/>
                        </a:lnSpc>
                        <a:spcBef>
                          <a:spcPts val="0"/>
                        </a:spcBef>
                        <a:spcAft>
                          <a:spcPts val="0"/>
                        </a:spcAft>
                        <a:buClr>
                          <a:schemeClr val="dk1"/>
                        </a:buClr>
                        <a:buSzPts val="1100"/>
                        <a:buFont typeface="Helvetica Neue"/>
                        <a:buNone/>
                      </a:pPr>
                      <a:r>
                        <a:rPr lang="en-US" sz="1100" b="1" u="none" strike="noStrike" cap="none" dirty="0">
                          <a:solidFill>
                            <a:schemeClr val="tx1"/>
                          </a:solidFill>
                          <a:latin typeface="Helvetica Neue"/>
                        </a:rPr>
                        <a:t>1. Form Education  Goal 4.2 Task Force (E4.2TF).</a:t>
                      </a:r>
                      <a:endParaRPr sz="1100" b="1" u="none" strike="noStrike" cap="none" dirty="0">
                        <a:solidFill>
                          <a:schemeClr val="tx1"/>
                        </a:solidFill>
                        <a:latin typeface="Helvetica Neue"/>
                      </a:endParaRPr>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b="1" u="none" strike="noStrike" cap="none" dirty="0">
                          <a:solidFill>
                            <a:schemeClr val="tx1"/>
                          </a:solidFill>
                          <a:latin typeface="Helvetica Neue"/>
                        </a:rPr>
                        <a:t>E4.2TF</a:t>
                      </a:r>
                      <a:endParaRPr sz="1100" b="1" u="none" strike="noStrike" cap="none" dirty="0">
                        <a:solidFill>
                          <a:schemeClr val="tx1"/>
                        </a:solidFill>
                        <a:latin typeface="Helvetica Neue"/>
                      </a:endParaRPr>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b="1" u="none" strike="noStrike" cap="none" dirty="0">
                          <a:solidFill>
                            <a:schemeClr val="tx1"/>
                          </a:solidFill>
                          <a:latin typeface="Helvetica Neue"/>
                        </a:rPr>
                        <a:t>1 month from start date</a:t>
                      </a:r>
                      <a:endParaRPr sz="1100" b="1" u="none" strike="noStrike" cap="none" dirty="0">
                        <a:solidFill>
                          <a:schemeClr val="tx1"/>
                        </a:solidFill>
                        <a:latin typeface="Helvetica Neue"/>
                      </a:endParaRPr>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b="1" u="none" strike="noStrike" cap="none" dirty="0">
                          <a:solidFill>
                            <a:schemeClr val="tx1"/>
                          </a:solidFill>
                          <a:latin typeface="Helvetica Neue"/>
                        </a:rPr>
                        <a:t>E4.2TF team members agree to serve</a:t>
                      </a:r>
                      <a:endParaRPr sz="1100" b="1" u="none" strike="noStrike" cap="none" dirty="0">
                        <a:solidFill>
                          <a:schemeClr val="tx1"/>
                        </a:solidFill>
                        <a:latin typeface="Helvetica Neue"/>
                      </a:endParaRPr>
                    </a:p>
                  </a:txBody>
                  <a:tcPr marL="91450" marR="91450" marT="45725" marB="45725"/>
                </a:tc>
                <a:extLst>
                  <a:ext uri="{0D108BD9-81ED-4DB2-BD59-A6C34878D82A}">
                    <a16:rowId xmlns:a16="http://schemas.microsoft.com/office/drawing/2014/main" val="10001"/>
                  </a:ext>
                </a:extLst>
              </a:tr>
              <a:tr h="712175">
                <a:tc>
                  <a:txBody>
                    <a:bodyPr/>
                    <a:lstStyle/>
                    <a:p>
                      <a:pPr marL="0" marR="0" lvl="0" indent="0" algn="l" rtl="0">
                        <a:lnSpc>
                          <a:spcPct val="100000"/>
                        </a:lnSpc>
                        <a:spcBef>
                          <a:spcPts val="0"/>
                        </a:spcBef>
                        <a:spcAft>
                          <a:spcPts val="0"/>
                        </a:spcAft>
                        <a:buClr>
                          <a:srgbClr val="000000"/>
                        </a:buClr>
                        <a:buSzPts val="1100"/>
                        <a:buFont typeface="Arial"/>
                        <a:buNone/>
                      </a:pPr>
                      <a:r>
                        <a:rPr lang="en-US" sz="1100" b="1" u="none" strike="noStrike" cap="none" dirty="0">
                          <a:solidFill>
                            <a:schemeClr val="tx1"/>
                          </a:solidFill>
                          <a:latin typeface="Helvetica Neue"/>
                        </a:rPr>
                        <a:t>2. Conduct comprehensive research from all available sources to determine how to </a:t>
                      </a:r>
                      <a:r>
                        <a:rPr lang="en-US" sz="1100" b="1" u="none" strike="noStrike" cap="none" baseline="0" dirty="0">
                          <a:solidFill>
                            <a:srgbClr val="FF0000"/>
                          </a:solidFill>
                          <a:latin typeface="Helvetica Neue"/>
                        </a:rPr>
                        <a:t> </a:t>
                      </a:r>
                      <a:r>
                        <a:rPr lang="en-US" sz="1100" b="1" u="none" strike="noStrike" cap="none" dirty="0">
                          <a:solidFill>
                            <a:schemeClr val="tx1"/>
                          </a:solidFill>
                          <a:latin typeface="Helvetica Neue"/>
                        </a:rPr>
                        <a:t>measure properly the effectiveness of church religious education programs and materials for youth and establish an “Effectiveness Measurement Methodology and Process” to test the effectiveness of our youth religious education programs.</a:t>
                      </a:r>
                      <a:endParaRPr sz="1100" b="1" u="none" strike="noStrike" cap="none" dirty="0">
                        <a:solidFill>
                          <a:schemeClr val="tx1"/>
                        </a:solidFill>
                        <a:latin typeface="Helvetica Neue"/>
                      </a:endParaRPr>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b="1" i="0" u="none" strike="noStrike" cap="none" dirty="0">
                          <a:solidFill>
                            <a:schemeClr val="tx1"/>
                          </a:solidFill>
                          <a:latin typeface="Helvetica Neue"/>
                          <a:ea typeface="Helvetica Neue"/>
                          <a:cs typeface="Helvetica Neue"/>
                          <a:sym typeface="Helvetica Neue"/>
                        </a:rPr>
                        <a:t>E4.2TF</a:t>
                      </a:r>
                      <a:endParaRPr sz="1100" b="1" u="none" strike="noStrike" cap="none" dirty="0">
                        <a:solidFill>
                          <a:schemeClr val="tx1"/>
                        </a:solidFill>
                        <a:latin typeface="Helvetica Neue"/>
                      </a:endParaRPr>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b="1" u="none" strike="noStrike" cap="none" dirty="0">
                          <a:solidFill>
                            <a:schemeClr val="tx1"/>
                          </a:solidFill>
                          <a:latin typeface="Helvetica Neue"/>
                        </a:rPr>
                        <a:t>4 months after step1</a:t>
                      </a:r>
                      <a:endParaRPr sz="1100" b="1" u="none" strike="noStrike" cap="none" dirty="0">
                        <a:solidFill>
                          <a:schemeClr val="tx1"/>
                        </a:solidFill>
                        <a:latin typeface="Helvetica Neue"/>
                      </a:endParaRPr>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b="1" u="none" strike="noStrike" cap="none" dirty="0">
                          <a:solidFill>
                            <a:schemeClr val="tx1"/>
                          </a:solidFill>
                          <a:latin typeface="Helvetica Neue"/>
                        </a:rPr>
                        <a:t>Effectiveness Measurement Methodology and Process Report is completed </a:t>
                      </a:r>
                      <a:endParaRPr sz="1100" b="1" u="none" strike="noStrike" cap="none" dirty="0">
                        <a:solidFill>
                          <a:schemeClr val="tx1"/>
                        </a:solidFill>
                        <a:latin typeface="Helvetica Neue"/>
                      </a:endParaRPr>
                    </a:p>
                  </a:txBody>
                  <a:tcPr marL="91450" marR="91450" marT="45725" marB="45725"/>
                </a:tc>
                <a:extLst>
                  <a:ext uri="{0D108BD9-81ED-4DB2-BD59-A6C34878D82A}">
                    <a16:rowId xmlns:a16="http://schemas.microsoft.com/office/drawing/2014/main" val="10002"/>
                  </a:ext>
                </a:extLst>
              </a:tr>
              <a:tr h="1040850">
                <a:tc>
                  <a:txBody>
                    <a:bodyPr/>
                    <a:lstStyle/>
                    <a:p>
                      <a:pPr marL="0" marR="0" lvl="0" indent="0" algn="l" rtl="0">
                        <a:lnSpc>
                          <a:spcPct val="100000"/>
                        </a:lnSpc>
                        <a:spcBef>
                          <a:spcPts val="0"/>
                        </a:spcBef>
                        <a:spcAft>
                          <a:spcPts val="0"/>
                        </a:spcAft>
                        <a:buClr>
                          <a:srgbClr val="000000"/>
                        </a:buClr>
                        <a:buSzPts val="1100"/>
                        <a:buFont typeface="Arial"/>
                        <a:buNone/>
                      </a:pPr>
                      <a:r>
                        <a:rPr lang="en-US" sz="1100" b="1" u="none" strike="noStrike" cap="none" dirty="0">
                          <a:solidFill>
                            <a:schemeClr val="tx1"/>
                          </a:solidFill>
                          <a:latin typeface="Helvetica Neue"/>
                        </a:rPr>
                        <a:t>3. Conduct comprehensive research to determine best in class religious and spiritual education materials, content, programs, delivery options and best practices from both Orthodox and non-Orthodox sources (including site visits to successful churches and reviewing existing Metropolis of Atlanta strategic plan religious education materials and other offerings from Orthodox Parish Priests and Religious Education Directors) and specifically identify objective evidence of the effectiveness of each. </a:t>
                      </a:r>
                      <a:endParaRPr sz="1100" b="1" u="none" strike="noStrike" cap="none" dirty="0">
                        <a:solidFill>
                          <a:schemeClr val="tx1"/>
                        </a:solidFill>
                        <a:latin typeface="Helvetica Neue"/>
                      </a:endParaRPr>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b="1" i="0" u="none" strike="noStrike" cap="none" dirty="0">
                          <a:solidFill>
                            <a:schemeClr val="tx1"/>
                          </a:solidFill>
                          <a:latin typeface="Helvetica Neue"/>
                          <a:ea typeface="Helvetica Neue"/>
                          <a:cs typeface="Helvetica Neue"/>
                          <a:sym typeface="Helvetica Neue"/>
                        </a:rPr>
                        <a:t>E4.2TF</a:t>
                      </a:r>
                      <a:endParaRPr sz="1100" b="1" u="none" strike="noStrike" cap="none" dirty="0">
                        <a:solidFill>
                          <a:schemeClr val="tx1"/>
                        </a:solidFill>
                        <a:latin typeface="Helvetica Neue"/>
                      </a:endParaRPr>
                    </a:p>
                  </a:txBody>
                  <a:tcPr marL="91450" marR="91450" marT="45725" marB="45725"/>
                </a:tc>
                <a:tc>
                  <a:txBody>
                    <a:bodyPr/>
                    <a:lstStyle/>
                    <a:p>
                      <a:pPr marL="0" marR="0" lvl="0" indent="0" algn="l" rtl="0">
                        <a:lnSpc>
                          <a:spcPct val="100000"/>
                        </a:lnSpc>
                        <a:spcBef>
                          <a:spcPts val="0"/>
                        </a:spcBef>
                        <a:spcAft>
                          <a:spcPts val="0"/>
                        </a:spcAft>
                        <a:buClr>
                          <a:schemeClr val="dk1"/>
                        </a:buClr>
                        <a:buSzPts val="1200"/>
                        <a:buFont typeface="Helvetica Neue"/>
                        <a:buNone/>
                      </a:pPr>
                      <a:r>
                        <a:rPr lang="en-US" sz="1100" b="1" u="none" strike="noStrike" cap="none" dirty="0">
                          <a:solidFill>
                            <a:schemeClr val="tx1"/>
                          </a:solidFill>
                          <a:latin typeface="Helvetica Neue"/>
                        </a:rPr>
                        <a:t>simultaneous with step 2</a:t>
                      </a:r>
                      <a:endParaRPr sz="1100" b="1" u="none" strike="noStrike" cap="none" dirty="0">
                        <a:solidFill>
                          <a:schemeClr val="tx1"/>
                        </a:solidFill>
                        <a:latin typeface="Helvetica Neue"/>
                      </a:endParaRPr>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b="1" u="none" strike="noStrike" cap="none" dirty="0">
                          <a:solidFill>
                            <a:schemeClr val="tx1"/>
                          </a:solidFill>
                          <a:latin typeface="Helvetica Neue"/>
                        </a:rPr>
                        <a:t>All materials are researched including objective evidence of effectiveness based on Effectiveness Measurement Methodology and Process</a:t>
                      </a:r>
                      <a:endParaRPr sz="1100" b="1" u="none" strike="noStrike" cap="none" dirty="0">
                        <a:solidFill>
                          <a:schemeClr val="tx1"/>
                        </a:solidFill>
                        <a:latin typeface="Helvetica Neue"/>
                      </a:endParaRPr>
                    </a:p>
                  </a:txBody>
                  <a:tcPr marL="91450" marR="91450" marT="45725" marB="45725"/>
                </a:tc>
                <a:extLst>
                  <a:ext uri="{0D108BD9-81ED-4DB2-BD59-A6C34878D82A}">
                    <a16:rowId xmlns:a16="http://schemas.microsoft.com/office/drawing/2014/main" val="10003"/>
                  </a:ext>
                </a:extLst>
              </a:tr>
              <a:tr h="821750">
                <a:tc>
                  <a:txBody>
                    <a:bodyPr/>
                    <a:lstStyle/>
                    <a:p>
                      <a:pPr marL="0" marR="0" lvl="0" indent="0" algn="l" rtl="0">
                        <a:lnSpc>
                          <a:spcPct val="100000"/>
                        </a:lnSpc>
                        <a:spcBef>
                          <a:spcPts val="0"/>
                        </a:spcBef>
                        <a:spcAft>
                          <a:spcPts val="0"/>
                        </a:spcAft>
                        <a:buClr>
                          <a:srgbClr val="000000"/>
                        </a:buClr>
                        <a:buSzPts val="1100"/>
                        <a:buFont typeface="Arial"/>
                        <a:buNone/>
                      </a:pPr>
                      <a:r>
                        <a:rPr lang="en-US" sz="1100" b="1" u="none" strike="noStrike" cap="none" dirty="0">
                          <a:solidFill>
                            <a:schemeClr val="tx1"/>
                          </a:solidFill>
                          <a:latin typeface="Helvetica Neue"/>
                        </a:rPr>
                        <a:t>4.  Qualitatively analyze and assess: (a)  all researched and submitted educational materials and categorize them according to topics and objective evidence of their effectiveness and create a comprehensive list of topics and best in class content; (b) all content against the Effectiveness Measurement Methodology and Process to determine the most effective content; and (c) best alternative methods for delivery of most effective youth religious education content. </a:t>
                      </a:r>
                      <a:endParaRPr sz="1100" b="1" u="none" strike="noStrike" cap="none" dirty="0">
                        <a:solidFill>
                          <a:schemeClr val="tx1"/>
                        </a:solidFill>
                        <a:latin typeface="Helvetica Neue"/>
                      </a:endParaRPr>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b="1" i="0" u="none" strike="noStrike" cap="none" dirty="0">
                          <a:solidFill>
                            <a:schemeClr val="tx1"/>
                          </a:solidFill>
                          <a:latin typeface="Helvetica Neue"/>
                          <a:ea typeface="Helvetica Neue"/>
                          <a:cs typeface="Helvetica Neue"/>
                          <a:sym typeface="Helvetica Neue"/>
                        </a:rPr>
                        <a:t>E4.2TF</a:t>
                      </a:r>
                      <a:endParaRPr sz="1100" b="1" u="none" strike="noStrike" cap="none" dirty="0">
                        <a:solidFill>
                          <a:schemeClr val="tx1"/>
                        </a:solidFill>
                        <a:latin typeface="Helvetica Neue"/>
                      </a:endParaRPr>
                    </a:p>
                  </a:txBody>
                  <a:tcPr marL="91450" marR="91450" marT="45725" marB="45725"/>
                </a:tc>
                <a:tc>
                  <a:txBody>
                    <a:bodyPr/>
                    <a:lstStyle/>
                    <a:p>
                      <a:pPr marL="0" marR="0" lvl="0" indent="0" algn="l" rtl="0">
                        <a:lnSpc>
                          <a:spcPct val="100000"/>
                        </a:lnSpc>
                        <a:spcBef>
                          <a:spcPts val="0"/>
                        </a:spcBef>
                        <a:spcAft>
                          <a:spcPts val="0"/>
                        </a:spcAft>
                        <a:buClr>
                          <a:schemeClr val="dk1"/>
                        </a:buClr>
                        <a:buSzPts val="1200"/>
                        <a:buFont typeface="Helvetica Neue"/>
                        <a:buNone/>
                      </a:pPr>
                      <a:r>
                        <a:rPr lang="en-US" sz="1100" b="1" u="none" strike="noStrike" cap="none" dirty="0">
                          <a:solidFill>
                            <a:schemeClr val="tx1"/>
                          </a:solidFill>
                          <a:latin typeface="Helvetica Neue"/>
                        </a:rPr>
                        <a:t>4 months after step 3</a:t>
                      </a:r>
                      <a:endParaRPr sz="1100" b="1" u="none" strike="noStrike" cap="none" dirty="0">
                        <a:solidFill>
                          <a:schemeClr val="tx1"/>
                        </a:solidFill>
                        <a:latin typeface="Helvetica Neue"/>
                      </a:endParaRPr>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b="1" u="none" strike="noStrike" cap="none" dirty="0">
                          <a:solidFill>
                            <a:schemeClr val="tx1"/>
                          </a:solidFill>
                          <a:latin typeface="Helvetica Neue"/>
                        </a:rPr>
                        <a:t>Comprehensive report completed of qualitive analysis of all content/materials, and alternative delivery systems</a:t>
                      </a:r>
                      <a:endParaRPr sz="1100" b="1" u="none" strike="noStrike" cap="none" dirty="0">
                        <a:solidFill>
                          <a:schemeClr val="tx1"/>
                        </a:solidFill>
                        <a:latin typeface="Helvetica Neue"/>
                      </a:endParaRPr>
                    </a:p>
                  </a:txBody>
                  <a:tcPr marL="91450" marR="91450" marT="45725" marB="45725"/>
                </a:tc>
                <a:extLst>
                  <a:ext uri="{0D108BD9-81ED-4DB2-BD59-A6C34878D82A}">
                    <a16:rowId xmlns:a16="http://schemas.microsoft.com/office/drawing/2014/main" val="10004"/>
                  </a:ext>
                </a:extLst>
              </a:tr>
              <a:tr h="931300">
                <a:tc>
                  <a:txBody>
                    <a:bodyPr/>
                    <a:lstStyle/>
                    <a:p>
                      <a:pPr marL="0" marR="0" lvl="0" indent="0" algn="l" rtl="0">
                        <a:lnSpc>
                          <a:spcPct val="100000"/>
                        </a:lnSpc>
                        <a:spcBef>
                          <a:spcPts val="0"/>
                        </a:spcBef>
                        <a:spcAft>
                          <a:spcPts val="0"/>
                        </a:spcAft>
                        <a:buClr>
                          <a:srgbClr val="000000"/>
                        </a:buClr>
                        <a:buSzPts val="1100"/>
                        <a:buFont typeface="Arial"/>
                        <a:buNone/>
                      </a:pPr>
                      <a:r>
                        <a:rPr lang="en-US" sz="1100" b="1" u="none" strike="noStrike" cap="none" dirty="0">
                          <a:solidFill>
                            <a:schemeClr val="tx1"/>
                          </a:solidFill>
                          <a:latin typeface="Helvetica Neue"/>
                        </a:rPr>
                        <a:t>5. Finalize outline of comprehensive “Youth Religious Education Program” and delivery schedule and methods to identify gaps in the Program and the process and timeline for specifically filling such gaps, including who is responsible for achieving each step within the established timeline (“Gap Analysis Workplan”).</a:t>
                      </a:r>
                      <a:endParaRPr sz="1100" b="1" u="none" strike="noStrike" cap="none" dirty="0">
                        <a:solidFill>
                          <a:schemeClr val="tx1"/>
                        </a:solidFill>
                        <a:latin typeface="Helvetica Neue"/>
                      </a:endParaRPr>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b="1" i="0" u="none" strike="noStrike" cap="none" dirty="0">
                          <a:solidFill>
                            <a:schemeClr val="tx1"/>
                          </a:solidFill>
                          <a:latin typeface="Helvetica Neue"/>
                          <a:ea typeface="Helvetica Neue"/>
                          <a:cs typeface="Helvetica Neue"/>
                          <a:sym typeface="Helvetica Neue"/>
                        </a:rPr>
                        <a:t>E4.2TF</a:t>
                      </a:r>
                      <a:endParaRPr sz="1100" b="1" u="none" strike="noStrike" cap="none" dirty="0">
                        <a:solidFill>
                          <a:schemeClr val="tx1"/>
                        </a:solidFill>
                        <a:latin typeface="Helvetica Neue"/>
                      </a:endParaRPr>
                    </a:p>
                  </a:txBody>
                  <a:tcPr marL="91450" marR="91450" marT="45725" marB="45725"/>
                </a:tc>
                <a:tc>
                  <a:txBody>
                    <a:bodyPr/>
                    <a:lstStyle/>
                    <a:p>
                      <a:pPr marL="0" marR="0" lvl="0" indent="0" algn="l" rtl="0">
                        <a:lnSpc>
                          <a:spcPct val="100000"/>
                        </a:lnSpc>
                        <a:spcBef>
                          <a:spcPts val="0"/>
                        </a:spcBef>
                        <a:spcAft>
                          <a:spcPts val="0"/>
                        </a:spcAft>
                        <a:buClr>
                          <a:schemeClr val="dk1"/>
                        </a:buClr>
                        <a:buSzPts val="1200"/>
                        <a:buFont typeface="Helvetica Neue"/>
                        <a:buNone/>
                      </a:pPr>
                      <a:r>
                        <a:rPr lang="en-US" sz="1100" b="1" u="none" strike="noStrike" cap="none" dirty="0">
                          <a:solidFill>
                            <a:schemeClr val="tx1"/>
                          </a:solidFill>
                          <a:latin typeface="Helvetica Neue"/>
                        </a:rPr>
                        <a:t>3 months after step 4</a:t>
                      </a:r>
                      <a:endParaRPr sz="1100" b="1" u="none" strike="noStrike" cap="none" dirty="0">
                        <a:solidFill>
                          <a:schemeClr val="tx1"/>
                        </a:solidFill>
                        <a:latin typeface="Helvetica Neue"/>
                      </a:endParaRPr>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100" b="1" u="none" strike="noStrike" cap="none" dirty="0">
                          <a:solidFill>
                            <a:schemeClr val="tx1"/>
                          </a:solidFill>
                          <a:latin typeface="Helvetica Neue"/>
                        </a:rPr>
                        <a:t>Youth Religious Education Program and Gap Analysis Workplan is complete</a:t>
                      </a:r>
                      <a:endParaRPr sz="1100" b="1" u="none" strike="noStrike" cap="none" dirty="0">
                        <a:solidFill>
                          <a:schemeClr val="tx1"/>
                        </a:solidFill>
                        <a:latin typeface="Helvetica Neue"/>
                      </a:endParaRPr>
                    </a:p>
                  </a:txBody>
                  <a:tcPr marL="91450" marR="91450" marT="45725" marB="45725"/>
                </a:tc>
                <a:extLst>
                  <a:ext uri="{0D108BD9-81ED-4DB2-BD59-A6C34878D82A}">
                    <a16:rowId xmlns:a16="http://schemas.microsoft.com/office/drawing/2014/main" val="10005"/>
                  </a:ext>
                </a:extLst>
              </a:tr>
            </a:tbl>
          </a:graphicData>
        </a:graphic>
      </p:graphicFrame>
      <p:sp>
        <p:nvSpPr>
          <p:cNvPr id="48" name="Google Shape;48;p9"/>
          <p:cNvSpPr txBox="1">
            <a:spLocks noGrp="1"/>
          </p:cNvSpPr>
          <p:nvPr>
            <p:ph type="title"/>
          </p:nvPr>
        </p:nvSpPr>
        <p:spPr>
          <a:xfrm>
            <a:off x="601661" y="-220304"/>
            <a:ext cx="7940675" cy="1143000"/>
          </a:xfrm>
          <a:prstGeom prst="rect">
            <a:avLst/>
          </a:prstGeom>
          <a:noFill/>
          <a:ln>
            <a:noFill/>
          </a:ln>
        </p:spPr>
        <p:txBody>
          <a:bodyPr spcFirstLastPara="1" wrap="square" lIns="91425" tIns="45700" rIns="91425" bIns="45700" anchor="ctr" anchorCtr="0">
            <a:noAutofit/>
          </a:bodyPr>
          <a:lstStyle/>
          <a:p>
            <a:pPr marL="0" lvl="0" indent="0" algn="ctr" rtl="0">
              <a:lnSpc>
                <a:spcPct val="70000"/>
              </a:lnSpc>
              <a:spcBef>
                <a:spcPts val="0"/>
              </a:spcBef>
              <a:spcAft>
                <a:spcPts val="0"/>
              </a:spcAft>
              <a:buSzPts val="1400"/>
              <a:buNone/>
            </a:pPr>
            <a:r>
              <a:rPr lang="en-US" sz="2400" b="1" u="sng" dirty="0">
                <a:latin typeface="Helvetica Neue"/>
                <a:ea typeface="Arial"/>
                <a:cs typeface="Arial"/>
                <a:sym typeface="Arial"/>
              </a:rPr>
              <a:t>Education  Goal  4.2</a:t>
            </a:r>
            <a:r>
              <a:rPr lang="en-US" sz="2400" u="sng" dirty="0">
                <a:latin typeface="Helvetica Neue"/>
                <a:ea typeface="Arial"/>
                <a:cs typeface="Arial"/>
                <a:sym typeface="Arial"/>
              </a:rPr>
              <a:t> </a:t>
            </a:r>
            <a:r>
              <a:rPr lang="en-US" sz="2400" b="1" u="sng" dirty="0">
                <a:latin typeface="Helvetica Neue"/>
                <a:ea typeface="Arial"/>
                <a:cs typeface="Arial"/>
                <a:sym typeface="Arial"/>
              </a:rPr>
              <a:t>Action Plan</a:t>
            </a:r>
            <a:endParaRPr dirty="0">
              <a:latin typeface="Helvetica Neue"/>
            </a:endParaRPr>
          </a:p>
        </p:txBody>
      </p:sp>
    </p:spTree>
  </p:cSld>
  <p:clrMapOvr>
    <a:masterClrMapping/>
  </p:clrMapOvr>
  <p:transition>
    <p:strips dir="rd"/>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graphicFrame>
        <p:nvGraphicFramePr>
          <p:cNvPr id="54" name="Google Shape;54;p10"/>
          <p:cNvGraphicFramePr/>
          <p:nvPr/>
        </p:nvGraphicFramePr>
        <p:xfrm>
          <a:off x="41950" y="699275"/>
          <a:ext cx="9060100" cy="6040185"/>
        </p:xfrm>
        <a:graphic>
          <a:graphicData uri="http://schemas.openxmlformats.org/drawingml/2006/table">
            <a:tbl>
              <a:tblPr firstRow="1" bandRow="1">
                <a:noFill/>
              </a:tblPr>
              <a:tblGrid>
                <a:gridCol w="4889225">
                  <a:extLst>
                    <a:ext uri="{9D8B030D-6E8A-4147-A177-3AD203B41FA5}">
                      <a16:colId xmlns:a16="http://schemas.microsoft.com/office/drawing/2014/main" val="20000"/>
                    </a:ext>
                  </a:extLst>
                </a:gridCol>
                <a:gridCol w="865326">
                  <a:extLst>
                    <a:ext uri="{9D8B030D-6E8A-4147-A177-3AD203B41FA5}">
                      <a16:colId xmlns:a16="http://schemas.microsoft.com/office/drawing/2014/main" val="20001"/>
                    </a:ext>
                  </a:extLst>
                </a:gridCol>
                <a:gridCol w="1317049">
                  <a:extLst>
                    <a:ext uri="{9D8B030D-6E8A-4147-A177-3AD203B41FA5}">
                      <a16:colId xmlns:a16="http://schemas.microsoft.com/office/drawing/2014/main" val="20002"/>
                    </a:ext>
                  </a:extLst>
                </a:gridCol>
                <a:gridCol w="1988500">
                  <a:extLst>
                    <a:ext uri="{9D8B030D-6E8A-4147-A177-3AD203B41FA5}">
                      <a16:colId xmlns:a16="http://schemas.microsoft.com/office/drawing/2014/main" val="20003"/>
                    </a:ext>
                  </a:extLst>
                </a:gridCol>
              </a:tblGrid>
              <a:tr h="971275">
                <a:tc>
                  <a:txBody>
                    <a:bodyPr/>
                    <a:lstStyle/>
                    <a:p>
                      <a:pPr marL="0" marR="0" lvl="0" indent="0" algn="l" rtl="0">
                        <a:lnSpc>
                          <a:spcPct val="100000"/>
                        </a:lnSpc>
                        <a:spcBef>
                          <a:spcPts val="0"/>
                        </a:spcBef>
                        <a:spcAft>
                          <a:spcPts val="0"/>
                        </a:spcAft>
                        <a:buClr>
                          <a:srgbClr val="000000"/>
                        </a:buClr>
                        <a:buSzPts val="1100"/>
                        <a:buFont typeface="Arial"/>
                        <a:buNone/>
                      </a:pPr>
                      <a:endParaRPr sz="1200" b="1" u="none" strike="noStrike" cap="none" dirty="0">
                        <a:solidFill>
                          <a:schemeClr val="tx1"/>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100"/>
                        <a:buFont typeface="Arial"/>
                        <a:buNone/>
                      </a:pPr>
                      <a:endParaRPr sz="1200" b="1" u="none" strike="noStrike" cap="none" dirty="0">
                        <a:solidFill>
                          <a:schemeClr val="tx1"/>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100"/>
                        <a:buFont typeface="Arial"/>
                        <a:buNone/>
                      </a:pPr>
                      <a:r>
                        <a:rPr lang="en-US" sz="1200" b="1" u="sng" strike="noStrike" cap="none" dirty="0">
                          <a:solidFill>
                            <a:schemeClr val="tx1"/>
                          </a:solidFill>
                          <a:latin typeface="Helvetica Neue"/>
                          <a:ea typeface="Helvetica Neue"/>
                          <a:cs typeface="Helvetica Neue"/>
                          <a:sym typeface="Helvetica Neue"/>
                        </a:rPr>
                        <a:t>Specific  Key  Actions  Necessary  To  Achieve    Goal  4.2</a:t>
                      </a:r>
                      <a:endParaRPr sz="1200" b="1" u="none" strike="noStrike" cap="none" dirty="0">
                        <a:solidFill>
                          <a:schemeClr val="tx1"/>
                        </a:solidFill>
                        <a:latin typeface="Helvetica Neue"/>
                      </a:endParaRPr>
                    </a:p>
                  </a:txBody>
                  <a:tcPr marL="91450" marR="91450" marT="45725" marB="45725">
                    <a:solidFill>
                      <a:schemeClr val="accent5"/>
                    </a:solidFill>
                  </a:tcPr>
                </a:tc>
                <a:tc>
                  <a:txBody>
                    <a:bodyPr/>
                    <a:lstStyle/>
                    <a:p>
                      <a:pPr marL="0" marR="0" lvl="0" indent="0" algn="l" rtl="0">
                        <a:lnSpc>
                          <a:spcPct val="100000"/>
                        </a:lnSpc>
                        <a:spcBef>
                          <a:spcPts val="0"/>
                        </a:spcBef>
                        <a:spcAft>
                          <a:spcPts val="0"/>
                        </a:spcAft>
                        <a:buClr>
                          <a:srgbClr val="000000"/>
                        </a:buClr>
                        <a:buSzPts val="1100"/>
                        <a:buFont typeface="Arial"/>
                        <a:buNone/>
                      </a:pPr>
                      <a:endParaRPr sz="1200" b="1" u="none" strike="noStrike" cap="none" dirty="0">
                        <a:solidFill>
                          <a:schemeClr val="tx1"/>
                        </a:solidFill>
                        <a:latin typeface="Helvetica Neue"/>
                      </a:endParaRPr>
                    </a:p>
                    <a:p>
                      <a:pPr marL="0" marR="0" lvl="0" indent="0" algn="l" rtl="0">
                        <a:lnSpc>
                          <a:spcPct val="100000"/>
                        </a:lnSpc>
                        <a:spcBef>
                          <a:spcPts val="0"/>
                        </a:spcBef>
                        <a:spcAft>
                          <a:spcPts val="0"/>
                        </a:spcAft>
                        <a:buClr>
                          <a:srgbClr val="000000"/>
                        </a:buClr>
                        <a:buSzPts val="1100"/>
                        <a:buFont typeface="Arial"/>
                        <a:buNone/>
                      </a:pPr>
                      <a:endParaRPr sz="1200" b="1" u="sng" strike="noStrike" cap="none" dirty="0">
                        <a:solidFill>
                          <a:schemeClr val="tx1"/>
                        </a:solidFill>
                        <a:latin typeface="Helvetica Neue"/>
                      </a:endParaRPr>
                    </a:p>
                    <a:p>
                      <a:pPr marL="0" marR="0" lvl="0" indent="0" algn="l" rtl="0">
                        <a:lnSpc>
                          <a:spcPct val="100000"/>
                        </a:lnSpc>
                        <a:spcBef>
                          <a:spcPts val="0"/>
                        </a:spcBef>
                        <a:spcAft>
                          <a:spcPts val="0"/>
                        </a:spcAft>
                        <a:buClr>
                          <a:srgbClr val="000000"/>
                        </a:buClr>
                        <a:buSzPts val="1100"/>
                        <a:buFont typeface="Arial"/>
                        <a:buNone/>
                      </a:pPr>
                      <a:r>
                        <a:rPr lang="en-US" sz="1200" b="1" u="none" strike="noStrike" cap="none" dirty="0">
                          <a:solidFill>
                            <a:schemeClr val="tx1"/>
                          </a:solidFill>
                          <a:latin typeface="Helvetica Neue"/>
                        </a:rPr>
                        <a:t>Who  Must  Do Each</a:t>
                      </a:r>
                      <a:r>
                        <a:rPr lang="en-US" sz="1200" b="1" u="sng" strike="noStrike" cap="none" dirty="0">
                          <a:solidFill>
                            <a:schemeClr val="tx1"/>
                          </a:solidFill>
                          <a:latin typeface="Helvetica Neue"/>
                        </a:rPr>
                        <a:t>  Action</a:t>
                      </a:r>
                      <a:endParaRPr sz="1200" b="1" u="none" strike="noStrike" cap="none" dirty="0">
                        <a:solidFill>
                          <a:schemeClr val="tx1"/>
                        </a:solidFill>
                        <a:latin typeface="Helvetica Neue"/>
                      </a:endParaRPr>
                    </a:p>
                  </a:txBody>
                  <a:tcPr marL="91450" marR="91450" marT="45725" marB="45725">
                    <a:solidFill>
                      <a:schemeClr val="accent5"/>
                    </a:solidFill>
                  </a:tcPr>
                </a:tc>
                <a:tc>
                  <a:txBody>
                    <a:bodyPr/>
                    <a:lstStyle/>
                    <a:p>
                      <a:pPr marL="0" marR="0" lvl="0" indent="0" algn="l" rtl="0">
                        <a:lnSpc>
                          <a:spcPct val="100000"/>
                        </a:lnSpc>
                        <a:spcBef>
                          <a:spcPts val="0"/>
                        </a:spcBef>
                        <a:spcAft>
                          <a:spcPts val="0"/>
                        </a:spcAft>
                        <a:buClr>
                          <a:srgbClr val="000000"/>
                        </a:buClr>
                        <a:buSzPts val="1100"/>
                        <a:buFont typeface="Arial"/>
                        <a:buNone/>
                      </a:pPr>
                      <a:r>
                        <a:rPr lang="en-US" sz="1200" b="1" u="none" strike="noStrike" cap="none" dirty="0">
                          <a:solidFill>
                            <a:schemeClr val="tx1"/>
                          </a:solidFill>
                          <a:latin typeface="Helvetica Neue"/>
                        </a:rPr>
                        <a:t>Timetable:  How Many  Months  or Days  To   Finish  Action  From Previous</a:t>
                      </a:r>
                      <a:r>
                        <a:rPr lang="en-US" sz="1200" b="1" u="sng" strike="noStrike" cap="none" dirty="0">
                          <a:solidFill>
                            <a:schemeClr val="tx1"/>
                          </a:solidFill>
                          <a:latin typeface="Helvetica Neue"/>
                        </a:rPr>
                        <a:t>   Action</a:t>
                      </a:r>
                      <a:endParaRPr sz="1200" b="1" u="none" strike="noStrike" cap="none" dirty="0">
                        <a:solidFill>
                          <a:schemeClr val="tx1"/>
                        </a:solidFill>
                        <a:latin typeface="Helvetica Neue"/>
                      </a:endParaRPr>
                    </a:p>
                  </a:txBody>
                  <a:tcPr marL="91450" marR="91450" marT="45725" marB="45725">
                    <a:solidFill>
                      <a:schemeClr val="accent5"/>
                    </a:solidFill>
                  </a:tcPr>
                </a:tc>
                <a:tc>
                  <a:txBody>
                    <a:bodyPr/>
                    <a:lstStyle/>
                    <a:p>
                      <a:pPr marL="0" marR="0" lvl="0" indent="0" algn="l" rtl="0">
                        <a:lnSpc>
                          <a:spcPct val="100000"/>
                        </a:lnSpc>
                        <a:spcBef>
                          <a:spcPts val="0"/>
                        </a:spcBef>
                        <a:spcAft>
                          <a:spcPts val="0"/>
                        </a:spcAft>
                        <a:buClr>
                          <a:srgbClr val="000000"/>
                        </a:buClr>
                        <a:buSzPts val="1100"/>
                        <a:buFont typeface="Arial"/>
                        <a:buNone/>
                      </a:pPr>
                      <a:endParaRPr sz="1200" b="1" u="none" strike="noStrike" cap="none" dirty="0">
                        <a:solidFill>
                          <a:schemeClr val="tx1"/>
                        </a:solidFill>
                        <a:latin typeface="Helvetica Neue"/>
                      </a:endParaRPr>
                    </a:p>
                    <a:p>
                      <a:pPr marL="0" marR="0" lvl="0" indent="0" algn="l" rtl="0">
                        <a:lnSpc>
                          <a:spcPct val="100000"/>
                        </a:lnSpc>
                        <a:spcBef>
                          <a:spcPts val="0"/>
                        </a:spcBef>
                        <a:spcAft>
                          <a:spcPts val="0"/>
                        </a:spcAft>
                        <a:buClr>
                          <a:srgbClr val="000000"/>
                        </a:buClr>
                        <a:buSzPts val="1100"/>
                        <a:buFont typeface="Arial"/>
                        <a:buNone/>
                      </a:pPr>
                      <a:r>
                        <a:rPr lang="en-US" sz="1200" b="1" u="none" strike="noStrike" cap="none" dirty="0">
                          <a:solidFill>
                            <a:schemeClr val="tx1"/>
                          </a:solidFill>
                          <a:latin typeface="Helvetica Neue"/>
                        </a:rPr>
                        <a:t>How  Will  We  Know  When  This  Action Has  </a:t>
                      </a:r>
                      <a:r>
                        <a:rPr lang="en-US" sz="1200" b="1" u="sng" strike="noStrike" cap="none" dirty="0">
                          <a:solidFill>
                            <a:schemeClr val="tx1"/>
                          </a:solidFill>
                          <a:latin typeface="Helvetica Neue"/>
                        </a:rPr>
                        <a:t>Been Completed</a:t>
                      </a:r>
                      <a:endParaRPr sz="1200" b="1" u="none" strike="noStrike" cap="none" dirty="0">
                        <a:solidFill>
                          <a:schemeClr val="tx1"/>
                        </a:solidFill>
                        <a:latin typeface="Helvetica Neue"/>
                      </a:endParaRPr>
                    </a:p>
                  </a:txBody>
                  <a:tcPr marL="91450" marR="91450" marT="45725" marB="45725">
                    <a:solidFill>
                      <a:schemeClr val="accent5"/>
                    </a:solidFill>
                  </a:tcPr>
                </a:tc>
                <a:extLst>
                  <a:ext uri="{0D108BD9-81ED-4DB2-BD59-A6C34878D82A}">
                    <a16:rowId xmlns:a16="http://schemas.microsoft.com/office/drawing/2014/main" val="10000"/>
                  </a:ext>
                </a:extLst>
              </a:tr>
              <a:tr h="843650">
                <a:tc>
                  <a:txBody>
                    <a:bodyPr/>
                    <a:lstStyle/>
                    <a:p>
                      <a:pPr marL="0" marR="0" lvl="0" indent="0" algn="l" rtl="0">
                        <a:lnSpc>
                          <a:spcPct val="100000"/>
                        </a:lnSpc>
                        <a:spcBef>
                          <a:spcPts val="0"/>
                        </a:spcBef>
                        <a:spcAft>
                          <a:spcPts val="0"/>
                        </a:spcAft>
                        <a:buClr>
                          <a:srgbClr val="000000"/>
                        </a:buClr>
                        <a:buSzPts val="1100"/>
                        <a:buFont typeface="Arial"/>
                        <a:buNone/>
                      </a:pPr>
                      <a:r>
                        <a:rPr lang="en-US" sz="1200" b="1" u="none" strike="noStrike" cap="none" dirty="0">
                          <a:solidFill>
                            <a:schemeClr val="tx1"/>
                          </a:solidFill>
                          <a:latin typeface="Helvetica Neue"/>
                        </a:rPr>
                        <a:t>6.  Research, gather, revise,  develop, and/or solicit the development of  additional materials needed for missing areas that do not meet best practices, or most effective standard as determined through Gap Analysis Workplan, including replacing  those materials that are deemed ineffective.</a:t>
                      </a:r>
                      <a:endParaRPr sz="1200" b="1" u="none" strike="noStrike" cap="none" dirty="0">
                        <a:solidFill>
                          <a:schemeClr val="tx1"/>
                        </a:solidFill>
                        <a:latin typeface="Helvetica Neue"/>
                      </a:endParaRPr>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200" b="1" i="0" u="none" strike="noStrike" cap="none" dirty="0">
                          <a:solidFill>
                            <a:schemeClr val="tx1"/>
                          </a:solidFill>
                          <a:latin typeface="Helvetica Neue"/>
                          <a:ea typeface="Helvetica Neue"/>
                          <a:cs typeface="Helvetica Neue"/>
                          <a:sym typeface="Helvetica Neue"/>
                        </a:rPr>
                        <a:t>E4.2TF</a:t>
                      </a:r>
                      <a:endParaRPr sz="1200" b="1" i="0" u="none" strike="noStrike" cap="none" dirty="0">
                        <a:solidFill>
                          <a:schemeClr val="tx1"/>
                        </a:solidFill>
                        <a:latin typeface="Helvetica Neue"/>
                        <a:ea typeface="Helvetica Neue"/>
                        <a:cs typeface="Helvetica Neue"/>
                        <a:sym typeface="Helvetica Neue"/>
                      </a:endParaRPr>
                    </a:p>
                  </a:txBody>
                  <a:tcPr marL="91450" marR="91450" marT="45725" marB="45725"/>
                </a:tc>
                <a:tc>
                  <a:txBody>
                    <a:bodyPr/>
                    <a:lstStyle/>
                    <a:p>
                      <a:pPr marL="0" marR="0" lvl="0" indent="0" algn="l" rtl="0">
                        <a:lnSpc>
                          <a:spcPct val="100000"/>
                        </a:lnSpc>
                        <a:spcBef>
                          <a:spcPts val="0"/>
                        </a:spcBef>
                        <a:spcAft>
                          <a:spcPts val="0"/>
                        </a:spcAft>
                        <a:buClr>
                          <a:schemeClr val="dk1"/>
                        </a:buClr>
                        <a:buSzPts val="1200"/>
                        <a:buFont typeface="Helvetica Neue"/>
                        <a:buNone/>
                      </a:pPr>
                      <a:r>
                        <a:rPr lang="en-US" sz="1200" b="1" u="none" strike="noStrike" cap="none" dirty="0">
                          <a:solidFill>
                            <a:schemeClr val="tx1"/>
                          </a:solidFill>
                          <a:latin typeface="Helvetica Neue"/>
                        </a:rPr>
                        <a:t>4 months after step 5</a:t>
                      </a:r>
                      <a:endParaRPr sz="1200" b="1" u="none" strike="noStrike" cap="none" dirty="0">
                        <a:solidFill>
                          <a:schemeClr val="tx1"/>
                        </a:solidFill>
                        <a:latin typeface="Helvetica Neue"/>
                      </a:endParaRPr>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200" b="1" u="none" strike="noStrike" cap="none" dirty="0">
                          <a:solidFill>
                            <a:schemeClr val="tx1"/>
                          </a:solidFill>
                          <a:latin typeface="Helvetica Neue"/>
                        </a:rPr>
                        <a:t>Gap Analysis Workplan is executed and gaps are filled</a:t>
                      </a:r>
                      <a:endParaRPr sz="1200" b="1" u="none" strike="noStrike" cap="none" dirty="0">
                        <a:solidFill>
                          <a:schemeClr val="tx1"/>
                        </a:solidFill>
                        <a:latin typeface="Helvetica Neue"/>
                      </a:endParaRPr>
                    </a:p>
                  </a:txBody>
                  <a:tcPr marL="91450" marR="91450" marT="45725" marB="45725"/>
                </a:tc>
                <a:extLst>
                  <a:ext uri="{0D108BD9-81ED-4DB2-BD59-A6C34878D82A}">
                    <a16:rowId xmlns:a16="http://schemas.microsoft.com/office/drawing/2014/main" val="10001"/>
                  </a:ext>
                </a:extLst>
              </a:tr>
              <a:tr h="436800">
                <a:tc>
                  <a:txBody>
                    <a:bodyPr/>
                    <a:lstStyle/>
                    <a:p>
                      <a:pPr marL="0" marR="0" lvl="0" indent="0" algn="l" rtl="0">
                        <a:lnSpc>
                          <a:spcPct val="100000"/>
                        </a:lnSpc>
                        <a:spcBef>
                          <a:spcPts val="0"/>
                        </a:spcBef>
                        <a:spcAft>
                          <a:spcPts val="0"/>
                        </a:spcAft>
                        <a:buClr>
                          <a:srgbClr val="000000"/>
                        </a:buClr>
                        <a:buSzPts val="1100"/>
                        <a:buFont typeface="Arial"/>
                        <a:buNone/>
                      </a:pPr>
                      <a:r>
                        <a:rPr lang="en-US" sz="1200" b="1" u="none" strike="noStrike" cap="none" dirty="0">
                          <a:solidFill>
                            <a:schemeClr val="tx1"/>
                          </a:solidFill>
                          <a:latin typeface="Helvetica Neue"/>
                        </a:rPr>
                        <a:t>7. Recruit and train appropriate</a:t>
                      </a:r>
                      <a:r>
                        <a:rPr lang="en-US" sz="1200" b="1" u="none" strike="noStrike" cap="none" baseline="0" dirty="0">
                          <a:solidFill>
                            <a:schemeClr val="tx1"/>
                          </a:solidFill>
                          <a:latin typeface="Helvetica Neue"/>
                        </a:rPr>
                        <a:t> </a:t>
                      </a:r>
                      <a:r>
                        <a:rPr lang="en-US" sz="1200" b="1" u="none" strike="noStrike" cap="none" dirty="0">
                          <a:solidFill>
                            <a:schemeClr val="tx1"/>
                          </a:solidFill>
                          <a:latin typeface="Helvetica Neue"/>
                        </a:rPr>
                        <a:t>teachers needed for</a:t>
                      </a:r>
                      <a:r>
                        <a:rPr lang="en-US" sz="1200" b="1" u="none" strike="noStrike" cap="none" baseline="0" dirty="0">
                          <a:solidFill>
                            <a:schemeClr val="tx1"/>
                          </a:solidFill>
                          <a:latin typeface="Helvetica Neue"/>
                        </a:rPr>
                        <a:t> the </a:t>
                      </a:r>
                      <a:r>
                        <a:rPr lang="en-US" sz="1200" b="1" u="none" strike="noStrike" cap="none" dirty="0">
                          <a:solidFill>
                            <a:schemeClr val="tx1"/>
                          </a:solidFill>
                          <a:latin typeface="Helvetica Neue"/>
                        </a:rPr>
                        <a:t>most </a:t>
                      </a:r>
                      <a:r>
                        <a:rPr lang="en-US" sz="1200" b="1" u="none" strike="noStrike" cap="none" baseline="0" dirty="0">
                          <a:solidFill>
                            <a:schemeClr val="tx1"/>
                          </a:solidFill>
                          <a:latin typeface="Helvetica Neue"/>
                        </a:rPr>
                        <a:t>effective delivery of the </a:t>
                      </a:r>
                      <a:r>
                        <a:rPr lang="en-US" sz="1200" b="1" u="none" strike="noStrike" cap="none" dirty="0">
                          <a:solidFill>
                            <a:schemeClr val="tx1"/>
                          </a:solidFill>
                          <a:latin typeface="Helvetica Neue"/>
                        </a:rPr>
                        <a:t>Youth Religious Education Program.</a:t>
                      </a:r>
                      <a:endParaRPr sz="1200" b="1" u="none" strike="noStrike" cap="none" dirty="0">
                        <a:solidFill>
                          <a:schemeClr val="tx1"/>
                        </a:solidFill>
                        <a:latin typeface="Helvetica Neue"/>
                      </a:endParaRPr>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200" b="1" i="0" u="none" strike="noStrike" cap="none" dirty="0">
                          <a:solidFill>
                            <a:schemeClr val="tx1"/>
                          </a:solidFill>
                          <a:latin typeface="Helvetica Neue"/>
                          <a:ea typeface="Helvetica Neue"/>
                          <a:cs typeface="Helvetica Neue"/>
                          <a:sym typeface="Helvetica Neue"/>
                        </a:rPr>
                        <a:t>E4.2TF</a:t>
                      </a:r>
                      <a:endParaRPr sz="1200" b="1" i="0" u="none" strike="noStrike" cap="none" dirty="0">
                        <a:solidFill>
                          <a:schemeClr val="tx1"/>
                        </a:solidFill>
                        <a:latin typeface="Helvetica Neue"/>
                        <a:ea typeface="Helvetica Neue"/>
                        <a:cs typeface="Helvetica Neue"/>
                        <a:sym typeface="Helvetica Neue"/>
                      </a:endParaRPr>
                    </a:p>
                  </a:txBody>
                  <a:tcPr marL="91450" marR="91450" marT="45725" marB="45725"/>
                </a:tc>
                <a:tc>
                  <a:txBody>
                    <a:bodyPr/>
                    <a:lstStyle/>
                    <a:p>
                      <a:pPr marL="0" marR="0" lvl="0" indent="0" algn="l" rtl="0">
                        <a:lnSpc>
                          <a:spcPct val="100000"/>
                        </a:lnSpc>
                        <a:spcBef>
                          <a:spcPts val="0"/>
                        </a:spcBef>
                        <a:spcAft>
                          <a:spcPts val="0"/>
                        </a:spcAft>
                        <a:buClr>
                          <a:schemeClr val="dk1"/>
                        </a:buClr>
                        <a:buSzPts val="1200"/>
                        <a:buFont typeface="Helvetica Neue"/>
                        <a:buNone/>
                      </a:pPr>
                      <a:r>
                        <a:rPr lang="en-US" sz="1200" b="1" u="none" strike="noStrike" cap="none" dirty="0">
                          <a:solidFill>
                            <a:schemeClr val="tx1"/>
                          </a:solidFill>
                          <a:latin typeface="Helvetica Neue"/>
                        </a:rPr>
                        <a:t>4 months after step 6</a:t>
                      </a:r>
                      <a:endParaRPr sz="1200" b="1" u="none" strike="noStrike" cap="none" dirty="0">
                        <a:solidFill>
                          <a:schemeClr val="tx1"/>
                        </a:solidFill>
                        <a:latin typeface="Helvetica Neue"/>
                      </a:endParaRPr>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200" b="1" u="none" strike="noStrike" cap="none" dirty="0">
                          <a:solidFill>
                            <a:schemeClr val="tx1"/>
                          </a:solidFill>
                          <a:latin typeface="Helvetica Neue"/>
                        </a:rPr>
                        <a:t>Additional teachers agree to serve and are trained</a:t>
                      </a:r>
                      <a:endParaRPr sz="1200" b="1" u="none" strike="noStrike" cap="none" dirty="0">
                        <a:solidFill>
                          <a:schemeClr val="tx1"/>
                        </a:solidFill>
                        <a:latin typeface="Helvetica Neue"/>
                      </a:endParaRPr>
                    </a:p>
                  </a:txBody>
                  <a:tcPr marL="91450" marR="91450" marT="45725" marB="45725"/>
                </a:tc>
                <a:extLst>
                  <a:ext uri="{0D108BD9-81ED-4DB2-BD59-A6C34878D82A}">
                    <a16:rowId xmlns:a16="http://schemas.microsoft.com/office/drawing/2014/main" val="10002"/>
                  </a:ext>
                </a:extLst>
              </a:tr>
              <a:tr h="645175">
                <a:tc>
                  <a:txBody>
                    <a:bodyPr/>
                    <a:lstStyle/>
                    <a:p>
                      <a:pPr marL="0" marR="0" lvl="0" indent="0" algn="l" rtl="0">
                        <a:lnSpc>
                          <a:spcPct val="100000"/>
                        </a:lnSpc>
                        <a:spcBef>
                          <a:spcPts val="0"/>
                        </a:spcBef>
                        <a:spcAft>
                          <a:spcPts val="0"/>
                        </a:spcAft>
                        <a:buClr>
                          <a:srgbClr val="000000"/>
                        </a:buClr>
                        <a:buSzPts val="1100"/>
                        <a:buFont typeface="Arial"/>
                        <a:buNone/>
                      </a:pPr>
                      <a:r>
                        <a:rPr lang="en-US" sz="1200" b="1" u="none" strike="noStrike" cap="none" dirty="0">
                          <a:solidFill>
                            <a:schemeClr val="tx1"/>
                          </a:solidFill>
                          <a:latin typeface="Helvetica Neue"/>
                        </a:rPr>
                        <a:t>8. Begin official roll out of Youth Religious Education Program. </a:t>
                      </a:r>
                      <a:endParaRPr sz="1200" b="1" u="none" strike="noStrike" cap="none" dirty="0">
                        <a:solidFill>
                          <a:schemeClr val="tx1"/>
                        </a:solidFill>
                        <a:latin typeface="Helvetica Neue"/>
                      </a:endParaRPr>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200" b="1" i="0" u="none" strike="noStrike" cap="none" dirty="0">
                          <a:solidFill>
                            <a:schemeClr val="tx1"/>
                          </a:solidFill>
                          <a:latin typeface="Helvetica Neue"/>
                          <a:ea typeface="Helvetica Neue"/>
                          <a:cs typeface="Helvetica Neue"/>
                          <a:sym typeface="Helvetica Neue"/>
                        </a:rPr>
                        <a:t>E4.2TF</a:t>
                      </a:r>
                      <a:endParaRPr sz="1200" b="1" i="0" u="none" strike="noStrike" cap="none" dirty="0">
                        <a:solidFill>
                          <a:schemeClr val="tx1"/>
                        </a:solidFill>
                        <a:latin typeface="Helvetica Neue"/>
                        <a:ea typeface="Helvetica Neue"/>
                        <a:cs typeface="Helvetica Neue"/>
                        <a:sym typeface="Helvetica Neue"/>
                      </a:endParaRPr>
                    </a:p>
                  </a:txBody>
                  <a:tcPr marL="91450" marR="91450" marT="45725" marB="45725"/>
                </a:tc>
                <a:tc>
                  <a:txBody>
                    <a:bodyPr/>
                    <a:lstStyle/>
                    <a:p>
                      <a:pPr marL="0" marR="0" lvl="0" indent="0" algn="l" rtl="0">
                        <a:lnSpc>
                          <a:spcPct val="100000"/>
                        </a:lnSpc>
                        <a:spcBef>
                          <a:spcPts val="0"/>
                        </a:spcBef>
                        <a:spcAft>
                          <a:spcPts val="0"/>
                        </a:spcAft>
                        <a:buClr>
                          <a:schemeClr val="dk1"/>
                        </a:buClr>
                        <a:buSzPts val="1200"/>
                        <a:buFont typeface="Helvetica Neue"/>
                        <a:buNone/>
                      </a:pPr>
                      <a:r>
                        <a:rPr lang="en-US" sz="1200" b="1" u="none" strike="noStrike" cap="none" dirty="0">
                          <a:solidFill>
                            <a:schemeClr val="tx1"/>
                          </a:solidFill>
                          <a:latin typeface="Helvetica Neue"/>
                        </a:rPr>
                        <a:t>1 month after step 7</a:t>
                      </a:r>
                      <a:endParaRPr sz="1200" b="1" u="none" strike="noStrike" cap="none" dirty="0">
                        <a:solidFill>
                          <a:schemeClr val="tx1"/>
                        </a:solidFill>
                        <a:latin typeface="Helvetica Neue"/>
                      </a:endParaRPr>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200" b="1" u="none" strike="noStrike" cap="none" dirty="0">
                          <a:solidFill>
                            <a:schemeClr val="tx1"/>
                          </a:solidFill>
                          <a:latin typeface="Helvetica Neue"/>
                        </a:rPr>
                        <a:t>Youth Religious Education Program is officially rolled-out</a:t>
                      </a:r>
                      <a:endParaRPr sz="1200" b="1" u="none" strike="noStrike" cap="none" dirty="0">
                        <a:solidFill>
                          <a:schemeClr val="tx1"/>
                        </a:solidFill>
                        <a:latin typeface="Helvetica Neue"/>
                      </a:endParaRPr>
                    </a:p>
                  </a:txBody>
                  <a:tcPr marL="91450" marR="91450" marT="45725" marB="45725"/>
                </a:tc>
                <a:extLst>
                  <a:ext uri="{0D108BD9-81ED-4DB2-BD59-A6C34878D82A}">
                    <a16:rowId xmlns:a16="http://schemas.microsoft.com/office/drawing/2014/main" val="1147542127"/>
                  </a:ext>
                </a:extLst>
              </a:tr>
              <a:tr h="645175">
                <a:tc>
                  <a:txBody>
                    <a:bodyPr/>
                    <a:lstStyle/>
                    <a:p>
                      <a:pPr marL="0" marR="0" lvl="0" indent="0" algn="l" rtl="0">
                        <a:lnSpc>
                          <a:spcPct val="100000"/>
                        </a:lnSpc>
                        <a:spcBef>
                          <a:spcPts val="0"/>
                        </a:spcBef>
                        <a:spcAft>
                          <a:spcPts val="0"/>
                        </a:spcAft>
                        <a:buClr>
                          <a:srgbClr val="000000"/>
                        </a:buClr>
                        <a:buSzPts val="1100"/>
                        <a:buFont typeface="Arial"/>
                        <a:buNone/>
                      </a:pPr>
                      <a:r>
                        <a:rPr lang="en-US" sz="1200" b="1" u="none" strike="noStrike" cap="none" dirty="0">
                          <a:solidFill>
                            <a:schemeClr val="tx1"/>
                          </a:solidFill>
                          <a:latin typeface="Helvetica Neue"/>
                        </a:rPr>
                        <a:t>9. I</a:t>
                      </a:r>
                      <a:r>
                        <a:rPr lang="en-US" sz="1200" b="1" u="none" strike="noStrike" cap="none" baseline="0" dirty="0">
                          <a:solidFill>
                            <a:schemeClr val="tx1"/>
                          </a:solidFill>
                          <a:latin typeface="Helvetica Neue"/>
                        </a:rPr>
                        <a:t>n conjunction with the Communications and Technology Committee, e</a:t>
                      </a:r>
                      <a:r>
                        <a:rPr lang="en-US" sz="1200" b="1" u="none" strike="noStrike" cap="none" dirty="0">
                          <a:solidFill>
                            <a:schemeClr val="tx1"/>
                          </a:solidFill>
                          <a:latin typeface="Helvetica Neue"/>
                        </a:rPr>
                        <a:t>stablish and implement alternative online, video and/or other platform for delivery of Youth Religious Education Program, including a format for peer review and commentary, as well as a process to submit newer and more effective materials,</a:t>
                      </a:r>
                      <a:r>
                        <a:rPr lang="en-US" sz="1200" b="1" u="none" strike="noStrike" cap="none" baseline="0" dirty="0">
                          <a:solidFill>
                            <a:schemeClr val="tx1"/>
                          </a:solidFill>
                          <a:latin typeface="Helvetica Neue"/>
                        </a:rPr>
                        <a:t>.</a:t>
                      </a:r>
                      <a:endParaRPr sz="1200" b="1" u="none" strike="noStrike" cap="none" dirty="0">
                        <a:solidFill>
                          <a:schemeClr val="tx1"/>
                        </a:solidFill>
                        <a:latin typeface="Helvetica Neue"/>
                      </a:endParaRPr>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200" b="1" i="0" u="none" strike="noStrike" cap="none" dirty="0">
                          <a:solidFill>
                            <a:schemeClr val="tx1"/>
                          </a:solidFill>
                          <a:latin typeface="Helvetica Neue"/>
                          <a:ea typeface="Helvetica Neue"/>
                          <a:cs typeface="Helvetica Neue"/>
                          <a:sym typeface="Helvetica Neue"/>
                        </a:rPr>
                        <a:t>E4.2TF</a:t>
                      </a:r>
                      <a:endParaRPr sz="1200" b="1" i="0" u="none" strike="noStrike" cap="none" dirty="0">
                        <a:solidFill>
                          <a:schemeClr val="tx1"/>
                        </a:solidFill>
                        <a:latin typeface="Helvetica Neue"/>
                        <a:ea typeface="Helvetica Neue"/>
                        <a:cs typeface="Helvetica Neue"/>
                        <a:sym typeface="Helvetica Neue"/>
                      </a:endParaRPr>
                    </a:p>
                  </a:txBody>
                  <a:tcPr marL="91450" marR="91450" marT="45725" marB="45725"/>
                </a:tc>
                <a:tc>
                  <a:txBody>
                    <a:bodyPr/>
                    <a:lstStyle/>
                    <a:p>
                      <a:pPr marL="0" marR="0" lvl="0" indent="0" algn="l" rtl="0">
                        <a:lnSpc>
                          <a:spcPct val="100000"/>
                        </a:lnSpc>
                        <a:spcBef>
                          <a:spcPts val="0"/>
                        </a:spcBef>
                        <a:spcAft>
                          <a:spcPts val="0"/>
                        </a:spcAft>
                        <a:buClr>
                          <a:schemeClr val="dk1"/>
                        </a:buClr>
                        <a:buSzPts val="1200"/>
                        <a:buFont typeface="Helvetica Neue"/>
                        <a:buNone/>
                      </a:pPr>
                      <a:r>
                        <a:rPr lang="en-US" sz="1200" b="1" u="none" strike="noStrike" cap="none" dirty="0">
                          <a:solidFill>
                            <a:schemeClr val="tx1"/>
                          </a:solidFill>
                          <a:latin typeface="Helvetica Neue"/>
                        </a:rPr>
                        <a:t>Simultaneous with steps 7 and 8</a:t>
                      </a:r>
                      <a:endParaRPr sz="1200" b="1" u="none" strike="noStrike" cap="none" dirty="0">
                        <a:solidFill>
                          <a:schemeClr val="tx1"/>
                        </a:solidFill>
                        <a:latin typeface="Helvetica Neue"/>
                      </a:endParaRPr>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200" b="1" u="none" strike="noStrike" cap="none" dirty="0">
                          <a:solidFill>
                            <a:schemeClr val="tx1"/>
                          </a:solidFill>
                          <a:latin typeface="Helvetica Neue"/>
                        </a:rPr>
                        <a:t>Online, video  or alterative delivery options established and implemented</a:t>
                      </a:r>
                      <a:endParaRPr sz="1200" b="1" u="none" strike="noStrike" cap="none" dirty="0">
                        <a:solidFill>
                          <a:schemeClr val="tx1"/>
                        </a:solidFill>
                        <a:latin typeface="Helvetica Neue"/>
                      </a:endParaRPr>
                    </a:p>
                  </a:txBody>
                  <a:tcPr marL="91450" marR="91450" marT="45725" marB="45725"/>
                </a:tc>
                <a:extLst>
                  <a:ext uri="{0D108BD9-81ED-4DB2-BD59-A6C34878D82A}">
                    <a16:rowId xmlns:a16="http://schemas.microsoft.com/office/drawing/2014/main" val="10003"/>
                  </a:ext>
                </a:extLst>
              </a:tr>
              <a:tr h="645175">
                <a:tc>
                  <a:txBody>
                    <a:bodyPr/>
                    <a:lstStyle/>
                    <a:p>
                      <a:pPr marL="0" marR="0" lvl="0" indent="0" algn="l" rtl="0">
                        <a:lnSpc>
                          <a:spcPct val="100000"/>
                        </a:lnSpc>
                        <a:spcBef>
                          <a:spcPts val="0"/>
                        </a:spcBef>
                        <a:spcAft>
                          <a:spcPts val="0"/>
                        </a:spcAft>
                        <a:buClr>
                          <a:srgbClr val="000000"/>
                        </a:buClr>
                        <a:buSzPts val="1100"/>
                        <a:buFont typeface="Arial"/>
                        <a:buNone/>
                      </a:pPr>
                      <a:r>
                        <a:rPr lang="en-US" sz="1200" b="1" u="none" strike="noStrike" cap="none" dirty="0">
                          <a:solidFill>
                            <a:schemeClr val="tx1"/>
                          </a:solidFill>
                          <a:latin typeface="Helvetica Neue"/>
                        </a:rPr>
                        <a:t>10.  Semi-annual review, evaluation and update of all materials,</a:t>
                      </a:r>
                      <a:r>
                        <a:rPr lang="en-US" sz="1200" b="1" u="none" strike="noStrike" cap="none" baseline="0" dirty="0">
                          <a:solidFill>
                            <a:schemeClr val="tx1"/>
                          </a:solidFill>
                          <a:latin typeface="Helvetica Neue"/>
                        </a:rPr>
                        <a:t> teachers,</a:t>
                      </a:r>
                      <a:r>
                        <a:rPr lang="en-US" sz="1200" b="1" u="none" strike="noStrike" cap="none" dirty="0">
                          <a:solidFill>
                            <a:schemeClr val="tx1"/>
                          </a:solidFill>
                          <a:latin typeface="Helvetica Neue"/>
                        </a:rPr>
                        <a:t> and entire Youth Religious Education Program to ensure that all materials are the most effective best practices available and the target of 60% of Youth having effectively completed the Youth Religious Education Program is achieved.</a:t>
                      </a:r>
                      <a:endParaRPr sz="1200" b="1" u="none" strike="noStrike" cap="none" dirty="0">
                        <a:solidFill>
                          <a:schemeClr val="tx1"/>
                        </a:solidFill>
                        <a:latin typeface="Helvetica Neue"/>
                      </a:endParaRPr>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200" b="1" i="0" u="none" strike="noStrike" cap="none" dirty="0">
                          <a:solidFill>
                            <a:schemeClr val="tx1"/>
                          </a:solidFill>
                          <a:latin typeface="Helvetica Neue"/>
                          <a:ea typeface="Helvetica Neue"/>
                          <a:cs typeface="Helvetica Neue"/>
                          <a:sym typeface="Helvetica Neue"/>
                        </a:rPr>
                        <a:t>E4.2TF</a:t>
                      </a:r>
                      <a:endParaRPr sz="1200" b="1" i="0" u="none" strike="noStrike" cap="none" dirty="0">
                        <a:solidFill>
                          <a:schemeClr val="tx1"/>
                        </a:solidFill>
                        <a:latin typeface="Helvetica Neue"/>
                        <a:ea typeface="Helvetica Neue"/>
                        <a:cs typeface="Helvetica Neue"/>
                        <a:sym typeface="Helvetica Neue"/>
                      </a:endParaRPr>
                    </a:p>
                  </a:txBody>
                  <a:tcPr marL="91450" marR="91450" marT="45725" marB="45725"/>
                </a:tc>
                <a:tc>
                  <a:txBody>
                    <a:bodyPr/>
                    <a:lstStyle/>
                    <a:p>
                      <a:pPr marL="0" marR="0" lvl="0" indent="0" algn="l" rtl="0">
                        <a:lnSpc>
                          <a:spcPct val="100000"/>
                        </a:lnSpc>
                        <a:spcBef>
                          <a:spcPts val="0"/>
                        </a:spcBef>
                        <a:spcAft>
                          <a:spcPts val="0"/>
                        </a:spcAft>
                        <a:buClr>
                          <a:schemeClr val="dk1"/>
                        </a:buClr>
                        <a:buSzPts val="1200"/>
                        <a:buFont typeface="Helvetica Neue"/>
                        <a:buNone/>
                      </a:pPr>
                      <a:r>
                        <a:rPr lang="en-US" sz="1200" b="1" u="none" strike="noStrike" cap="none" dirty="0">
                          <a:solidFill>
                            <a:schemeClr val="tx1"/>
                          </a:solidFill>
                          <a:latin typeface="Helvetica Neue"/>
                        </a:rPr>
                        <a:t>Semi-annual review</a:t>
                      </a:r>
                      <a:endParaRPr sz="1200" b="1" u="none" strike="noStrike" cap="none" dirty="0">
                        <a:solidFill>
                          <a:schemeClr val="tx1"/>
                        </a:solidFill>
                        <a:latin typeface="Helvetica Neue"/>
                      </a:endParaRPr>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r>
                        <a:rPr lang="en-US" sz="1200" b="1" u="none" strike="noStrike" cap="none" dirty="0">
                          <a:solidFill>
                            <a:schemeClr val="tx1"/>
                          </a:solidFill>
                          <a:latin typeface="Helvetica Neue"/>
                        </a:rPr>
                        <a:t>Semi-Annual assessment of Youth Religious Education Program is complete, improvements are implemented and 60% Youth target is achieved </a:t>
                      </a:r>
                      <a:endParaRPr sz="1200" b="1" u="none" strike="noStrike" cap="none" dirty="0">
                        <a:solidFill>
                          <a:schemeClr val="tx1"/>
                        </a:solidFill>
                        <a:latin typeface="Helvetica Neue"/>
                      </a:endParaRPr>
                    </a:p>
                  </a:txBody>
                  <a:tcPr marL="91450" marR="91450" marT="45725" marB="45725"/>
                </a:tc>
                <a:extLst>
                  <a:ext uri="{0D108BD9-81ED-4DB2-BD59-A6C34878D82A}">
                    <a16:rowId xmlns:a16="http://schemas.microsoft.com/office/drawing/2014/main" val="10007"/>
                  </a:ext>
                </a:extLst>
              </a:tr>
            </a:tbl>
          </a:graphicData>
        </a:graphic>
      </p:graphicFrame>
      <p:sp>
        <p:nvSpPr>
          <p:cNvPr id="55" name="Google Shape;55;p10"/>
          <p:cNvSpPr txBox="1">
            <a:spLocks noGrp="1"/>
          </p:cNvSpPr>
          <p:nvPr>
            <p:ph type="title"/>
          </p:nvPr>
        </p:nvSpPr>
        <p:spPr>
          <a:xfrm>
            <a:off x="601661" y="-220304"/>
            <a:ext cx="7940675" cy="1143000"/>
          </a:xfrm>
          <a:prstGeom prst="rect">
            <a:avLst/>
          </a:prstGeom>
          <a:noFill/>
          <a:ln>
            <a:noFill/>
          </a:ln>
        </p:spPr>
        <p:txBody>
          <a:bodyPr spcFirstLastPara="1" wrap="square" lIns="91425" tIns="45700" rIns="91425" bIns="45700" anchor="ctr" anchorCtr="0">
            <a:noAutofit/>
          </a:bodyPr>
          <a:lstStyle/>
          <a:p>
            <a:pPr marL="0" lvl="0" indent="0" algn="ctr" rtl="0">
              <a:lnSpc>
                <a:spcPct val="70000"/>
              </a:lnSpc>
              <a:spcBef>
                <a:spcPts val="0"/>
              </a:spcBef>
              <a:spcAft>
                <a:spcPts val="0"/>
              </a:spcAft>
              <a:buSzPts val="1400"/>
              <a:buNone/>
            </a:pPr>
            <a:r>
              <a:rPr lang="en-US" sz="2400" b="1" u="sng" dirty="0">
                <a:latin typeface="Helvetica Neue"/>
                <a:ea typeface="Arial"/>
                <a:cs typeface="Arial"/>
                <a:sym typeface="Arial"/>
              </a:rPr>
              <a:t>Education  Goal  4.2</a:t>
            </a:r>
            <a:r>
              <a:rPr lang="en-US" sz="2400" u="sng" dirty="0">
                <a:latin typeface="Helvetica Neue"/>
                <a:ea typeface="Arial"/>
                <a:cs typeface="Arial"/>
                <a:sym typeface="Arial"/>
              </a:rPr>
              <a:t> </a:t>
            </a:r>
            <a:r>
              <a:rPr lang="en-US" sz="2400" b="1" u="sng" dirty="0">
                <a:latin typeface="Helvetica Neue"/>
                <a:ea typeface="Arial"/>
                <a:cs typeface="Arial"/>
                <a:sym typeface="Arial"/>
              </a:rPr>
              <a:t>Action Plan</a:t>
            </a:r>
            <a:endParaRPr dirty="0">
              <a:latin typeface="Helvetica Neue"/>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E5D8B-BC2C-3205-A684-FDA143D660CA}"/>
              </a:ext>
            </a:extLst>
          </p:cNvPr>
          <p:cNvSpPr>
            <a:spLocks noGrp="1"/>
          </p:cNvSpPr>
          <p:nvPr>
            <p:ph type="title"/>
          </p:nvPr>
        </p:nvSpPr>
        <p:spPr>
          <a:xfrm>
            <a:off x="1537854" y="2719923"/>
            <a:ext cx="6324600" cy="1143000"/>
          </a:xfrm>
        </p:spPr>
        <p:txBody>
          <a:bodyPr/>
          <a:lstStyle/>
          <a:p>
            <a:r>
              <a:rPr lang="en-US" dirty="0"/>
              <a:t>Sample 10 </a:t>
            </a:r>
            <a:br>
              <a:rPr lang="en-US" dirty="0"/>
            </a:br>
            <a:r>
              <a:rPr lang="en-US" dirty="0"/>
              <a:t>Religious Education</a:t>
            </a:r>
          </a:p>
        </p:txBody>
      </p:sp>
    </p:spTree>
    <p:extLst>
      <p:ext uri="{BB962C8B-B14F-4D97-AF65-F5344CB8AC3E}">
        <p14:creationId xmlns:p14="http://schemas.microsoft.com/office/powerpoint/2010/main" val="4289111559"/>
      </p:ext>
    </p:extLst>
  </p:cSld>
  <p:clrMapOvr>
    <a:masterClrMapping/>
  </p:clrMapOvr>
  <p:transition>
    <p:strips dir="rd"/>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 name="Content Placeholder 2"/>
          <p:cNvSpPr txBox="1">
            <a:spLocks noGrp="1"/>
          </p:cNvSpPr>
          <p:nvPr>
            <p:ph type="body" sz="half" idx="1"/>
          </p:nvPr>
        </p:nvSpPr>
        <p:spPr>
          <a:xfrm>
            <a:off x="66675" y="1848150"/>
            <a:ext cx="8899437" cy="3396433"/>
          </a:xfrm>
          <a:prstGeom prst="rect">
            <a:avLst/>
          </a:prstGeom>
        </p:spPr>
        <p:txBody>
          <a:bodyPr>
            <a:noAutofit/>
          </a:bodyPr>
          <a:lstStyle/>
          <a:p>
            <a:pPr marL="0" indent="0" defTabSz="731520">
              <a:lnSpc>
                <a:spcPct val="100000"/>
              </a:lnSpc>
              <a:spcBef>
                <a:spcPts val="0"/>
              </a:spcBef>
              <a:buSzTx/>
              <a:buNone/>
              <a:defRPr sz="1920" b="1">
                <a:effectLst/>
              </a:defRPr>
            </a:pPr>
            <a:r>
              <a:rPr sz="2000" dirty="0">
                <a:solidFill>
                  <a:srgbClr val="660033"/>
                </a:solidFill>
              </a:rPr>
              <a:t>Develop  and  implement  </a:t>
            </a:r>
            <a:r>
              <a:rPr lang="en-US" sz="2000" dirty="0">
                <a:solidFill>
                  <a:srgbClr val="660033"/>
                </a:solidFill>
              </a:rPr>
              <a:t>within  36  months  </a:t>
            </a:r>
            <a:r>
              <a:rPr sz="2000" dirty="0">
                <a:solidFill>
                  <a:srgbClr val="660033"/>
                </a:solidFill>
              </a:rPr>
              <a:t>effective  Parishioner </a:t>
            </a:r>
            <a:r>
              <a:rPr lang="en-US" sz="2000" dirty="0">
                <a:solidFill>
                  <a:srgbClr val="660033"/>
                </a:solidFill>
              </a:rPr>
              <a:t> </a:t>
            </a:r>
            <a:r>
              <a:rPr sz="2000" dirty="0">
                <a:solidFill>
                  <a:srgbClr val="660033"/>
                </a:solidFill>
              </a:rPr>
              <a:t>Engagement  &amp;  Spiritual  Growth  Programs  (collectively, the “Engagement Programs”)  that will achieve the following “Engagement Targets”:</a:t>
            </a:r>
          </a:p>
          <a:p>
            <a:pPr marL="731520" indent="-271779" defTabSz="731520">
              <a:lnSpc>
                <a:spcPct val="100000"/>
              </a:lnSpc>
              <a:spcBef>
                <a:spcPts val="0"/>
              </a:spcBef>
              <a:buAutoNum type="alphaLcParenBoth"/>
              <a:defRPr sz="1920" b="1">
                <a:effectLst/>
              </a:defRPr>
            </a:pPr>
            <a:r>
              <a:rPr sz="2000" dirty="0">
                <a:solidFill>
                  <a:srgbClr val="660033"/>
                </a:solidFill>
              </a:rPr>
              <a:t> Increase ministries engagement by</a:t>
            </a:r>
            <a:r>
              <a:rPr lang="en-US" sz="2000" dirty="0">
                <a:solidFill>
                  <a:srgbClr val="660033"/>
                </a:solidFill>
              </a:rPr>
              <a:t> at least</a:t>
            </a:r>
            <a:r>
              <a:rPr sz="2000" dirty="0">
                <a:solidFill>
                  <a:srgbClr val="660033"/>
                </a:solidFill>
              </a:rPr>
              <a:t> 50%; </a:t>
            </a:r>
          </a:p>
          <a:p>
            <a:pPr marL="731520" indent="-271779" algn="just" defTabSz="731520">
              <a:lnSpc>
                <a:spcPct val="100000"/>
              </a:lnSpc>
              <a:spcBef>
                <a:spcPts val="0"/>
              </a:spcBef>
              <a:buAutoNum type="alphaLcParenBoth"/>
              <a:tabLst>
                <a:tab pos="1219200" algn="l"/>
              </a:tabLst>
              <a:defRPr sz="1920" b="1">
                <a:effectLst/>
              </a:defRPr>
            </a:pPr>
            <a:r>
              <a:rPr sz="2000" dirty="0">
                <a:solidFill>
                  <a:srgbClr val="660033"/>
                </a:solidFill>
              </a:rPr>
              <a:t> Increase the parishioner financial</a:t>
            </a:r>
            <a:r>
              <a:rPr lang="en-US" sz="2000" dirty="0">
                <a:solidFill>
                  <a:srgbClr val="660033"/>
                </a:solidFill>
              </a:rPr>
              <a:t> </a:t>
            </a:r>
            <a:r>
              <a:rPr sz="2000" dirty="0">
                <a:solidFill>
                  <a:srgbClr val="660033"/>
                </a:solidFill>
              </a:rPr>
              <a:t>stewardship so that</a:t>
            </a:r>
            <a:r>
              <a:rPr lang="en-US" sz="2000" dirty="0">
                <a:solidFill>
                  <a:srgbClr val="660033"/>
                </a:solidFill>
              </a:rPr>
              <a:t>:</a:t>
            </a:r>
          </a:p>
          <a:p>
            <a:pPr marL="1428750" indent="-514350" algn="just" defTabSz="731520">
              <a:lnSpc>
                <a:spcPct val="100000"/>
              </a:lnSpc>
              <a:spcBef>
                <a:spcPts val="0"/>
              </a:spcBef>
              <a:buAutoNum type="romanLcParenBoth"/>
              <a:tabLst>
                <a:tab pos="1219200" algn="l"/>
              </a:tabLst>
              <a:defRPr sz="1920" b="1">
                <a:effectLst/>
              </a:defRPr>
            </a:pPr>
            <a:r>
              <a:rPr sz="2000" dirty="0">
                <a:solidFill>
                  <a:srgbClr val="660033"/>
                </a:solidFill>
              </a:rPr>
              <a:t>all </a:t>
            </a:r>
            <a:r>
              <a:rPr lang="en-US" sz="2000" dirty="0">
                <a:solidFill>
                  <a:srgbClr val="660033"/>
                </a:solidFill>
              </a:rPr>
              <a:t>parish </a:t>
            </a:r>
            <a:r>
              <a:rPr sz="2000" dirty="0">
                <a:solidFill>
                  <a:srgbClr val="660033"/>
                </a:solidFill>
              </a:rPr>
              <a:t>operating</a:t>
            </a:r>
            <a:r>
              <a:rPr lang="en-US" sz="2000" dirty="0">
                <a:solidFill>
                  <a:srgbClr val="660033"/>
                </a:solidFill>
              </a:rPr>
              <a:t> </a:t>
            </a:r>
            <a:r>
              <a:rPr sz="2000" dirty="0">
                <a:solidFill>
                  <a:srgbClr val="660033"/>
                </a:solidFill>
              </a:rPr>
              <a:t>expenses </a:t>
            </a:r>
            <a:r>
              <a:rPr lang="en-US" sz="2000" dirty="0">
                <a:solidFill>
                  <a:srgbClr val="660033"/>
                </a:solidFill>
              </a:rPr>
              <a:t>(plus increases in funding for parish-chosen external charities and philanthropies that equal at least 10% of the other operating expenses) </a:t>
            </a:r>
            <a:r>
              <a:rPr sz="2000" dirty="0">
                <a:solidFill>
                  <a:srgbClr val="660033"/>
                </a:solidFill>
              </a:rPr>
              <a:t>are  paid  through </a:t>
            </a:r>
            <a:r>
              <a:rPr lang="en-US" sz="2000" dirty="0">
                <a:solidFill>
                  <a:srgbClr val="660033"/>
                </a:solidFill>
              </a:rPr>
              <a:t>parishioner</a:t>
            </a:r>
            <a:r>
              <a:rPr sz="2000" dirty="0">
                <a:solidFill>
                  <a:srgbClr val="660033"/>
                </a:solidFill>
              </a:rPr>
              <a:t> stewardship</a:t>
            </a:r>
            <a:r>
              <a:rPr lang="en-US" sz="2000" dirty="0">
                <a:solidFill>
                  <a:srgbClr val="660033"/>
                </a:solidFill>
              </a:rPr>
              <a:t>; and</a:t>
            </a:r>
          </a:p>
          <a:p>
            <a:pPr marL="1428750" indent="-514350" algn="just" defTabSz="731520">
              <a:lnSpc>
                <a:spcPct val="100000"/>
              </a:lnSpc>
              <a:spcBef>
                <a:spcPts val="0"/>
              </a:spcBef>
              <a:buAutoNum type="romanLcParenBoth"/>
              <a:tabLst>
                <a:tab pos="1219200" algn="l"/>
              </a:tabLst>
              <a:defRPr sz="1920" b="1">
                <a:effectLst/>
              </a:defRPr>
            </a:pPr>
            <a:r>
              <a:rPr lang="en-US" sz="2000" dirty="0">
                <a:solidFill>
                  <a:srgbClr val="660033"/>
                </a:solidFill>
              </a:rPr>
              <a:t> the median annual stewardship contribution from parishioners increases by at least </a:t>
            </a:r>
            <a:r>
              <a:rPr lang="en-US" sz="2000" dirty="0">
                <a:solidFill>
                  <a:schemeClr val="bg2"/>
                </a:solidFill>
              </a:rPr>
              <a:t>75%</a:t>
            </a:r>
            <a:r>
              <a:rPr sz="2000" dirty="0">
                <a:solidFill>
                  <a:schemeClr val="bg2"/>
                </a:solidFill>
              </a:rPr>
              <a:t>;</a:t>
            </a:r>
            <a:r>
              <a:rPr sz="2000" dirty="0">
                <a:solidFill>
                  <a:srgbClr val="660033"/>
                </a:solidFill>
              </a:rPr>
              <a:t> </a:t>
            </a:r>
          </a:p>
          <a:p>
            <a:pPr marL="459741" indent="0" algn="just" defTabSz="731520">
              <a:lnSpc>
                <a:spcPct val="100000"/>
              </a:lnSpc>
              <a:spcBef>
                <a:spcPts val="0"/>
              </a:spcBef>
              <a:buNone/>
              <a:tabLst>
                <a:tab pos="1219200" algn="l"/>
              </a:tabLst>
              <a:defRPr sz="1920" b="1">
                <a:effectLst/>
              </a:defRPr>
            </a:pPr>
            <a:r>
              <a:rPr lang="en-US" sz="2000" dirty="0">
                <a:solidFill>
                  <a:srgbClr val="660033"/>
                </a:solidFill>
              </a:rPr>
              <a:t>(c) </a:t>
            </a:r>
            <a:r>
              <a:rPr sz="2000" dirty="0">
                <a:solidFill>
                  <a:srgbClr val="660033"/>
                </a:solidFill>
              </a:rPr>
              <a:t>Actively engage at least </a:t>
            </a:r>
            <a:r>
              <a:rPr lang="en-US" sz="2000" dirty="0">
                <a:solidFill>
                  <a:srgbClr val="660033"/>
                </a:solidFill>
              </a:rPr>
              <a:t>50</a:t>
            </a:r>
            <a:r>
              <a:rPr sz="2000" dirty="0">
                <a:solidFill>
                  <a:srgbClr val="660033"/>
                </a:solidFill>
              </a:rPr>
              <a:t>% of parishioners in a religious </a:t>
            </a:r>
            <a:r>
              <a:rPr lang="en-US" sz="2000" dirty="0">
                <a:solidFill>
                  <a:srgbClr val="660033"/>
                </a:solidFill>
              </a:rPr>
              <a:t>	</a:t>
            </a:r>
            <a:r>
              <a:rPr sz="2000" dirty="0">
                <a:solidFill>
                  <a:srgbClr val="660033"/>
                </a:solidFill>
              </a:rPr>
              <a:t>education and spiritual engagement program.</a:t>
            </a:r>
          </a:p>
        </p:txBody>
      </p:sp>
      <p:sp>
        <p:nvSpPr>
          <p:cNvPr id="302" name="Title 1"/>
          <p:cNvSpPr txBox="1">
            <a:spLocks noGrp="1"/>
          </p:cNvSpPr>
          <p:nvPr>
            <p:ph type="title"/>
          </p:nvPr>
        </p:nvSpPr>
        <p:spPr>
          <a:xfrm>
            <a:off x="321720" y="816173"/>
            <a:ext cx="8644392" cy="1143001"/>
          </a:xfrm>
          <a:prstGeom prst="rect">
            <a:avLst/>
          </a:prstGeom>
        </p:spPr>
        <p:txBody>
          <a:bodyPr/>
          <a:lstStyle/>
          <a:p>
            <a:pPr>
              <a:defRPr sz="2800" u="none"/>
            </a:pPr>
            <a:r>
              <a:rPr dirty="0"/>
              <a:t>Parishioner Engagement  &amp; Spiritual Growth</a:t>
            </a:r>
            <a:br>
              <a:rPr dirty="0"/>
            </a:br>
            <a:r>
              <a:rPr u="sng" dirty="0"/>
              <a:t>Wildly  Important Goal 3</a:t>
            </a:r>
          </a:p>
        </p:txBody>
      </p:sp>
      <p:pic>
        <p:nvPicPr>
          <p:cNvPr id="303" name="Picture 6" descr="Picture 6"/>
          <p:cNvPicPr>
            <a:picLocks noChangeAspect="1"/>
          </p:cNvPicPr>
          <p:nvPr/>
        </p:nvPicPr>
        <p:blipFill>
          <a:blip r:embed="rId2"/>
          <a:stretch>
            <a:fillRect/>
          </a:stretch>
        </p:blipFill>
        <p:spPr>
          <a:xfrm>
            <a:off x="3011731" y="99067"/>
            <a:ext cx="3264371" cy="823296"/>
          </a:xfrm>
          <a:prstGeom prst="rect">
            <a:avLst/>
          </a:prstGeom>
          <a:ln w="12700">
            <a:miter lim="400000"/>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 name="Content Placeholder 5"/>
          <p:cNvSpPr txBox="1">
            <a:spLocks noGrp="1"/>
          </p:cNvSpPr>
          <p:nvPr>
            <p:ph type="body" idx="1"/>
          </p:nvPr>
        </p:nvSpPr>
        <p:spPr>
          <a:xfrm>
            <a:off x="53926" y="867555"/>
            <a:ext cx="4704779" cy="5663242"/>
          </a:xfrm>
          <a:prstGeom prst="rect">
            <a:avLst/>
          </a:prstGeom>
        </p:spPr>
        <p:txBody>
          <a:bodyPr/>
          <a:lstStyle/>
          <a:p>
            <a:pPr marL="284163" indent="-284163">
              <a:spcBef>
                <a:spcPts val="400"/>
              </a:spcBef>
              <a:tabLst>
                <a:tab pos="685800" algn="l"/>
              </a:tabLst>
              <a:defRPr sz="1900" u="sng">
                <a:solidFill>
                  <a:srgbClr val="800000"/>
                </a:solidFill>
                <a:effectLst/>
                <a:latin typeface="Georgia"/>
                <a:ea typeface="Georgia"/>
                <a:cs typeface="Georgia"/>
                <a:sym typeface="Georgia"/>
              </a:defRPr>
            </a:pPr>
            <a:r>
              <a:rPr sz="1800" dirty="0">
                <a:solidFill>
                  <a:srgbClr val="660033"/>
                </a:solidFill>
              </a:rPr>
              <a:t>LAG 1:</a:t>
            </a:r>
            <a:r>
              <a:rPr sz="1800" u="none" dirty="0">
                <a:solidFill>
                  <a:srgbClr val="660033"/>
                </a:solidFill>
              </a:rPr>
              <a:t>  Research  the  most  </a:t>
            </a:r>
            <a:r>
              <a:rPr lang="en-US" sz="1800" u="none" dirty="0">
                <a:solidFill>
                  <a:srgbClr val="660033"/>
                </a:solidFill>
              </a:rPr>
              <a:t>	</a:t>
            </a:r>
            <a:r>
              <a:rPr sz="1800" u="none" dirty="0">
                <a:solidFill>
                  <a:srgbClr val="660033"/>
                </a:solidFill>
              </a:rPr>
              <a:t>effective 	stewardship and </a:t>
            </a:r>
            <a:r>
              <a:rPr lang="en-US" sz="1800" u="none" dirty="0">
                <a:solidFill>
                  <a:srgbClr val="660033"/>
                </a:solidFill>
              </a:rPr>
              <a:t>	</a:t>
            </a:r>
            <a:r>
              <a:rPr sz="1800" u="none" dirty="0">
                <a:solidFill>
                  <a:srgbClr val="660033"/>
                </a:solidFill>
              </a:rPr>
              <a:t>ministry </a:t>
            </a:r>
            <a:r>
              <a:rPr lang="en-US" sz="1800" u="none" dirty="0">
                <a:solidFill>
                  <a:srgbClr val="660033"/>
                </a:solidFill>
              </a:rPr>
              <a:t>	</a:t>
            </a:r>
            <a:r>
              <a:rPr sz="1800" u="none" dirty="0">
                <a:solidFill>
                  <a:srgbClr val="660033"/>
                </a:solidFill>
              </a:rPr>
              <a:t>engagement,  and </a:t>
            </a:r>
            <a:r>
              <a:rPr lang="en-US" sz="1800" u="none" dirty="0">
                <a:solidFill>
                  <a:srgbClr val="660033"/>
                </a:solidFill>
              </a:rPr>
              <a:t>	</a:t>
            </a:r>
            <a:r>
              <a:rPr sz="1800" u="none" dirty="0">
                <a:solidFill>
                  <a:srgbClr val="660033"/>
                </a:solidFill>
              </a:rPr>
              <a:t>spiritual  growth  programs </a:t>
            </a:r>
            <a:r>
              <a:rPr lang="en-US" sz="1800" u="none" dirty="0">
                <a:solidFill>
                  <a:srgbClr val="660033"/>
                </a:solidFill>
              </a:rPr>
              <a:t> 	</a:t>
            </a:r>
            <a:r>
              <a:rPr sz="1800" u="none" dirty="0">
                <a:solidFill>
                  <a:srgbClr val="660033"/>
                </a:solidFill>
              </a:rPr>
              <a:t>(the  “Engagement Programs”) </a:t>
            </a:r>
            <a:r>
              <a:rPr lang="en-US" sz="1800" u="none" dirty="0">
                <a:solidFill>
                  <a:srgbClr val="660033"/>
                </a:solidFill>
              </a:rPr>
              <a:t>	</a:t>
            </a:r>
            <a:r>
              <a:rPr sz="1800" u="none" dirty="0">
                <a:solidFill>
                  <a:srgbClr val="660033"/>
                </a:solidFill>
              </a:rPr>
              <a:t>within  4  months</a:t>
            </a:r>
          </a:p>
          <a:p>
            <a:pPr marL="284163" indent="-284163">
              <a:spcBef>
                <a:spcPts val="400"/>
              </a:spcBef>
              <a:tabLst>
                <a:tab pos="685800" algn="l"/>
              </a:tabLst>
              <a:defRPr sz="1900" u="sng">
                <a:solidFill>
                  <a:srgbClr val="800000"/>
                </a:solidFill>
                <a:effectLst/>
                <a:latin typeface="Georgia"/>
                <a:ea typeface="Georgia"/>
                <a:cs typeface="Georgia"/>
                <a:sym typeface="Georgia"/>
              </a:defRPr>
            </a:pPr>
            <a:r>
              <a:rPr sz="1800" dirty="0">
                <a:solidFill>
                  <a:srgbClr val="660033"/>
                </a:solidFill>
              </a:rPr>
              <a:t>LAG 2:</a:t>
            </a:r>
            <a:r>
              <a:rPr sz="1800" u="none" dirty="0">
                <a:solidFill>
                  <a:srgbClr val="660033"/>
                </a:solidFill>
              </a:rPr>
              <a:t> Develop  the  most  </a:t>
            </a:r>
            <a:r>
              <a:rPr lang="en-US" sz="1800" u="none" dirty="0">
                <a:solidFill>
                  <a:srgbClr val="660033"/>
                </a:solidFill>
              </a:rPr>
              <a:t>	</a:t>
            </a:r>
            <a:r>
              <a:rPr sz="1800" u="none" dirty="0">
                <a:solidFill>
                  <a:srgbClr val="660033"/>
                </a:solidFill>
              </a:rPr>
              <a:t>effective 	Engagement  </a:t>
            </a:r>
            <a:r>
              <a:rPr lang="en-US" sz="1800" u="none" dirty="0">
                <a:solidFill>
                  <a:srgbClr val="660033"/>
                </a:solidFill>
              </a:rPr>
              <a:t>	</a:t>
            </a:r>
            <a:r>
              <a:rPr sz="1800" u="none" dirty="0">
                <a:solidFill>
                  <a:srgbClr val="660033"/>
                </a:solidFill>
              </a:rPr>
              <a:t>Programs  within 4 	months</a:t>
            </a:r>
          </a:p>
          <a:p>
            <a:pPr marL="233363" indent="-233363">
              <a:spcBef>
                <a:spcPts val="400"/>
              </a:spcBef>
              <a:tabLst>
                <a:tab pos="685800" algn="l"/>
              </a:tabLst>
              <a:defRPr sz="1900" u="sng">
                <a:solidFill>
                  <a:srgbClr val="800000"/>
                </a:solidFill>
                <a:effectLst/>
                <a:latin typeface="Georgia"/>
                <a:ea typeface="Georgia"/>
                <a:cs typeface="Georgia"/>
                <a:sym typeface="Georgia"/>
              </a:defRPr>
            </a:pPr>
            <a:r>
              <a:rPr sz="1800" dirty="0">
                <a:solidFill>
                  <a:srgbClr val="660033"/>
                </a:solidFill>
              </a:rPr>
              <a:t>LAG 3:</a:t>
            </a:r>
            <a:r>
              <a:rPr sz="1800" u="none" dirty="0">
                <a:solidFill>
                  <a:srgbClr val="660033"/>
                </a:solidFill>
              </a:rPr>
              <a:t> Recruit  and  train  the  </a:t>
            </a:r>
            <a:r>
              <a:rPr lang="en-US" sz="1800" u="none" dirty="0">
                <a:solidFill>
                  <a:srgbClr val="660033"/>
                </a:solidFill>
              </a:rPr>
              <a:t>	</a:t>
            </a:r>
            <a:r>
              <a:rPr sz="1800" u="none" dirty="0">
                <a:solidFill>
                  <a:srgbClr val="660033"/>
                </a:solidFill>
              </a:rPr>
              <a:t>parish “Engagement  </a:t>
            </a:r>
            <a:r>
              <a:rPr lang="en-US" sz="1800" u="none" dirty="0">
                <a:solidFill>
                  <a:srgbClr val="660033"/>
                </a:solidFill>
              </a:rPr>
              <a:t>	</a:t>
            </a:r>
            <a:r>
              <a:rPr sz="1800" u="none" dirty="0">
                <a:solidFill>
                  <a:srgbClr val="660033"/>
                </a:solidFill>
              </a:rPr>
              <a:t>Ambassadors”  within  2  </a:t>
            </a:r>
            <a:r>
              <a:rPr lang="en-US" sz="1800" u="none" dirty="0">
                <a:solidFill>
                  <a:srgbClr val="660033"/>
                </a:solidFill>
              </a:rPr>
              <a:t>	</a:t>
            </a:r>
            <a:r>
              <a:rPr sz="1800" u="none" dirty="0">
                <a:solidFill>
                  <a:srgbClr val="660033"/>
                </a:solidFill>
              </a:rPr>
              <a:t>months </a:t>
            </a:r>
          </a:p>
          <a:p>
            <a:pPr marL="233363" indent="-233363">
              <a:spcBef>
                <a:spcPts val="400"/>
              </a:spcBef>
              <a:tabLst>
                <a:tab pos="685800" algn="l"/>
              </a:tabLst>
              <a:defRPr sz="1900" u="sng">
                <a:solidFill>
                  <a:srgbClr val="800000"/>
                </a:solidFill>
                <a:effectLst/>
                <a:latin typeface="Georgia"/>
                <a:ea typeface="Georgia"/>
                <a:cs typeface="Georgia"/>
                <a:sym typeface="Georgia"/>
              </a:defRPr>
            </a:pPr>
            <a:r>
              <a:rPr sz="1800" dirty="0">
                <a:solidFill>
                  <a:srgbClr val="660033"/>
                </a:solidFill>
              </a:rPr>
              <a:t>LAG 4:</a:t>
            </a:r>
            <a:r>
              <a:rPr sz="1800" u="none" dirty="0">
                <a:solidFill>
                  <a:srgbClr val="660033"/>
                </a:solidFill>
              </a:rPr>
              <a:t> Implement  the</a:t>
            </a:r>
            <a:r>
              <a:rPr lang="en-US" sz="1800" u="none" dirty="0">
                <a:solidFill>
                  <a:srgbClr val="660033"/>
                </a:solidFill>
              </a:rPr>
              <a:t> 	</a:t>
            </a:r>
            <a:r>
              <a:rPr sz="1800" u="none" dirty="0">
                <a:solidFill>
                  <a:srgbClr val="660033"/>
                </a:solidFill>
              </a:rPr>
              <a:t>Engagement Programs  to  </a:t>
            </a:r>
            <a:r>
              <a:rPr lang="en-US" sz="1800" u="none" dirty="0">
                <a:solidFill>
                  <a:srgbClr val="660033"/>
                </a:solidFill>
              </a:rPr>
              <a:t>	</a:t>
            </a:r>
            <a:r>
              <a:rPr sz="1800" u="none" dirty="0">
                <a:solidFill>
                  <a:srgbClr val="660033"/>
                </a:solidFill>
              </a:rPr>
              <a:t>achieve  the  Engagement </a:t>
            </a:r>
            <a:r>
              <a:rPr lang="en-US" sz="1800" u="none" dirty="0">
                <a:solidFill>
                  <a:srgbClr val="660033"/>
                </a:solidFill>
              </a:rPr>
              <a:t>	</a:t>
            </a:r>
            <a:r>
              <a:rPr sz="1800" u="none" dirty="0">
                <a:solidFill>
                  <a:srgbClr val="660033"/>
                </a:solidFill>
              </a:rPr>
              <a:t>Targets  within  24  </a:t>
            </a:r>
            <a:r>
              <a:rPr lang="en-US" sz="1800" u="none" dirty="0">
                <a:solidFill>
                  <a:srgbClr val="660033"/>
                </a:solidFill>
              </a:rPr>
              <a:t>	</a:t>
            </a:r>
            <a:r>
              <a:rPr sz="1800" u="none" dirty="0">
                <a:solidFill>
                  <a:srgbClr val="660033"/>
                </a:solidFill>
              </a:rPr>
              <a:t>months</a:t>
            </a:r>
          </a:p>
          <a:p>
            <a:pPr marL="233363" indent="-233363">
              <a:spcBef>
                <a:spcPts val="400"/>
              </a:spcBef>
              <a:tabLst>
                <a:tab pos="685800" algn="l"/>
              </a:tabLst>
              <a:defRPr sz="1900" u="sng">
                <a:solidFill>
                  <a:srgbClr val="800000"/>
                </a:solidFill>
                <a:effectLst/>
                <a:latin typeface="Georgia"/>
                <a:ea typeface="Georgia"/>
                <a:cs typeface="Georgia"/>
                <a:sym typeface="Georgia"/>
              </a:defRPr>
            </a:pPr>
            <a:r>
              <a:rPr sz="1800" dirty="0">
                <a:solidFill>
                  <a:srgbClr val="660033"/>
                </a:solidFill>
              </a:rPr>
              <a:t>LAG 5</a:t>
            </a:r>
            <a:r>
              <a:rPr sz="1800" u="none" dirty="0">
                <a:solidFill>
                  <a:srgbClr val="660033"/>
                </a:solidFill>
              </a:rPr>
              <a:t>:  Compile  and assess the  	results  of the  Engagement  	Programs and make necessary 	improvements within  2 months</a:t>
            </a:r>
          </a:p>
        </p:txBody>
      </p:sp>
      <p:sp>
        <p:nvSpPr>
          <p:cNvPr id="306" name="Content Placeholder 6"/>
          <p:cNvSpPr txBox="1"/>
          <p:nvPr/>
        </p:nvSpPr>
        <p:spPr>
          <a:xfrm>
            <a:off x="4872577" y="697994"/>
            <a:ext cx="3649932" cy="4073025"/>
          </a:xfrm>
          <a:prstGeom prst="rect">
            <a:avLst/>
          </a:prstGeom>
          <a:ln w="12700">
            <a:miter lim="400000"/>
          </a:ln>
          <a:extLst>
            <a:ext uri="{C572A759-6A51-4108-AA02-DFA0A04FC94B}">
              <ma14:wrappingTextBoxFlag xmlns:ma14="http://schemas.microsoft.com/office/mac/drawingml/2011/main" xmlns="" val="1"/>
            </a:ext>
          </a:extLst>
        </p:spPr>
        <p:txBody>
          <a:bodyPr lIns="45719" rIns="45719">
            <a:normAutofit/>
          </a:bodyPr>
          <a:lstStyle/>
          <a:p>
            <a:pPr marL="0" marR="0" lvl="0" indent="0" algn="ctr" defTabSz="859536" rtl="0" eaLnBrk="1" fontAlgn="auto" latinLnBrk="0" hangingPunct="1">
              <a:lnSpc>
                <a:spcPct val="90000"/>
              </a:lnSpc>
              <a:spcBef>
                <a:spcPts val="300"/>
              </a:spcBef>
              <a:spcAft>
                <a:spcPts val="0"/>
              </a:spcAft>
              <a:buClrTx/>
              <a:buSzTx/>
              <a:buFontTx/>
              <a:buNone/>
              <a:tabLst/>
              <a:defRPr sz="1504" b="1" u="sng">
                <a:solidFill>
                  <a:srgbClr val="5D0100"/>
                </a:solidFill>
                <a:latin typeface="Georgia"/>
                <a:ea typeface="Georgia"/>
                <a:cs typeface="Georgia"/>
                <a:sym typeface="Georgia"/>
              </a:defRPr>
            </a:pPr>
            <a:r>
              <a:rPr kumimoji="0" sz="1504" b="1" i="0" u="sng" strike="noStrike" kern="1200" cap="none" spc="0" normalizeH="0" baseline="0" noProof="0" dirty="0">
                <a:ln>
                  <a:noFill/>
                </a:ln>
                <a:solidFill>
                  <a:srgbClr val="5D0100"/>
                </a:solidFill>
                <a:effectLst/>
                <a:uLnTx/>
                <a:uFillTx/>
                <a:latin typeface="Georgia"/>
                <a:sym typeface="Georgia"/>
              </a:rPr>
              <a:t>WIG </a:t>
            </a:r>
            <a:r>
              <a:rPr kumimoji="0" lang="en-US" sz="1504" b="1" i="0" u="sng" strike="noStrike" kern="1200" cap="none" spc="0" normalizeH="0" baseline="0" noProof="0" dirty="0">
                <a:ln>
                  <a:noFill/>
                </a:ln>
                <a:solidFill>
                  <a:srgbClr val="5D0100"/>
                </a:solidFill>
                <a:effectLst/>
                <a:uLnTx/>
                <a:uFillTx/>
                <a:latin typeface="Georgia"/>
                <a:sym typeface="Georgia"/>
              </a:rPr>
              <a:t> </a:t>
            </a:r>
            <a:r>
              <a:rPr kumimoji="0" sz="1504" b="1" i="0" u="sng" strike="noStrike" kern="1200" cap="none" spc="0" normalizeH="0" baseline="0" noProof="0" dirty="0">
                <a:ln>
                  <a:noFill/>
                </a:ln>
                <a:solidFill>
                  <a:srgbClr val="5D0100"/>
                </a:solidFill>
                <a:effectLst/>
                <a:uLnTx/>
                <a:uFillTx/>
                <a:latin typeface="Georgia"/>
                <a:sym typeface="Georgia"/>
              </a:rPr>
              <a:t>3:</a:t>
            </a:r>
            <a:endParaRPr kumimoji="0" sz="2632" b="1" i="0" u="sng" strike="noStrike" kern="1200" cap="none" spc="0" normalizeH="0" baseline="0" noProof="0" dirty="0">
              <a:ln>
                <a:noFill/>
              </a:ln>
              <a:solidFill>
                <a:srgbClr val="5D0100"/>
              </a:solidFill>
              <a:effectLst>
                <a:outerShdw blurRad="35814" dist="35814" dir="2700000" rotWithShape="0">
                  <a:srgbClr val="C0AAAA">
                    <a:lumOff val="10616"/>
                  </a:srgbClr>
                </a:outerShdw>
              </a:effectLst>
              <a:uLnTx/>
              <a:uFillTx/>
              <a:latin typeface="Arial"/>
              <a:ea typeface="Arial"/>
              <a:cs typeface="Arial"/>
              <a:sym typeface="Arial"/>
            </a:endParaRPr>
          </a:p>
        </p:txBody>
      </p:sp>
      <p:sp>
        <p:nvSpPr>
          <p:cNvPr id="307" name="Rectangle 1"/>
          <p:cNvSpPr/>
          <p:nvPr/>
        </p:nvSpPr>
        <p:spPr>
          <a:xfrm>
            <a:off x="4778010" y="694489"/>
            <a:ext cx="4271423" cy="6094501"/>
          </a:xfrm>
          <a:prstGeom prst="rect">
            <a:avLst/>
          </a:prstGeom>
          <a:ln w="38100">
            <a:solidFill>
              <a:srgbClr val="5D0100"/>
            </a:solidFill>
          </a:ln>
        </p:spPr>
        <p:txBody>
          <a:bodyPr lIns="45719" rIns="45719"/>
          <a:lstStyle/>
          <a:p>
            <a:pPr marL="0" marR="0" lvl="0" indent="0" algn="l" defTabSz="914400" rtl="0" eaLnBrk="1" fontAlgn="auto" latinLnBrk="0" hangingPunct="1">
              <a:lnSpc>
                <a:spcPct val="100000"/>
              </a:lnSpc>
              <a:spcBef>
                <a:spcPts val="0"/>
              </a:spcBef>
              <a:spcAft>
                <a:spcPts val="0"/>
              </a:spcAft>
              <a:buClrTx/>
              <a:buSzTx/>
              <a:buFontTx/>
              <a:buNone/>
              <a:tabLst/>
              <a:defRPr>
                <a:solidFill>
                  <a:srgbClr val="5D0100"/>
                </a:solidFill>
                <a:latin typeface="+mj-lt"/>
                <a:ea typeface="+mj-ea"/>
                <a:cs typeface="+mj-cs"/>
                <a:sym typeface="Times Roman"/>
              </a:defRPr>
            </a:pPr>
            <a:endParaRPr kumimoji="0" sz="1800" b="0" i="0" u="none" strike="noStrike" kern="1200" cap="none" spc="0" normalizeH="0" baseline="0" noProof="0" dirty="0">
              <a:ln>
                <a:noFill/>
              </a:ln>
              <a:solidFill>
                <a:srgbClr val="5D0100"/>
              </a:solidFill>
              <a:effectLst/>
              <a:uLnTx/>
              <a:uFillTx/>
              <a:latin typeface="Times New Roman"/>
              <a:ea typeface="+mn-ea"/>
              <a:cs typeface="+mn-cs"/>
              <a:sym typeface="Times Roman"/>
            </a:endParaRPr>
          </a:p>
        </p:txBody>
      </p:sp>
      <p:sp>
        <p:nvSpPr>
          <p:cNvPr id="308" name="Rectangle 2"/>
          <p:cNvSpPr/>
          <p:nvPr/>
        </p:nvSpPr>
        <p:spPr>
          <a:xfrm>
            <a:off x="53927" y="849880"/>
            <a:ext cx="4629515" cy="5948201"/>
          </a:xfrm>
          <a:prstGeom prst="rect">
            <a:avLst/>
          </a:prstGeom>
          <a:ln w="19050">
            <a:solidFill>
              <a:srgbClr val="5D0100"/>
            </a:solidFill>
          </a:ln>
        </p:spPr>
        <p:txBody>
          <a:bodyPr lIns="45719" rIns="45719"/>
          <a:lstStyle/>
          <a:p>
            <a:pPr marL="0" marR="0" lvl="0" indent="0" algn="l" defTabSz="914400" rtl="0" eaLnBrk="1" fontAlgn="auto" latinLnBrk="0" hangingPunct="1">
              <a:lnSpc>
                <a:spcPct val="100000"/>
              </a:lnSpc>
              <a:spcBef>
                <a:spcPts val="0"/>
              </a:spcBef>
              <a:spcAft>
                <a:spcPts val="0"/>
              </a:spcAft>
              <a:buClrTx/>
              <a:buSzTx/>
              <a:buFontTx/>
              <a:buNone/>
              <a:tabLst/>
              <a:defRPr>
                <a:solidFill>
                  <a:srgbClr val="5D0100"/>
                </a:solidFill>
                <a:latin typeface="+mj-lt"/>
                <a:ea typeface="+mj-ea"/>
                <a:cs typeface="+mj-cs"/>
                <a:sym typeface="Times Roman"/>
              </a:defRPr>
            </a:pPr>
            <a:endParaRPr kumimoji="0" sz="1800" b="0" i="0" u="none" strike="noStrike" kern="1200" cap="none" spc="0" normalizeH="0" baseline="0" noProof="0" dirty="0">
              <a:ln>
                <a:noFill/>
              </a:ln>
              <a:solidFill>
                <a:srgbClr val="5D0100"/>
              </a:solidFill>
              <a:effectLst/>
              <a:uLnTx/>
              <a:uFillTx/>
              <a:latin typeface="Times New Roman"/>
              <a:ea typeface="+mn-ea"/>
              <a:cs typeface="+mn-cs"/>
              <a:sym typeface="Times Roman"/>
            </a:endParaRPr>
          </a:p>
        </p:txBody>
      </p:sp>
      <p:sp>
        <p:nvSpPr>
          <p:cNvPr id="3" name="TextBox 2">
            <a:extLst>
              <a:ext uri="{FF2B5EF4-FFF2-40B4-BE49-F238E27FC236}">
                <a16:creationId xmlns:a16="http://schemas.microsoft.com/office/drawing/2014/main" id="{DA0EFC3B-9DBD-42CD-8753-B31945162ED9}"/>
              </a:ext>
            </a:extLst>
          </p:cNvPr>
          <p:cNvSpPr txBox="1"/>
          <p:nvPr/>
        </p:nvSpPr>
        <p:spPr>
          <a:xfrm>
            <a:off x="4891881" y="964181"/>
            <a:ext cx="4043680" cy="609397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lvl="0" indent="0" algn="l" defTabSz="731520" rtl="0" eaLnBrk="1" fontAlgn="auto" latinLnBrk="0" hangingPunct="1">
              <a:lnSpc>
                <a:spcPct val="100000"/>
              </a:lnSpc>
              <a:spcBef>
                <a:spcPts val="0"/>
              </a:spcBef>
              <a:spcAft>
                <a:spcPts val="0"/>
              </a:spcAft>
              <a:buClrTx/>
              <a:buSzTx/>
              <a:buFontTx/>
              <a:buNone/>
              <a:tabLst/>
              <a:defRPr sz="1920" b="1">
                <a:effectLst/>
              </a:defRPr>
            </a:pPr>
            <a:r>
              <a:rPr kumimoji="0" lang="en-US" sz="1500" b="1" i="0" u="none" strike="noStrike" kern="1200" cap="none" spc="0" normalizeH="0" baseline="0" noProof="0" dirty="0">
                <a:ln>
                  <a:noFill/>
                </a:ln>
                <a:solidFill>
                  <a:srgbClr val="660033"/>
                </a:solidFill>
                <a:effectLst/>
                <a:uLnTx/>
                <a:uFillTx/>
                <a:latin typeface="Georgia" panose="02040502050405020303" pitchFamily="18" charset="0"/>
                <a:ea typeface="+mn-ea"/>
                <a:cs typeface="+mn-cs"/>
              </a:rPr>
              <a:t>Develop  and  implement  within  36 months effective  Parishioner Engagement  &amp;  Spiritual  Growth  Programs  (collectively, the “Engagement Programs”)  that  will achieve the following “Engagement Targets”:</a:t>
            </a:r>
          </a:p>
          <a:p>
            <a:pPr marL="342900" marR="0" lvl="0" indent="-342900" algn="l" defTabSz="731520" rtl="0" eaLnBrk="1" fontAlgn="auto" latinLnBrk="0" hangingPunct="1">
              <a:lnSpc>
                <a:spcPct val="100000"/>
              </a:lnSpc>
              <a:spcBef>
                <a:spcPts val="0"/>
              </a:spcBef>
              <a:spcAft>
                <a:spcPts val="0"/>
              </a:spcAft>
              <a:buClrTx/>
              <a:buSzTx/>
              <a:buFontTx/>
              <a:buAutoNum type="alphaLcParenBoth"/>
              <a:tabLst/>
              <a:defRPr sz="1920" b="1">
                <a:effectLst/>
              </a:defRPr>
            </a:pPr>
            <a:r>
              <a:rPr kumimoji="0" lang="en-US" sz="1500" b="1" i="0" u="none" strike="noStrike" kern="1200" cap="none" spc="0" normalizeH="0" baseline="0" noProof="0" dirty="0">
                <a:ln>
                  <a:noFill/>
                </a:ln>
                <a:solidFill>
                  <a:srgbClr val="660033"/>
                </a:solidFill>
                <a:effectLst/>
                <a:uLnTx/>
                <a:uFillTx/>
                <a:latin typeface="Georgia" panose="02040502050405020303" pitchFamily="18" charset="0"/>
                <a:ea typeface="+mn-ea"/>
                <a:cs typeface="+mn-cs"/>
              </a:rPr>
              <a:t>Increase ministries engagement by at least 50%; </a:t>
            </a:r>
          </a:p>
          <a:p>
            <a:pPr marL="342900" marR="0" lvl="0" indent="-342900" algn="l" defTabSz="731520" rtl="0" eaLnBrk="1" fontAlgn="auto" latinLnBrk="0" hangingPunct="1">
              <a:lnSpc>
                <a:spcPct val="100000"/>
              </a:lnSpc>
              <a:spcBef>
                <a:spcPts val="0"/>
              </a:spcBef>
              <a:spcAft>
                <a:spcPts val="0"/>
              </a:spcAft>
              <a:buClrTx/>
              <a:buSzTx/>
              <a:buFontTx/>
              <a:buAutoNum type="alphaLcParenBoth"/>
              <a:tabLst/>
              <a:defRPr sz="1920" b="1">
                <a:effectLst/>
              </a:defRPr>
            </a:pPr>
            <a:r>
              <a:rPr kumimoji="0" lang="en-US" sz="1500" b="1" i="0" u="none" strike="noStrike" kern="1200" cap="none" spc="0" normalizeH="0" baseline="0" noProof="0" dirty="0">
                <a:ln>
                  <a:noFill/>
                </a:ln>
                <a:solidFill>
                  <a:srgbClr val="660033"/>
                </a:solidFill>
                <a:effectLst/>
                <a:uLnTx/>
                <a:uFillTx/>
                <a:latin typeface="Georgia" panose="02040502050405020303" pitchFamily="18" charset="0"/>
                <a:ea typeface="+mn-ea"/>
                <a:cs typeface="+mn-cs"/>
              </a:rPr>
              <a:t>Increase the parishioner financial stewardship so that:</a:t>
            </a:r>
          </a:p>
          <a:p>
            <a:pPr marL="690563" marR="0" lvl="0" indent="-344488" algn="l" defTabSz="731520" rtl="0" eaLnBrk="1" fontAlgn="auto" latinLnBrk="0" hangingPunct="1">
              <a:lnSpc>
                <a:spcPct val="100000"/>
              </a:lnSpc>
              <a:spcBef>
                <a:spcPts val="0"/>
              </a:spcBef>
              <a:spcAft>
                <a:spcPts val="0"/>
              </a:spcAft>
              <a:buClrTx/>
              <a:buSzTx/>
              <a:buFontTx/>
              <a:buAutoNum type="romanLcParenBoth"/>
              <a:tabLst>
                <a:tab pos="1219200" algn="l"/>
              </a:tabLst>
              <a:defRPr sz="1920" b="1">
                <a:effectLst/>
              </a:defRPr>
            </a:pPr>
            <a:r>
              <a:rPr kumimoji="0" lang="en-US" sz="1500" b="1" i="0" u="none" strike="noStrike" kern="1200" cap="none" spc="0" normalizeH="0" baseline="0" noProof="0" dirty="0">
                <a:ln>
                  <a:noFill/>
                </a:ln>
                <a:solidFill>
                  <a:srgbClr val="660033"/>
                </a:solidFill>
                <a:effectLst/>
                <a:uLnTx/>
                <a:uFillTx/>
                <a:latin typeface="Georgia" panose="02040502050405020303" pitchFamily="18" charset="0"/>
                <a:ea typeface="+mn-ea"/>
                <a:cs typeface="+mn-cs"/>
              </a:rPr>
              <a:t>all parish operating expenses (plus increases in funding for parish-chosen external charities and philanthropies to equal at least 10% of the other operating expenses) are  paid  through parishioner stewardship; and</a:t>
            </a:r>
          </a:p>
          <a:p>
            <a:pPr marL="690563" marR="0" lvl="0" indent="-344488" algn="l" defTabSz="731520" rtl="0" eaLnBrk="1" fontAlgn="auto" latinLnBrk="0" hangingPunct="1">
              <a:lnSpc>
                <a:spcPct val="100000"/>
              </a:lnSpc>
              <a:spcBef>
                <a:spcPts val="0"/>
              </a:spcBef>
              <a:spcAft>
                <a:spcPts val="0"/>
              </a:spcAft>
              <a:buClrTx/>
              <a:buSzTx/>
              <a:buFontTx/>
              <a:buAutoNum type="romanLcParenBoth"/>
              <a:tabLst>
                <a:tab pos="1219200" algn="l"/>
              </a:tabLst>
              <a:defRPr sz="1920" b="1">
                <a:effectLst/>
              </a:defRPr>
            </a:pPr>
            <a:r>
              <a:rPr kumimoji="0" lang="en-US" sz="1500" b="1" i="0" u="none" strike="noStrike" kern="1200" cap="none" spc="0" normalizeH="0" baseline="0" noProof="0" dirty="0">
                <a:ln>
                  <a:noFill/>
                </a:ln>
                <a:solidFill>
                  <a:srgbClr val="660033"/>
                </a:solidFill>
                <a:effectLst/>
                <a:uLnTx/>
                <a:uFillTx/>
                <a:latin typeface="Georgia" panose="02040502050405020303" pitchFamily="18" charset="0"/>
                <a:ea typeface="+mn-ea"/>
                <a:cs typeface="+mn-cs"/>
              </a:rPr>
              <a:t> the median annual stewardship contribution from parishioners will  increase by at least 75%; </a:t>
            </a:r>
          </a:p>
          <a:p>
            <a:pPr marL="0" marR="0" lvl="0" indent="0" algn="l" defTabSz="731520" rtl="0" eaLnBrk="1" fontAlgn="auto" latinLnBrk="0" hangingPunct="1">
              <a:lnSpc>
                <a:spcPct val="100000"/>
              </a:lnSpc>
              <a:spcBef>
                <a:spcPts val="0"/>
              </a:spcBef>
              <a:spcAft>
                <a:spcPts val="0"/>
              </a:spcAft>
              <a:buClrTx/>
              <a:buSzTx/>
              <a:buFontTx/>
              <a:buNone/>
              <a:tabLst>
                <a:tab pos="690563" algn="l"/>
                <a:tab pos="1219200" algn="l"/>
              </a:tabLst>
              <a:defRPr sz="1920" b="1">
                <a:effectLst/>
              </a:defRPr>
            </a:pPr>
            <a:r>
              <a:rPr kumimoji="0" lang="en-US" sz="1500" b="1" i="0" u="none" strike="noStrike" kern="1200" cap="none" spc="0" normalizeH="0" baseline="0" noProof="0" dirty="0">
                <a:ln>
                  <a:noFill/>
                </a:ln>
                <a:solidFill>
                  <a:srgbClr val="660033"/>
                </a:solidFill>
                <a:effectLst/>
                <a:uLnTx/>
                <a:uFillTx/>
                <a:latin typeface="Georgia" panose="02040502050405020303" pitchFamily="18" charset="0"/>
                <a:ea typeface="+mn-ea"/>
                <a:cs typeface="+mn-cs"/>
              </a:rPr>
              <a:t>(c) Actively engage at least 50% of 	parishioners in a religious 	education and spiritual 	engagement program.</a:t>
            </a:r>
          </a:p>
          <a:p>
            <a:pPr marL="0" marR="0" lvl="0" indent="0" algn="l" defTabSz="914400" rtl="0" eaLnBrk="1" fontAlgn="auto" latinLnBrk="0" hangingPunct="0">
              <a:lnSpc>
                <a:spcPct val="100000"/>
              </a:lnSpc>
              <a:spcBef>
                <a:spcPts val="0"/>
              </a:spcBef>
              <a:spcAft>
                <a:spcPts val="0"/>
              </a:spcAft>
              <a:buClrTx/>
              <a:buSzTx/>
              <a:buFontTx/>
              <a:buNone/>
              <a:tabLst/>
              <a:defRPr/>
            </a:pPr>
            <a:endParaRPr kumimoji="0" lang="en-US" sz="1500" b="0" i="0" u="none" strike="noStrike" kern="1200" cap="none" spc="0" normalizeH="0" baseline="0" noProof="0" dirty="0">
              <a:ln>
                <a:noFill/>
              </a:ln>
              <a:solidFill>
                <a:srgbClr val="000000"/>
              </a:solidFill>
              <a:effectLst/>
              <a:uLnTx/>
              <a:uFillTx/>
              <a:latin typeface="Georgia" panose="02040502050405020303" pitchFamily="18" charset="0"/>
              <a:ea typeface="+mn-ea"/>
              <a:cs typeface="+mn-cs"/>
              <a:sym typeface="Calibri"/>
            </a:endParaRPr>
          </a:p>
        </p:txBody>
      </p:sp>
      <p:sp>
        <p:nvSpPr>
          <p:cNvPr id="12" name="Title 1">
            <a:extLst>
              <a:ext uri="{FF2B5EF4-FFF2-40B4-BE49-F238E27FC236}">
                <a16:creationId xmlns:a16="http://schemas.microsoft.com/office/drawing/2014/main" id="{73053738-8653-4420-889C-4D1E1EEDB544}"/>
              </a:ext>
            </a:extLst>
          </p:cNvPr>
          <p:cNvSpPr txBox="1"/>
          <p:nvPr/>
        </p:nvSpPr>
        <p:spPr>
          <a:xfrm>
            <a:off x="3025643" y="78487"/>
            <a:ext cx="6118357" cy="616002"/>
          </a:xfrm>
          <a:prstGeom prst="rect">
            <a:avLst/>
          </a:prstGeom>
          <a:ln w="12700">
            <a:miter lim="400000"/>
          </a:ln>
          <a:extLst>
            <a:ext uri="{C572A759-6A51-4108-AA02-DFA0A04FC94B}">
              <ma14:wrappingTextBoxFlag xmlns:ma14="http://schemas.microsoft.com/office/mac/drawingml/2011/main" xmlns="" val="1"/>
            </a:ext>
          </a:extLst>
        </p:spPr>
        <p:txBody>
          <a:bodyPr wrap="square" lIns="45719" rIns="45719" anchor="ctr">
            <a:spAutoFit/>
          </a:bodyPr>
          <a:lstStyle>
            <a:lvl1pPr algn="ctr">
              <a:lnSpc>
                <a:spcPct val="70000"/>
              </a:lnSpc>
              <a:defRPr sz="3200" b="1" u="sng">
                <a:solidFill>
                  <a:srgbClr val="760002"/>
                </a:solidFill>
                <a:latin typeface="Georgia"/>
                <a:ea typeface="Georgia"/>
                <a:cs typeface="Georgia"/>
                <a:sym typeface="Georgia"/>
              </a:defRPr>
            </a:lvl1pPr>
          </a:lstStyle>
          <a:p>
            <a:pPr marL="0" marR="0" lvl="0" indent="0" algn="ctr" defTabSz="914400" rtl="0" eaLnBrk="1" fontAlgn="auto" latinLnBrk="0" hangingPunct="1">
              <a:lnSpc>
                <a:spcPct val="7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760002"/>
                </a:solidFill>
                <a:effectLst/>
                <a:uLnTx/>
                <a:uFillTx/>
                <a:latin typeface="Georgia"/>
                <a:sym typeface="Georgia"/>
              </a:rPr>
              <a:t>Parishioner  Engagement  &amp;  Spiritual </a:t>
            </a:r>
            <a:r>
              <a:rPr kumimoji="0" lang="en-US" sz="2400" b="1" i="0" u="sng" strike="noStrike" kern="1200" cap="none" spc="0" normalizeH="0" baseline="0" noProof="0" dirty="0">
                <a:ln>
                  <a:noFill/>
                </a:ln>
                <a:solidFill>
                  <a:srgbClr val="760002"/>
                </a:solidFill>
                <a:effectLst/>
                <a:uLnTx/>
                <a:uFillTx/>
                <a:latin typeface="Georgia"/>
                <a:sym typeface="Georgia"/>
              </a:rPr>
              <a:t>Growth  </a:t>
            </a:r>
            <a:r>
              <a:rPr kumimoji="0" sz="2400" b="1" i="0" u="sng" strike="noStrike" kern="1200" cap="none" spc="0" normalizeH="0" baseline="0" noProof="0" dirty="0">
                <a:ln>
                  <a:noFill/>
                </a:ln>
                <a:solidFill>
                  <a:srgbClr val="760002"/>
                </a:solidFill>
                <a:effectLst/>
                <a:uLnTx/>
                <a:uFillTx/>
                <a:latin typeface="Georgia"/>
                <a:sym typeface="Georgia"/>
              </a:rPr>
              <a:t>Lag </a:t>
            </a:r>
            <a:r>
              <a:rPr kumimoji="0" lang="en-US" sz="2400" b="1" i="0" u="sng" strike="noStrike" kern="1200" cap="none" spc="0" normalizeH="0" baseline="0" noProof="0" dirty="0">
                <a:ln>
                  <a:noFill/>
                </a:ln>
                <a:solidFill>
                  <a:srgbClr val="760002"/>
                </a:solidFill>
                <a:effectLst/>
                <a:uLnTx/>
                <a:uFillTx/>
                <a:latin typeface="Georgia"/>
                <a:sym typeface="Georgia"/>
              </a:rPr>
              <a:t> </a:t>
            </a:r>
            <a:r>
              <a:rPr kumimoji="0" sz="2400" b="1" i="0" u="sng" strike="noStrike" kern="1200" cap="none" spc="0" normalizeH="0" baseline="0" noProof="0" dirty="0">
                <a:ln>
                  <a:noFill/>
                </a:ln>
                <a:solidFill>
                  <a:srgbClr val="760002"/>
                </a:solidFill>
                <a:effectLst/>
                <a:uLnTx/>
                <a:uFillTx/>
                <a:latin typeface="Georgia"/>
                <a:sym typeface="Georgia"/>
              </a:rPr>
              <a:t>Measures </a:t>
            </a:r>
            <a:r>
              <a:rPr kumimoji="0" lang="en-US" sz="2400" b="1" i="0" u="sng" strike="noStrike" kern="1200" cap="none" spc="0" normalizeH="0" baseline="0" noProof="0" dirty="0">
                <a:ln>
                  <a:noFill/>
                </a:ln>
                <a:solidFill>
                  <a:srgbClr val="760002"/>
                </a:solidFill>
                <a:effectLst/>
                <a:uLnTx/>
                <a:uFillTx/>
                <a:latin typeface="Georgia"/>
                <a:sym typeface="Georgia"/>
              </a:rPr>
              <a:t> </a:t>
            </a:r>
            <a:r>
              <a:rPr kumimoji="0" sz="2400" b="1" i="0" u="sng" strike="noStrike" kern="1200" cap="none" spc="0" normalizeH="0" baseline="0" noProof="0" dirty="0">
                <a:ln>
                  <a:noFill/>
                </a:ln>
                <a:solidFill>
                  <a:srgbClr val="760002"/>
                </a:solidFill>
                <a:effectLst/>
                <a:uLnTx/>
                <a:uFillTx/>
                <a:latin typeface="Georgia"/>
                <a:sym typeface="Georgia"/>
              </a:rPr>
              <a:t>WIG  3</a:t>
            </a:r>
          </a:p>
        </p:txBody>
      </p:sp>
      <p:pic>
        <p:nvPicPr>
          <p:cNvPr id="13" name="Picture 5" descr="Picture 5">
            <a:extLst>
              <a:ext uri="{FF2B5EF4-FFF2-40B4-BE49-F238E27FC236}">
                <a16:creationId xmlns:a16="http://schemas.microsoft.com/office/drawing/2014/main" id="{E8D490BC-B2C2-4F78-8D0B-5DB944CAF7F6}"/>
              </a:ext>
            </a:extLst>
          </p:cNvPr>
          <p:cNvPicPr>
            <a:picLocks noChangeAspect="1"/>
          </p:cNvPicPr>
          <p:nvPr/>
        </p:nvPicPr>
        <p:blipFill>
          <a:blip r:embed="rId2"/>
          <a:stretch>
            <a:fillRect/>
          </a:stretch>
        </p:blipFill>
        <p:spPr>
          <a:xfrm>
            <a:off x="144895" y="59918"/>
            <a:ext cx="2821825" cy="711684"/>
          </a:xfrm>
          <a:prstGeom prst="rect">
            <a:avLst/>
          </a:prstGeom>
          <a:ln w="12700">
            <a:miter lim="400000"/>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4" name="Rectangle 333">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36" name="Rectangle 335">
            <a:extLst>
              <a:ext uri="{FF2B5EF4-FFF2-40B4-BE49-F238E27FC236}">
                <a16:creationId xmlns:a16="http://schemas.microsoft.com/office/drawing/2014/main" id="{1199E1B1-A8C0-4FE8-A5A8-1CB41D69F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 y="0"/>
            <a:ext cx="9143999"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38" name="Rectangle 337">
            <a:extLst>
              <a:ext uri="{FF2B5EF4-FFF2-40B4-BE49-F238E27FC236}">
                <a16:creationId xmlns:a16="http://schemas.microsoft.com/office/drawing/2014/main" id="{84A8DE83-DE75-4B41-9DB4-A7EC0B0DEC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96642"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40" name="Rectangle 339">
            <a:extLst>
              <a:ext uri="{FF2B5EF4-FFF2-40B4-BE49-F238E27FC236}">
                <a16:creationId xmlns:a16="http://schemas.microsoft.com/office/drawing/2014/main" id="{A7009A0A-BEF5-4EAC-AF15-E4F9F002E2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1"/>
            <a:ext cx="9144001"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aphicFrame>
        <p:nvGraphicFramePr>
          <p:cNvPr id="329" name="Table 5"/>
          <p:cNvGraphicFramePr/>
          <p:nvPr/>
        </p:nvGraphicFramePr>
        <p:xfrm>
          <a:off x="87712" y="1566495"/>
          <a:ext cx="8984201" cy="5265917"/>
        </p:xfrm>
        <a:graphic>
          <a:graphicData uri="http://schemas.openxmlformats.org/drawingml/2006/table">
            <a:tbl>
              <a:tblPr firstRow="1" bandRow="1">
                <a:tableStyleId>{BC89EF96-8CEA-46FF-86C4-4CE0E7609802}</a:tableStyleId>
              </a:tblPr>
              <a:tblGrid>
                <a:gridCol w="6054573">
                  <a:extLst>
                    <a:ext uri="{9D8B030D-6E8A-4147-A177-3AD203B41FA5}">
                      <a16:colId xmlns:a16="http://schemas.microsoft.com/office/drawing/2014/main" val="20000"/>
                    </a:ext>
                  </a:extLst>
                </a:gridCol>
                <a:gridCol w="1242873">
                  <a:extLst>
                    <a:ext uri="{9D8B030D-6E8A-4147-A177-3AD203B41FA5}">
                      <a16:colId xmlns:a16="http://schemas.microsoft.com/office/drawing/2014/main" val="20001"/>
                    </a:ext>
                  </a:extLst>
                </a:gridCol>
                <a:gridCol w="1686755">
                  <a:extLst>
                    <a:ext uri="{9D8B030D-6E8A-4147-A177-3AD203B41FA5}">
                      <a16:colId xmlns:a16="http://schemas.microsoft.com/office/drawing/2014/main" val="20002"/>
                    </a:ext>
                  </a:extLst>
                </a:gridCol>
              </a:tblGrid>
              <a:tr h="293103">
                <a:tc>
                  <a:txBody>
                    <a:bodyPr/>
                    <a:lstStyle/>
                    <a:p>
                      <a:pPr algn="l">
                        <a:defRPr sz="1800" b="0">
                          <a:solidFill>
                            <a:srgbClr val="000000"/>
                          </a:solidFill>
                        </a:defRPr>
                      </a:pPr>
                      <a:r>
                        <a:rPr sz="1400" b="1" u="sng" dirty="0">
                          <a:solidFill>
                            <a:schemeClr val="tx1"/>
                          </a:solidFill>
                          <a:sym typeface="Arial"/>
                        </a:rPr>
                        <a:t>Lead Measure Action</a:t>
                      </a:r>
                      <a:endParaRPr sz="1400" b="1" u="sng" dirty="0">
                        <a:solidFill>
                          <a:schemeClr val="tx1"/>
                        </a:solidFill>
                        <a:latin typeface="Arial"/>
                        <a:ea typeface="Arial"/>
                        <a:cs typeface="Arial"/>
                        <a:sym typeface="Arial"/>
                      </a:endParaRPr>
                    </a:p>
                  </a:txBody>
                  <a:tcPr marL="35504" marR="35504" marT="35504" marB="35504" horzOverflow="overflow"/>
                </a:tc>
                <a:tc>
                  <a:txBody>
                    <a:bodyPr/>
                    <a:lstStyle/>
                    <a:p>
                      <a:pPr algn="l">
                        <a:defRPr sz="1800" b="0">
                          <a:solidFill>
                            <a:srgbClr val="000000"/>
                          </a:solidFill>
                        </a:defRPr>
                      </a:pPr>
                      <a:r>
                        <a:rPr sz="1400" b="1" u="sng" dirty="0">
                          <a:solidFill>
                            <a:schemeClr val="tx1"/>
                          </a:solidFill>
                          <a:sym typeface="Arial"/>
                        </a:rPr>
                        <a:t>Deadline Date</a:t>
                      </a:r>
                      <a:endParaRPr sz="1400" b="1" u="sng" dirty="0">
                        <a:solidFill>
                          <a:schemeClr val="tx1"/>
                        </a:solidFill>
                        <a:latin typeface="Arial"/>
                        <a:ea typeface="Arial"/>
                        <a:cs typeface="Arial"/>
                        <a:sym typeface="Arial"/>
                      </a:endParaRPr>
                    </a:p>
                  </a:txBody>
                  <a:tcPr marL="35504" marR="35504" marT="35504" marB="35504" horzOverflow="overflow"/>
                </a:tc>
                <a:tc>
                  <a:txBody>
                    <a:bodyPr/>
                    <a:lstStyle/>
                    <a:p>
                      <a:pPr algn="l">
                        <a:defRPr sz="1800" b="0">
                          <a:solidFill>
                            <a:srgbClr val="000000"/>
                          </a:solidFill>
                        </a:defRPr>
                      </a:pPr>
                      <a:r>
                        <a:rPr lang="en-US" sz="1400" b="1" u="sng" dirty="0">
                          <a:solidFill>
                            <a:schemeClr val="tx1"/>
                          </a:solidFill>
                          <a:sym typeface="Arial"/>
                        </a:rPr>
                        <a:t>% </a:t>
                      </a:r>
                      <a:r>
                        <a:rPr sz="1400" b="1" u="sng" dirty="0">
                          <a:solidFill>
                            <a:schemeClr val="tx1"/>
                          </a:solidFill>
                          <a:sym typeface="Arial"/>
                        </a:rPr>
                        <a:t>Complete and Date</a:t>
                      </a:r>
                      <a:endParaRPr sz="1400" b="1" u="sng" dirty="0">
                        <a:solidFill>
                          <a:schemeClr val="tx1"/>
                        </a:solidFill>
                        <a:latin typeface="Arial"/>
                        <a:ea typeface="Arial"/>
                        <a:cs typeface="Arial"/>
                        <a:sym typeface="Arial"/>
                      </a:endParaRPr>
                    </a:p>
                  </a:txBody>
                  <a:tcPr marL="35504" marR="35504" marT="35504" marB="35504" horzOverflow="overflow"/>
                </a:tc>
                <a:extLst>
                  <a:ext uri="{0D108BD9-81ED-4DB2-BD59-A6C34878D82A}">
                    <a16:rowId xmlns:a16="http://schemas.microsoft.com/office/drawing/2014/main" val="10000"/>
                  </a:ext>
                </a:extLst>
              </a:tr>
              <a:tr h="316868">
                <a:tc>
                  <a:txBody>
                    <a:bodyPr/>
                    <a:lstStyle/>
                    <a:p>
                      <a:pPr algn="l">
                        <a:defRPr sz="1800"/>
                      </a:pPr>
                      <a:r>
                        <a:rPr sz="1600" dirty="0">
                          <a:solidFill>
                            <a:schemeClr val="tx1"/>
                          </a:solidFill>
                          <a:sym typeface="Georgia"/>
                        </a:rPr>
                        <a:t>1. Form </a:t>
                      </a:r>
                      <a:r>
                        <a:rPr lang="en-US" sz="1600" dirty="0">
                          <a:solidFill>
                            <a:schemeClr val="tx1"/>
                          </a:solidFill>
                          <a:sym typeface="Georgia"/>
                        </a:rPr>
                        <a:t>Religious Education Programs  Team</a:t>
                      </a:r>
                      <a:endParaRPr sz="1600" dirty="0">
                        <a:solidFill>
                          <a:schemeClr val="tx1"/>
                        </a:solidFill>
                        <a:latin typeface="Georgia"/>
                        <a:ea typeface="Georgia"/>
                        <a:cs typeface="Georgia"/>
                        <a:sym typeface="Georgia"/>
                      </a:endParaRPr>
                    </a:p>
                  </a:txBody>
                  <a:tcPr marL="35504" marR="35504" marT="35504" marB="35504" horzOverflow="overflow"/>
                </a:tc>
                <a:tc>
                  <a:txBody>
                    <a:bodyPr/>
                    <a:lstStyle/>
                    <a:p>
                      <a:pPr algn="l">
                        <a:defRPr sz="1800"/>
                      </a:pPr>
                      <a:endParaRPr sz="1200" dirty="0">
                        <a:solidFill>
                          <a:srgbClr val="660033"/>
                        </a:solidFill>
                        <a:latin typeface="Georgia"/>
                        <a:ea typeface="Georgia"/>
                        <a:cs typeface="Georgia"/>
                        <a:sym typeface="Georgia"/>
                      </a:endParaRPr>
                    </a:p>
                  </a:txBody>
                  <a:tcPr marL="35504" marR="35504" marT="35504" marB="35504" horzOverflow="overflow"/>
                </a:tc>
                <a:tc>
                  <a:txBody>
                    <a:bodyPr/>
                    <a:lstStyle/>
                    <a:p>
                      <a:pPr algn="l">
                        <a:defRPr sz="1500">
                          <a:solidFill>
                            <a:srgbClr val="5D0100"/>
                          </a:solidFill>
                          <a:latin typeface="Georgia"/>
                          <a:ea typeface="Georgia"/>
                          <a:cs typeface="Georgia"/>
                          <a:sym typeface="Georgia"/>
                        </a:defRPr>
                      </a:pPr>
                      <a:endParaRPr sz="1200" dirty="0"/>
                    </a:p>
                  </a:txBody>
                  <a:tcPr marL="35504" marR="35504" marT="35504" marB="35504" horzOverflow="overflow"/>
                </a:tc>
                <a:extLst>
                  <a:ext uri="{0D108BD9-81ED-4DB2-BD59-A6C34878D82A}">
                    <a16:rowId xmlns:a16="http://schemas.microsoft.com/office/drawing/2014/main" val="10001"/>
                  </a:ext>
                </a:extLst>
              </a:tr>
              <a:tr h="316868">
                <a:tc>
                  <a:txBody>
                    <a:bodyPr/>
                    <a:lstStyle/>
                    <a:p>
                      <a:pPr algn="l">
                        <a:defRPr sz="1800"/>
                      </a:pPr>
                      <a:r>
                        <a:rPr sz="1600" dirty="0">
                          <a:solidFill>
                            <a:schemeClr val="tx1"/>
                          </a:solidFill>
                          <a:sym typeface="Georgia"/>
                        </a:rPr>
                        <a:t>2. Develop definitions and effectiveness metrics</a:t>
                      </a:r>
                      <a:endParaRPr sz="1600" dirty="0">
                        <a:solidFill>
                          <a:schemeClr val="tx1"/>
                        </a:solidFill>
                        <a:latin typeface="Georgia"/>
                        <a:ea typeface="Georgia"/>
                        <a:cs typeface="Georgia"/>
                        <a:sym typeface="Georgia"/>
                      </a:endParaRPr>
                    </a:p>
                  </a:txBody>
                  <a:tcPr marL="35504" marR="35504" marT="35504" marB="35504" horzOverflow="overflow"/>
                </a:tc>
                <a:tc>
                  <a:txBody>
                    <a:bodyPr/>
                    <a:lstStyle/>
                    <a:p>
                      <a:pPr algn="l">
                        <a:defRPr sz="1800"/>
                      </a:pPr>
                      <a:endParaRPr sz="1200" dirty="0">
                        <a:solidFill>
                          <a:srgbClr val="660033"/>
                        </a:solidFill>
                        <a:latin typeface="Georgia"/>
                        <a:ea typeface="Georgia"/>
                        <a:cs typeface="Georgia"/>
                        <a:sym typeface="Georgia"/>
                      </a:endParaRPr>
                    </a:p>
                  </a:txBody>
                  <a:tcPr marL="35504" marR="35504" marT="35504" marB="35504" horzOverflow="overflow"/>
                </a:tc>
                <a:tc>
                  <a:txBody>
                    <a:bodyPr/>
                    <a:lstStyle/>
                    <a:p>
                      <a:pPr algn="l">
                        <a:defRPr sz="1500">
                          <a:solidFill>
                            <a:srgbClr val="5D0100"/>
                          </a:solidFill>
                          <a:latin typeface="Georgia"/>
                          <a:ea typeface="Georgia"/>
                          <a:cs typeface="Georgia"/>
                          <a:sym typeface="Georgia"/>
                        </a:defRPr>
                      </a:pPr>
                      <a:endParaRPr sz="1200" dirty="0"/>
                    </a:p>
                  </a:txBody>
                  <a:tcPr marL="35504" marR="35504" marT="35504" marB="35504" horzOverflow="overflow"/>
                </a:tc>
                <a:extLst>
                  <a:ext uri="{0D108BD9-81ED-4DB2-BD59-A6C34878D82A}">
                    <a16:rowId xmlns:a16="http://schemas.microsoft.com/office/drawing/2014/main" val="10002"/>
                  </a:ext>
                </a:extLst>
              </a:tr>
              <a:tr h="519986">
                <a:tc>
                  <a:txBody>
                    <a:bodyPr/>
                    <a:lstStyle/>
                    <a:p>
                      <a:pPr algn="l">
                        <a:defRPr sz="1800"/>
                      </a:pPr>
                      <a:r>
                        <a:rPr sz="1600" dirty="0">
                          <a:solidFill>
                            <a:schemeClr val="tx1"/>
                          </a:solidFill>
                          <a:sym typeface="Georgia"/>
                        </a:rPr>
                        <a:t>3. Analyze parish baselines and engagement success impediments</a:t>
                      </a:r>
                      <a:endParaRPr sz="1600" dirty="0">
                        <a:solidFill>
                          <a:schemeClr val="tx1"/>
                        </a:solidFill>
                        <a:latin typeface="Georgia"/>
                        <a:ea typeface="Georgia"/>
                        <a:cs typeface="Georgia"/>
                        <a:sym typeface="Georgia"/>
                      </a:endParaRPr>
                    </a:p>
                  </a:txBody>
                  <a:tcPr marL="35504" marR="35504" marT="35504" marB="35504" horzOverflow="overflow"/>
                </a:tc>
                <a:tc>
                  <a:txBody>
                    <a:bodyPr/>
                    <a:lstStyle/>
                    <a:p>
                      <a:pPr algn="l">
                        <a:defRPr sz="1800"/>
                      </a:pPr>
                      <a:endParaRPr sz="1200" dirty="0">
                        <a:solidFill>
                          <a:srgbClr val="660033"/>
                        </a:solidFill>
                        <a:latin typeface="Georgia"/>
                        <a:ea typeface="Georgia"/>
                        <a:cs typeface="Georgia"/>
                        <a:sym typeface="Georgia"/>
                      </a:endParaRPr>
                    </a:p>
                  </a:txBody>
                  <a:tcPr marL="35504" marR="35504" marT="35504" marB="35504" horzOverflow="overflow"/>
                </a:tc>
                <a:tc>
                  <a:txBody>
                    <a:bodyPr/>
                    <a:lstStyle/>
                    <a:p>
                      <a:pPr algn="l">
                        <a:defRPr sz="1500">
                          <a:solidFill>
                            <a:srgbClr val="5D0100"/>
                          </a:solidFill>
                          <a:latin typeface="Georgia"/>
                          <a:ea typeface="Georgia"/>
                          <a:cs typeface="Georgia"/>
                          <a:sym typeface="Georgia"/>
                        </a:defRPr>
                      </a:pPr>
                      <a:endParaRPr sz="1200" dirty="0"/>
                    </a:p>
                  </a:txBody>
                  <a:tcPr marL="35504" marR="35504" marT="35504" marB="35504" horzOverflow="overflow"/>
                </a:tc>
                <a:extLst>
                  <a:ext uri="{0D108BD9-81ED-4DB2-BD59-A6C34878D82A}">
                    <a16:rowId xmlns:a16="http://schemas.microsoft.com/office/drawing/2014/main" val="10003"/>
                  </a:ext>
                </a:extLst>
              </a:tr>
              <a:tr h="316868">
                <a:tc>
                  <a:txBody>
                    <a:bodyPr/>
                    <a:lstStyle/>
                    <a:p>
                      <a:pPr algn="l">
                        <a:defRPr sz="1800"/>
                      </a:pPr>
                      <a:r>
                        <a:rPr sz="1600" dirty="0">
                          <a:solidFill>
                            <a:schemeClr val="tx1"/>
                          </a:solidFill>
                          <a:sym typeface="Georgia"/>
                        </a:rPr>
                        <a:t>4. Research </a:t>
                      </a:r>
                      <a:r>
                        <a:rPr lang="en-US" sz="1600" dirty="0">
                          <a:solidFill>
                            <a:schemeClr val="tx1"/>
                          </a:solidFill>
                          <a:sym typeface="Georgia"/>
                        </a:rPr>
                        <a:t>Religious Education Programs </a:t>
                      </a:r>
                      <a:endParaRPr sz="1600" dirty="0">
                        <a:solidFill>
                          <a:schemeClr val="tx1"/>
                        </a:solidFill>
                        <a:latin typeface="Georgia"/>
                        <a:ea typeface="Georgia"/>
                        <a:cs typeface="Georgia"/>
                        <a:sym typeface="Georgia"/>
                      </a:endParaRPr>
                    </a:p>
                  </a:txBody>
                  <a:tcPr marL="35504" marR="35504" marT="35504" marB="35504" horzOverflow="overflow"/>
                </a:tc>
                <a:tc>
                  <a:txBody>
                    <a:bodyPr/>
                    <a:lstStyle/>
                    <a:p>
                      <a:pPr algn="l">
                        <a:defRPr sz="1800"/>
                      </a:pPr>
                      <a:endParaRPr sz="1200" dirty="0">
                        <a:solidFill>
                          <a:srgbClr val="660033"/>
                        </a:solidFill>
                        <a:latin typeface="Georgia"/>
                        <a:ea typeface="Georgia"/>
                        <a:cs typeface="Georgia"/>
                        <a:sym typeface="Georgia"/>
                      </a:endParaRPr>
                    </a:p>
                  </a:txBody>
                  <a:tcPr marL="35504" marR="35504" marT="35504" marB="35504" horzOverflow="overflow"/>
                </a:tc>
                <a:tc>
                  <a:txBody>
                    <a:bodyPr/>
                    <a:lstStyle/>
                    <a:p>
                      <a:pPr algn="l">
                        <a:defRPr sz="1500">
                          <a:solidFill>
                            <a:srgbClr val="5D0100"/>
                          </a:solidFill>
                          <a:latin typeface="Georgia"/>
                          <a:ea typeface="Georgia"/>
                          <a:cs typeface="Georgia"/>
                          <a:sym typeface="Georgia"/>
                        </a:defRPr>
                      </a:pPr>
                      <a:endParaRPr sz="1200" dirty="0"/>
                    </a:p>
                  </a:txBody>
                  <a:tcPr marL="35504" marR="35504" marT="35504" marB="35504" horzOverflow="overflow"/>
                </a:tc>
                <a:extLst>
                  <a:ext uri="{0D108BD9-81ED-4DB2-BD59-A6C34878D82A}">
                    <a16:rowId xmlns:a16="http://schemas.microsoft.com/office/drawing/2014/main" val="10004"/>
                  </a:ext>
                </a:extLst>
              </a:tr>
              <a:tr h="316868">
                <a:tc>
                  <a:txBody>
                    <a:bodyPr/>
                    <a:lstStyle/>
                    <a:p>
                      <a:pPr algn="l">
                        <a:defRPr sz="1800"/>
                      </a:pPr>
                      <a:r>
                        <a:rPr sz="1600" dirty="0">
                          <a:solidFill>
                            <a:schemeClr val="tx1"/>
                          </a:solidFill>
                          <a:sym typeface="Georgia"/>
                        </a:rPr>
                        <a:t>5. Evaluate</a:t>
                      </a:r>
                      <a:r>
                        <a:rPr lang="en-US" sz="1600" dirty="0">
                          <a:solidFill>
                            <a:schemeClr val="tx1"/>
                          </a:solidFill>
                          <a:sym typeface="Georgia"/>
                        </a:rPr>
                        <a:t> Religious Education Programs </a:t>
                      </a:r>
                      <a:endParaRPr sz="1600" dirty="0">
                        <a:solidFill>
                          <a:schemeClr val="tx1"/>
                        </a:solidFill>
                        <a:latin typeface="Georgia"/>
                        <a:ea typeface="Georgia"/>
                        <a:cs typeface="Georgia"/>
                        <a:sym typeface="Georgia"/>
                      </a:endParaRPr>
                    </a:p>
                  </a:txBody>
                  <a:tcPr marL="35504" marR="35504" marT="35504" marB="35504" horzOverflow="overflow"/>
                </a:tc>
                <a:tc>
                  <a:txBody>
                    <a:bodyPr/>
                    <a:lstStyle/>
                    <a:p>
                      <a:pPr algn="l">
                        <a:defRPr sz="1800"/>
                      </a:pPr>
                      <a:endParaRPr sz="1200" dirty="0">
                        <a:solidFill>
                          <a:srgbClr val="660033"/>
                        </a:solidFill>
                        <a:latin typeface="Georgia"/>
                        <a:ea typeface="Georgia"/>
                        <a:cs typeface="Georgia"/>
                        <a:sym typeface="Georgia"/>
                      </a:endParaRPr>
                    </a:p>
                  </a:txBody>
                  <a:tcPr marL="35504" marR="35504" marT="35504" marB="35504" horzOverflow="overflow"/>
                </a:tc>
                <a:tc>
                  <a:txBody>
                    <a:bodyPr/>
                    <a:lstStyle/>
                    <a:p>
                      <a:pPr algn="l">
                        <a:defRPr sz="1500">
                          <a:solidFill>
                            <a:srgbClr val="5D0100"/>
                          </a:solidFill>
                          <a:latin typeface="Georgia"/>
                          <a:ea typeface="Georgia"/>
                          <a:cs typeface="Georgia"/>
                          <a:sym typeface="Georgia"/>
                        </a:defRPr>
                      </a:pPr>
                      <a:endParaRPr sz="1200" dirty="0"/>
                    </a:p>
                  </a:txBody>
                  <a:tcPr marL="35504" marR="35504" marT="35504" marB="35504" horzOverflow="overflow"/>
                </a:tc>
                <a:extLst>
                  <a:ext uri="{0D108BD9-81ED-4DB2-BD59-A6C34878D82A}">
                    <a16:rowId xmlns:a16="http://schemas.microsoft.com/office/drawing/2014/main" val="10005"/>
                  </a:ext>
                </a:extLst>
              </a:tr>
              <a:tr h="316868">
                <a:tc>
                  <a:txBody>
                    <a:bodyPr/>
                    <a:lstStyle/>
                    <a:p>
                      <a:pPr algn="l">
                        <a:defRPr sz="1800"/>
                      </a:pPr>
                      <a:r>
                        <a:rPr sz="1600" dirty="0">
                          <a:solidFill>
                            <a:schemeClr val="tx1"/>
                          </a:solidFill>
                          <a:sym typeface="Georgia"/>
                        </a:rPr>
                        <a:t>6. Finalize </a:t>
                      </a:r>
                      <a:r>
                        <a:rPr lang="en-US" sz="1600" dirty="0">
                          <a:solidFill>
                            <a:schemeClr val="tx1"/>
                          </a:solidFill>
                          <a:sym typeface="Georgia"/>
                        </a:rPr>
                        <a:t>Religious Education Programs </a:t>
                      </a:r>
                      <a:endParaRPr sz="1600" dirty="0">
                        <a:solidFill>
                          <a:schemeClr val="tx1"/>
                        </a:solidFill>
                        <a:latin typeface="Georgia"/>
                        <a:ea typeface="Georgia"/>
                        <a:cs typeface="Georgia"/>
                        <a:sym typeface="Georgia"/>
                      </a:endParaRPr>
                    </a:p>
                  </a:txBody>
                  <a:tcPr marL="35504" marR="35504" marT="35504" marB="35504" horzOverflow="overflow"/>
                </a:tc>
                <a:tc>
                  <a:txBody>
                    <a:bodyPr/>
                    <a:lstStyle/>
                    <a:p>
                      <a:pPr algn="l">
                        <a:defRPr sz="1800"/>
                      </a:pPr>
                      <a:endParaRPr sz="1200" dirty="0">
                        <a:solidFill>
                          <a:srgbClr val="660033"/>
                        </a:solidFill>
                        <a:latin typeface="Georgia"/>
                        <a:ea typeface="Georgia"/>
                        <a:cs typeface="Georgia"/>
                        <a:sym typeface="Georgia"/>
                      </a:endParaRPr>
                    </a:p>
                  </a:txBody>
                  <a:tcPr marL="35504" marR="35504" marT="35504" marB="35504" horzOverflow="overflow"/>
                </a:tc>
                <a:tc>
                  <a:txBody>
                    <a:bodyPr/>
                    <a:lstStyle/>
                    <a:p>
                      <a:pPr algn="l">
                        <a:defRPr sz="1500">
                          <a:solidFill>
                            <a:srgbClr val="5D0100"/>
                          </a:solidFill>
                          <a:latin typeface="Georgia"/>
                          <a:ea typeface="Georgia"/>
                          <a:cs typeface="Georgia"/>
                          <a:sym typeface="Georgia"/>
                        </a:defRPr>
                      </a:pPr>
                      <a:endParaRPr sz="1200" dirty="0"/>
                    </a:p>
                  </a:txBody>
                  <a:tcPr marL="35504" marR="35504" marT="35504" marB="35504" horzOverflow="overflow"/>
                </a:tc>
                <a:extLst>
                  <a:ext uri="{0D108BD9-81ED-4DB2-BD59-A6C34878D82A}">
                    <a16:rowId xmlns:a16="http://schemas.microsoft.com/office/drawing/2014/main" val="10006"/>
                  </a:ext>
                </a:extLst>
              </a:tr>
              <a:tr h="316868">
                <a:tc>
                  <a:txBody>
                    <a:bodyPr/>
                    <a:lstStyle/>
                    <a:p>
                      <a:pPr algn="l">
                        <a:defRPr sz="1800"/>
                      </a:pPr>
                      <a:r>
                        <a:rPr sz="1600" dirty="0">
                          <a:solidFill>
                            <a:schemeClr val="tx1"/>
                          </a:solidFill>
                          <a:sym typeface="Georgia"/>
                        </a:rPr>
                        <a:t>7. Identify and recruit </a:t>
                      </a:r>
                      <a:r>
                        <a:rPr lang="en-US" sz="1600" dirty="0">
                          <a:solidFill>
                            <a:schemeClr val="tx1"/>
                          </a:solidFill>
                          <a:sym typeface="Georgia"/>
                        </a:rPr>
                        <a:t>Educators </a:t>
                      </a:r>
                      <a:endParaRPr sz="1600" dirty="0">
                        <a:solidFill>
                          <a:schemeClr val="tx1"/>
                        </a:solidFill>
                        <a:latin typeface="Georgia"/>
                        <a:ea typeface="Georgia"/>
                        <a:cs typeface="Georgia"/>
                        <a:sym typeface="Georgia"/>
                      </a:endParaRPr>
                    </a:p>
                  </a:txBody>
                  <a:tcPr marL="35504" marR="35504" marT="35504" marB="35504" horzOverflow="overflow"/>
                </a:tc>
                <a:tc>
                  <a:txBody>
                    <a:bodyPr/>
                    <a:lstStyle/>
                    <a:p>
                      <a:pPr algn="l">
                        <a:defRPr sz="1800"/>
                      </a:pPr>
                      <a:endParaRPr sz="1200" dirty="0">
                        <a:solidFill>
                          <a:srgbClr val="660033"/>
                        </a:solidFill>
                        <a:latin typeface="Georgia"/>
                        <a:ea typeface="Georgia"/>
                        <a:cs typeface="Georgia"/>
                        <a:sym typeface="Georgia"/>
                      </a:endParaRPr>
                    </a:p>
                  </a:txBody>
                  <a:tcPr marL="35504" marR="35504" marT="35504" marB="35504" horzOverflow="overflow"/>
                </a:tc>
                <a:tc>
                  <a:txBody>
                    <a:bodyPr/>
                    <a:lstStyle/>
                    <a:p>
                      <a:pPr algn="l">
                        <a:defRPr sz="1500">
                          <a:solidFill>
                            <a:srgbClr val="5D0100"/>
                          </a:solidFill>
                          <a:latin typeface="Georgia"/>
                          <a:ea typeface="Georgia"/>
                          <a:cs typeface="Georgia"/>
                          <a:sym typeface="Georgia"/>
                        </a:defRPr>
                      </a:pPr>
                      <a:endParaRPr sz="1200" dirty="0"/>
                    </a:p>
                  </a:txBody>
                  <a:tcPr marL="35504" marR="35504" marT="35504" marB="35504" horzOverflow="overflow"/>
                </a:tc>
                <a:extLst>
                  <a:ext uri="{0D108BD9-81ED-4DB2-BD59-A6C34878D82A}">
                    <a16:rowId xmlns:a16="http://schemas.microsoft.com/office/drawing/2014/main" val="10007"/>
                  </a:ext>
                </a:extLst>
              </a:tr>
              <a:tr h="316868">
                <a:tc>
                  <a:txBody>
                    <a:bodyPr/>
                    <a:lstStyle/>
                    <a:p>
                      <a:pPr algn="l">
                        <a:defRPr sz="1800"/>
                      </a:pPr>
                      <a:r>
                        <a:rPr sz="1600" dirty="0">
                          <a:solidFill>
                            <a:schemeClr val="tx1"/>
                          </a:solidFill>
                          <a:sym typeface="Georgia"/>
                        </a:rPr>
                        <a:t>8. Train </a:t>
                      </a:r>
                      <a:r>
                        <a:rPr lang="en-US" sz="1600" dirty="0">
                          <a:solidFill>
                            <a:schemeClr val="tx1"/>
                          </a:solidFill>
                          <a:sym typeface="Georgia"/>
                        </a:rPr>
                        <a:t>Educators </a:t>
                      </a:r>
                      <a:endParaRPr sz="1600" dirty="0">
                        <a:solidFill>
                          <a:schemeClr val="tx1"/>
                        </a:solidFill>
                        <a:latin typeface="Georgia"/>
                        <a:ea typeface="Georgia"/>
                        <a:cs typeface="Georgia"/>
                        <a:sym typeface="Georgia"/>
                      </a:endParaRPr>
                    </a:p>
                  </a:txBody>
                  <a:tcPr marL="35504" marR="35504" marT="35504" marB="35504" horzOverflow="overflow"/>
                </a:tc>
                <a:tc>
                  <a:txBody>
                    <a:bodyPr/>
                    <a:lstStyle/>
                    <a:p>
                      <a:pPr algn="l">
                        <a:defRPr sz="1800"/>
                      </a:pPr>
                      <a:endParaRPr sz="1200" dirty="0">
                        <a:solidFill>
                          <a:srgbClr val="660033"/>
                        </a:solidFill>
                        <a:latin typeface="Georgia"/>
                        <a:ea typeface="Georgia"/>
                        <a:cs typeface="Georgia"/>
                        <a:sym typeface="Georgia"/>
                      </a:endParaRPr>
                    </a:p>
                  </a:txBody>
                  <a:tcPr marL="35504" marR="35504" marT="35504" marB="35504" horzOverflow="overflow"/>
                </a:tc>
                <a:tc>
                  <a:txBody>
                    <a:bodyPr/>
                    <a:lstStyle/>
                    <a:p>
                      <a:pPr algn="l">
                        <a:defRPr sz="1500">
                          <a:solidFill>
                            <a:srgbClr val="5D0100"/>
                          </a:solidFill>
                          <a:latin typeface="Georgia"/>
                          <a:ea typeface="Georgia"/>
                          <a:cs typeface="Georgia"/>
                          <a:sym typeface="Georgia"/>
                        </a:defRPr>
                      </a:pPr>
                      <a:endParaRPr sz="1200" dirty="0"/>
                    </a:p>
                  </a:txBody>
                  <a:tcPr marL="35504" marR="35504" marT="35504" marB="35504" horzOverflow="overflow"/>
                </a:tc>
                <a:extLst>
                  <a:ext uri="{0D108BD9-81ED-4DB2-BD59-A6C34878D82A}">
                    <a16:rowId xmlns:a16="http://schemas.microsoft.com/office/drawing/2014/main" val="10008"/>
                  </a:ext>
                </a:extLst>
              </a:tr>
              <a:tr h="519986">
                <a:tc>
                  <a:txBody>
                    <a:bodyPr/>
                    <a:lstStyle/>
                    <a:p>
                      <a:pPr algn="l">
                        <a:tabLst>
                          <a:tab pos="508000" algn="l"/>
                        </a:tabLst>
                        <a:defRPr sz="1800"/>
                      </a:pPr>
                      <a:r>
                        <a:rPr sz="1600" dirty="0">
                          <a:solidFill>
                            <a:schemeClr val="tx1"/>
                          </a:solidFill>
                          <a:sym typeface="Georgia"/>
                        </a:rPr>
                        <a:t>9. Implement </a:t>
                      </a:r>
                      <a:r>
                        <a:rPr lang="en-US" sz="1600" dirty="0">
                          <a:solidFill>
                            <a:schemeClr val="tx1"/>
                          </a:solidFill>
                          <a:sym typeface="Georgia"/>
                        </a:rPr>
                        <a:t>Religious Education Programs  </a:t>
                      </a:r>
                      <a:r>
                        <a:rPr sz="1600" dirty="0">
                          <a:solidFill>
                            <a:schemeClr val="tx1"/>
                          </a:solidFill>
                          <a:sym typeface="Georgia"/>
                        </a:rPr>
                        <a:t>and manage to interim monthly targets</a:t>
                      </a:r>
                      <a:endParaRPr sz="1600" dirty="0">
                        <a:solidFill>
                          <a:schemeClr val="tx1"/>
                        </a:solidFill>
                        <a:latin typeface="Georgia"/>
                        <a:ea typeface="Georgia"/>
                        <a:cs typeface="Georgia"/>
                        <a:sym typeface="Georgia"/>
                      </a:endParaRPr>
                    </a:p>
                  </a:txBody>
                  <a:tcPr marL="35504" marR="35504" marT="35504" marB="35504" horzOverflow="overflow"/>
                </a:tc>
                <a:tc>
                  <a:txBody>
                    <a:bodyPr/>
                    <a:lstStyle/>
                    <a:p>
                      <a:pPr algn="l">
                        <a:defRPr sz="1800"/>
                      </a:pPr>
                      <a:endParaRPr sz="1200" dirty="0">
                        <a:solidFill>
                          <a:srgbClr val="660033"/>
                        </a:solidFill>
                        <a:latin typeface="Georgia"/>
                        <a:ea typeface="Georgia"/>
                        <a:cs typeface="Georgia"/>
                        <a:sym typeface="Georgia"/>
                      </a:endParaRPr>
                    </a:p>
                  </a:txBody>
                  <a:tcPr marL="35504" marR="35504" marT="35504" marB="35504" horzOverflow="overflow"/>
                </a:tc>
                <a:tc>
                  <a:txBody>
                    <a:bodyPr/>
                    <a:lstStyle/>
                    <a:p>
                      <a:pPr algn="l">
                        <a:defRPr sz="1500">
                          <a:solidFill>
                            <a:srgbClr val="5D0100"/>
                          </a:solidFill>
                          <a:latin typeface="Georgia"/>
                          <a:ea typeface="Georgia"/>
                          <a:cs typeface="Georgia"/>
                          <a:sym typeface="Georgia"/>
                        </a:defRPr>
                      </a:pPr>
                      <a:endParaRPr sz="1200" dirty="0"/>
                    </a:p>
                  </a:txBody>
                  <a:tcPr marL="35504" marR="35504" marT="35504" marB="35504" horzOverflow="overflow"/>
                </a:tc>
                <a:extLst>
                  <a:ext uri="{0D108BD9-81ED-4DB2-BD59-A6C34878D82A}">
                    <a16:rowId xmlns:a16="http://schemas.microsoft.com/office/drawing/2014/main" val="10009"/>
                  </a:ext>
                </a:extLst>
              </a:tr>
              <a:tr h="519986">
                <a:tc>
                  <a:txBody>
                    <a:bodyPr/>
                    <a:lstStyle/>
                    <a:p>
                      <a:pPr algn="l">
                        <a:tabLst>
                          <a:tab pos="508000" algn="l"/>
                        </a:tabLst>
                        <a:defRPr sz="1800"/>
                      </a:pPr>
                      <a:r>
                        <a:rPr sz="1600" dirty="0">
                          <a:solidFill>
                            <a:schemeClr val="tx1"/>
                          </a:solidFill>
                          <a:sym typeface="Georgia"/>
                        </a:rPr>
                        <a:t>10. Track performance Data from </a:t>
                      </a:r>
                      <a:r>
                        <a:rPr lang="en-US" sz="1600" dirty="0">
                          <a:solidFill>
                            <a:schemeClr val="tx1"/>
                          </a:solidFill>
                          <a:sym typeface="Georgia"/>
                        </a:rPr>
                        <a:t>Religious Education Programs  </a:t>
                      </a:r>
                      <a:r>
                        <a:rPr sz="1600" dirty="0">
                          <a:solidFill>
                            <a:schemeClr val="tx1"/>
                          </a:solidFill>
                          <a:sym typeface="Georgia"/>
                        </a:rPr>
                        <a:t>Implementation</a:t>
                      </a:r>
                      <a:endParaRPr sz="1600" dirty="0">
                        <a:solidFill>
                          <a:schemeClr val="tx1"/>
                        </a:solidFill>
                        <a:latin typeface="Georgia"/>
                        <a:ea typeface="Georgia"/>
                        <a:cs typeface="Georgia"/>
                        <a:sym typeface="Georgia"/>
                      </a:endParaRPr>
                    </a:p>
                  </a:txBody>
                  <a:tcPr marL="35504" marR="35504" marT="35504" marB="35504" horzOverflow="overflow"/>
                </a:tc>
                <a:tc>
                  <a:txBody>
                    <a:bodyPr/>
                    <a:lstStyle/>
                    <a:p>
                      <a:pPr algn="l">
                        <a:defRPr sz="1800"/>
                      </a:pPr>
                      <a:endParaRPr sz="1200" dirty="0">
                        <a:solidFill>
                          <a:srgbClr val="660033"/>
                        </a:solidFill>
                        <a:latin typeface="Georgia"/>
                        <a:ea typeface="Georgia"/>
                        <a:cs typeface="Georgia"/>
                        <a:sym typeface="Georgia"/>
                      </a:endParaRPr>
                    </a:p>
                  </a:txBody>
                  <a:tcPr marL="35504" marR="35504" marT="35504" marB="35504" horzOverflow="overflow"/>
                </a:tc>
                <a:tc>
                  <a:txBody>
                    <a:bodyPr/>
                    <a:lstStyle/>
                    <a:p>
                      <a:pPr algn="l">
                        <a:defRPr sz="1500">
                          <a:solidFill>
                            <a:srgbClr val="5D0100"/>
                          </a:solidFill>
                          <a:latin typeface="Georgia"/>
                          <a:ea typeface="Georgia"/>
                          <a:cs typeface="Georgia"/>
                          <a:sym typeface="Georgia"/>
                        </a:defRPr>
                      </a:pPr>
                      <a:endParaRPr sz="1200" dirty="0"/>
                    </a:p>
                  </a:txBody>
                  <a:tcPr marL="35504" marR="35504" marT="35504" marB="35504" horzOverflow="overflow"/>
                </a:tc>
                <a:extLst>
                  <a:ext uri="{0D108BD9-81ED-4DB2-BD59-A6C34878D82A}">
                    <a16:rowId xmlns:a16="http://schemas.microsoft.com/office/drawing/2014/main" val="10010"/>
                  </a:ext>
                </a:extLst>
              </a:tr>
              <a:tr h="519986">
                <a:tc>
                  <a:txBody>
                    <a:bodyPr/>
                    <a:lstStyle/>
                    <a:p>
                      <a:pPr algn="l">
                        <a:tabLst>
                          <a:tab pos="508000" algn="l"/>
                        </a:tabLst>
                        <a:defRPr sz="1800"/>
                      </a:pPr>
                      <a:r>
                        <a:rPr sz="1600" dirty="0">
                          <a:solidFill>
                            <a:schemeClr val="tx1"/>
                          </a:solidFill>
                          <a:sym typeface="Georgia"/>
                        </a:rPr>
                        <a:t>11. Obtain qualitative and quantitative assessment data from </a:t>
                      </a:r>
                      <a:r>
                        <a:rPr lang="en-US" sz="1600" dirty="0">
                          <a:solidFill>
                            <a:schemeClr val="tx1"/>
                          </a:solidFill>
                          <a:sym typeface="Georgia"/>
                        </a:rPr>
                        <a:t>Religious Education Programs </a:t>
                      </a:r>
                      <a:endParaRPr sz="1600" dirty="0">
                        <a:solidFill>
                          <a:schemeClr val="tx1"/>
                        </a:solidFill>
                        <a:latin typeface="Georgia"/>
                        <a:ea typeface="Georgia"/>
                        <a:cs typeface="Georgia"/>
                        <a:sym typeface="Georgia"/>
                      </a:endParaRPr>
                    </a:p>
                  </a:txBody>
                  <a:tcPr marL="35504" marR="35504" marT="35504" marB="35504" horzOverflow="overflow"/>
                </a:tc>
                <a:tc>
                  <a:txBody>
                    <a:bodyPr/>
                    <a:lstStyle/>
                    <a:p>
                      <a:pPr algn="l">
                        <a:defRPr sz="1500">
                          <a:solidFill>
                            <a:srgbClr val="FF0000"/>
                          </a:solidFill>
                          <a:latin typeface="Georgia"/>
                          <a:ea typeface="Georgia"/>
                          <a:cs typeface="Georgia"/>
                          <a:sym typeface="Georgia"/>
                        </a:defRPr>
                      </a:pPr>
                      <a:endParaRPr sz="1200" dirty="0">
                        <a:solidFill>
                          <a:srgbClr val="660033"/>
                        </a:solidFill>
                      </a:endParaRPr>
                    </a:p>
                  </a:txBody>
                  <a:tcPr marL="35504" marR="35504" marT="35504" marB="35504" horzOverflow="overflow"/>
                </a:tc>
                <a:tc>
                  <a:txBody>
                    <a:bodyPr/>
                    <a:lstStyle/>
                    <a:p>
                      <a:pPr algn="l">
                        <a:defRPr sz="1500">
                          <a:solidFill>
                            <a:srgbClr val="5D0100"/>
                          </a:solidFill>
                          <a:latin typeface="Georgia"/>
                          <a:ea typeface="Georgia"/>
                          <a:cs typeface="Georgia"/>
                          <a:sym typeface="Georgia"/>
                        </a:defRPr>
                      </a:pPr>
                      <a:endParaRPr sz="1200" dirty="0"/>
                    </a:p>
                  </a:txBody>
                  <a:tcPr marL="35504" marR="35504" marT="35504" marB="35504" horzOverflow="overflow"/>
                </a:tc>
                <a:extLst>
                  <a:ext uri="{0D108BD9-81ED-4DB2-BD59-A6C34878D82A}">
                    <a16:rowId xmlns:a16="http://schemas.microsoft.com/office/drawing/2014/main" val="10011"/>
                  </a:ext>
                </a:extLst>
              </a:tr>
              <a:tr h="519986">
                <a:tc>
                  <a:txBody>
                    <a:bodyPr/>
                    <a:lstStyle/>
                    <a:p>
                      <a:pPr algn="l">
                        <a:tabLst>
                          <a:tab pos="508000" algn="l"/>
                        </a:tabLst>
                        <a:defRPr sz="1800"/>
                      </a:pPr>
                      <a:r>
                        <a:rPr sz="1600" dirty="0">
                          <a:solidFill>
                            <a:schemeClr val="tx1"/>
                          </a:solidFill>
                          <a:sym typeface="Georgia"/>
                        </a:rPr>
                        <a:t>12. Improve </a:t>
                      </a:r>
                      <a:r>
                        <a:rPr lang="en-US" sz="1600" dirty="0">
                          <a:solidFill>
                            <a:schemeClr val="tx1"/>
                          </a:solidFill>
                          <a:sym typeface="Georgia"/>
                        </a:rPr>
                        <a:t>Religious Education Programs  </a:t>
                      </a:r>
                      <a:r>
                        <a:rPr sz="1600" dirty="0">
                          <a:solidFill>
                            <a:schemeClr val="tx1"/>
                          </a:solidFill>
                          <a:sym typeface="Georgia"/>
                        </a:rPr>
                        <a:t>based lessons learned in step 11	</a:t>
                      </a:r>
                      <a:endParaRPr sz="1600" dirty="0">
                        <a:solidFill>
                          <a:schemeClr val="tx1"/>
                        </a:solidFill>
                        <a:latin typeface="Georgia"/>
                        <a:ea typeface="Georgia"/>
                        <a:cs typeface="Georgia"/>
                        <a:sym typeface="Georgia"/>
                      </a:endParaRPr>
                    </a:p>
                  </a:txBody>
                  <a:tcPr marL="35504" marR="35504" marT="35504" marB="35504" horzOverflow="overflow"/>
                </a:tc>
                <a:tc>
                  <a:txBody>
                    <a:bodyPr/>
                    <a:lstStyle/>
                    <a:p>
                      <a:pPr algn="l">
                        <a:defRPr sz="1500">
                          <a:solidFill>
                            <a:srgbClr val="FF0000"/>
                          </a:solidFill>
                          <a:latin typeface="Times New Roman"/>
                          <a:ea typeface="Times New Roman"/>
                          <a:cs typeface="Times New Roman"/>
                          <a:sym typeface="Times New Roman"/>
                        </a:defRPr>
                      </a:pPr>
                      <a:endParaRPr sz="1200" dirty="0">
                        <a:solidFill>
                          <a:srgbClr val="660033"/>
                        </a:solidFill>
                      </a:endParaRPr>
                    </a:p>
                  </a:txBody>
                  <a:tcPr marL="35504" marR="35504" marT="35504" marB="35504" horzOverflow="overflow"/>
                </a:tc>
                <a:tc>
                  <a:txBody>
                    <a:bodyPr/>
                    <a:lstStyle/>
                    <a:p>
                      <a:pPr algn="l">
                        <a:defRPr sz="1500">
                          <a:solidFill>
                            <a:srgbClr val="5D0100"/>
                          </a:solidFill>
                          <a:latin typeface="Arial"/>
                          <a:ea typeface="Arial"/>
                          <a:cs typeface="Arial"/>
                          <a:sym typeface="Arial"/>
                        </a:defRPr>
                      </a:pPr>
                      <a:endParaRPr sz="1200" dirty="0"/>
                    </a:p>
                  </a:txBody>
                  <a:tcPr marL="35504" marR="35504" marT="35504" marB="35504" horzOverflow="overflow"/>
                </a:tc>
                <a:extLst>
                  <a:ext uri="{0D108BD9-81ED-4DB2-BD59-A6C34878D82A}">
                    <a16:rowId xmlns:a16="http://schemas.microsoft.com/office/drawing/2014/main" val="10012"/>
                  </a:ext>
                </a:extLst>
              </a:tr>
            </a:tbl>
          </a:graphicData>
        </a:graphic>
      </p:graphicFrame>
      <p:sp>
        <p:nvSpPr>
          <p:cNvPr id="3" name="Title 1">
            <a:extLst>
              <a:ext uri="{FF2B5EF4-FFF2-40B4-BE49-F238E27FC236}">
                <a16:creationId xmlns:a16="http://schemas.microsoft.com/office/drawing/2014/main" id="{4A5E25B9-8024-77CF-9DFC-5BDDF0ED96CA}"/>
              </a:ext>
            </a:extLst>
          </p:cNvPr>
          <p:cNvSpPr txBox="1">
            <a:spLocks/>
          </p:cNvSpPr>
          <p:nvPr/>
        </p:nvSpPr>
        <p:spPr bwMode="auto">
          <a:xfrm>
            <a:off x="0" y="-60920"/>
            <a:ext cx="9144000" cy="11592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ctr" anchorCtr="0" compatLnSpc="1">
            <a:prstTxWarp prst="textNoShape">
              <a:avLst/>
            </a:prstTxWarp>
            <a:normAutofit/>
          </a:bodyPr>
          <a:lstStyle>
            <a:lvl1pPr algn="ctr" rtl="0" fontAlgn="base">
              <a:lnSpc>
                <a:spcPct val="70000"/>
              </a:lnSpc>
              <a:spcBef>
                <a:spcPct val="0"/>
              </a:spcBef>
              <a:spcAft>
                <a:spcPct val="0"/>
              </a:spcAft>
              <a:defRPr sz="3600" b="1" u="sng">
                <a:solidFill>
                  <a:srgbClr val="760002"/>
                </a:solidFill>
                <a:effectLst/>
                <a:latin typeface="Georgia" panose="02040502050405020303" pitchFamily="18" charset="0"/>
                <a:ea typeface="+mj-ea"/>
                <a:cs typeface="Arial" panose="020B0604020202020204" pitchFamily="34" charset="0"/>
              </a:defRPr>
            </a:lvl1pPr>
            <a:lvl2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2pPr>
            <a:lvl3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3pPr>
            <a:lvl4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4pPr>
            <a:lvl5pPr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5pPr>
            <a:lvl6pPr marL="4572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6pPr>
            <a:lvl7pPr marL="9144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7pPr>
            <a:lvl8pPr marL="13716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8pPr>
            <a:lvl9pPr marL="1828800" algn="ctr" rtl="0" fontAlgn="base">
              <a:lnSpc>
                <a:spcPct val="70000"/>
              </a:lnSpc>
              <a:spcBef>
                <a:spcPct val="0"/>
              </a:spcBef>
              <a:spcAft>
                <a:spcPct val="0"/>
              </a:spcAft>
              <a:defRPr sz="3600">
                <a:solidFill>
                  <a:srgbClr val="760002"/>
                </a:solidFill>
                <a:effectLst>
                  <a:outerShdw blurRad="38100" dist="38100" dir="2700000" algn="tl">
                    <a:srgbClr val="C0C0C0"/>
                  </a:outerShdw>
                </a:effectLst>
                <a:latin typeface="Times New Roman" pitchFamily="18" charset="0"/>
              </a:defRPr>
            </a:lvl9pPr>
          </a:lstStyle>
          <a:p>
            <a:pPr marL="0" marR="0" lvl="0" indent="0" algn="ctr" defTabSz="914400" rtl="0" eaLnBrk="1" fontAlgn="base" latinLnBrk="0" hangingPunct="1">
              <a:lnSpc>
                <a:spcPct val="90000"/>
              </a:lnSpc>
              <a:spcBef>
                <a:spcPct val="0"/>
              </a:spcBef>
              <a:spcAft>
                <a:spcPts val="600"/>
              </a:spcAft>
              <a:buClrTx/>
              <a:buSzTx/>
              <a:buFontTx/>
              <a:buNone/>
              <a:tabLst/>
              <a:defRPr/>
            </a:pPr>
            <a:r>
              <a:rPr kumimoji="0" lang="en-US" sz="3500" b="0" i="0" u="sng"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rPr>
              <a:t>Religious Education Action  Plan</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 name="Content Placeholder 2"/>
          <p:cNvSpPr txBox="1">
            <a:spLocks noGrp="1"/>
          </p:cNvSpPr>
          <p:nvPr>
            <p:ph type="body" idx="1"/>
          </p:nvPr>
        </p:nvSpPr>
        <p:spPr>
          <a:xfrm>
            <a:off x="110044" y="714373"/>
            <a:ext cx="5446490" cy="5311590"/>
          </a:xfrm>
          <a:prstGeom prst="rect">
            <a:avLst/>
          </a:prstGeom>
        </p:spPr>
        <p:txBody>
          <a:bodyPr>
            <a:noAutofit/>
          </a:bodyPr>
          <a:lstStyle/>
          <a:p>
            <a:pPr marL="221694" indent="-221694" defTabSz="868680">
              <a:spcBef>
                <a:spcPts val="200"/>
              </a:spcBef>
              <a:defRPr sz="1140" u="sng">
                <a:effectLst/>
                <a:latin typeface="Georgia"/>
                <a:ea typeface="Georgia"/>
                <a:cs typeface="Georgia"/>
                <a:sym typeface="Georgia"/>
              </a:defRPr>
            </a:pPr>
            <a:r>
              <a:rPr sz="1200" dirty="0"/>
              <a:t>LEAD 1:  </a:t>
            </a:r>
          </a:p>
          <a:p>
            <a:pPr marL="0" lvl="1" indent="434340" defTabSz="868680">
              <a:spcBef>
                <a:spcPts val="200"/>
              </a:spcBef>
              <a:buSzTx/>
              <a:buNone/>
              <a:defRPr sz="1140">
                <a:solidFill>
                  <a:srgbClr val="800000"/>
                </a:solidFill>
                <a:effectLst/>
                <a:latin typeface="Georgia"/>
                <a:ea typeface="Georgia"/>
                <a:cs typeface="Georgia"/>
                <a:sym typeface="Georgia"/>
              </a:defRPr>
            </a:pPr>
            <a:r>
              <a:rPr sz="1200" dirty="0"/>
              <a:t>A: recruit team</a:t>
            </a:r>
          </a:p>
          <a:p>
            <a:pPr marL="0" lvl="1" indent="434340" defTabSz="868680">
              <a:spcBef>
                <a:spcPts val="200"/>
              </a:spcBef>
              <a:buSzTx/>
              <a:buNone/>
              <a:tabLst>
                <a:tab pos="749300" algn="l"/>
              </a:tabLst>
              <a:defRPr sz="1140">
                <a:solidFill>
                  <a:srgbClr val="800000"/>
                </a:solidFill>
                <a:effectLst/>
                <a:latin typeface="Georgia"/>
                <a:ea typeface="Georgia"/>
                <a:cs typeface="Georgia"/>
                <a:sym typeface="Georgia"/>
              </a:defRPr>
            </a:pPr>
            <a:r>
              <a:rPr sz="1200" dirty="0"/>
              <a:t>B: determine stewardship, ministry engagement, and </a:t>
            </a:r>
            <a:r>
              <a:rPr lang="en-US" sz="1200" dirty="0"/>
              <a:t>	</a:t>
            </a:r>
            <a:r>
              <a:rPr sz="1200" dirty="0"/>
              <a:t>spiritual engagement key definitions and effectiveness </a:t>
            </a:r>
            <a:r>
              <a:rPr lang="en-US" sz="1200" dirty="0"/>
              <a:t>	</a:t>
            </a:r>
            <a:r>
              <a:rPr sz="1200" dirty="0"/>
              <a:t>metrics </a:t>
            </a:r>
          </a:p>
          <a:p>
            <a:pPr marL="0" lvl="1" indent="434340" defTabSz="868680">
              <a:spcBef>
                <a:spcPts val="200"/>
              </a:spcBef>
              <a:buSzTx/>
              <a:buNone/>
              <a:tabLst>
                <a:tab pos="749300" algn="l"/>
              </a:tabLst>
              <a:defRPr sz="1140">
                <a:solidFill>
                  <a:srgbClr val="800000"/>
                </a:solidFill>
                <a:effectLst/>
                <a:latin typeface="Georgia"/>
                <a:ea typeface="Georgia"/>
                <a:cs typeface="Georgia"/>
                <a:sym typeface="Georgia"/>
              </a:defRPr>
            </a:pPr>
            <a:r>
              <a:rPr sz="1200" dirty="0"/>
              <a:t>C: analyze the parish baseline on those key effectiveness </a:t>
            </a:r>
            <a:r>
              <a:rPr lang="en-US" sz="1200" dirty="0"/>
              <a:t>	</a:t>
            </a:r>
            <a:r>
              <a:rPr sz="1200" dirty="0"/>
              <a:t>metrics and 	identify parish impediments to success</a:t>
            </a:r>
          </a:p>
          <a:p>
            <a:pPr marL="0" lvl="1" indent="434340" defTabSz="868680">
              <a:spcBef>
                <a:spcPts val="200"/>
              </a:spcBef>
              <a:buSzTx/>
              <a:buNone/>
              <a:tabLst>
                <a:tab pos="749300" algn="l"/>
              </a:tabLst>
              <a:defRPr sz="1140">
                <a:solidFill>
                  <a:srgbClr val="800000"/>
                </a:solidFill>
                <a:effectLst/>
                <a:latin typeface="Georgia"/>
                <a:ea typeface="Georgia"/>
                <a:cs typeface="Georgia"/>
                <a:sym typeface="Georgia"/>
              </a:defRPr>
            </a:pPr>
            <a:r>
              <a:rPr sz="1200" dirty="0"/>
              <a:t>D: identify at least 5 stewardship/ministry engagement and </a:t>
            </a:r>
            <a:r>
              <a:rPr lang="en-US" sz="1200" dirty="0"/>
              <a:t>	</a:t>
            </a:r>
            <a:r>
              <a:rPr sz="1200" dirty="0"/>
              <a:t>5  spiritual growth programs to consider</a:t>
            </a:r>
          </a:p>
          <a:p>
            <a:pPr marL="221694" indent="-221694" defTabSz="868680">
              <a:spcBef>
                <a:spcPts val="200"/>
              </a:spcBef>
              <a:tabLst>
                <a:tab pos="749300" algn="l"/>
              </a:tabLst>
              <a:defRPr sz="1140" u="sng">
                <a:effectLst/>
                <a:latin typeface="Georgia"/>
                <a:ea typeface="Georgia"/>
                <a:cs typeface="Georgia"/>
                <a:sym typeface="Georgia"/>
              </a:defRPr>
            </a:pPr>
            <a:r>
              <a:rPr sz="1200" dirty="0"/>
              <a:t>LEAD 2: </a:t>
            </a:r>
          </a:p>
          <a:p>
            <a:pPr marL="0" lvl="1" indent="434340" defTabSz="868680">
              <a:spcBef>
                <a:spcPts val="200"/>
              </a:spcBef>
              <a:buSzTx/>
              <a:buNone/>
              <a:tabLst>
                <a:tab pos="749300" algn="l"/>
              </a:tabLst>
              <a:defRPr sz="1140">
                <a:solidFill>
                  <a:srgbClr val="800000"/>
                </a:solidFill>
                <a:effectLst/>
                <a:latin typeface="Georgia"/>
                <a:ea typeface="Georgia"/>
                <a:cs typeface="Georgia"/>
                <a:sym typeface="Georgia"/>
              </a:defRPr>
            </a:pPr>
            <a:r>
              <a:rPr sz="1200" dirty="0"/>
              <a:t>A: evaluate researched stewardship, ministry engagement, </a:t>
            </a:r>
            <a:r>
              <a:rPr lang="en-US" sz="1200" dirty="0"/>
              <a:t>	</a:t>
            </a:r>
            <a:r>
              <a:rPr sz="1200" dirty="0"/>
              <a:t>and spiritual engagement programs for effectiveness  </a:t>
            </a:r>
            <a:r>
              <a:rPr lang="en-US" sz="1200" dirty="0"/>
              <a:t>	</a:t>
            </a:r>
            <a:r>
              <a:rPr sz="1200" dirty="0"/>
              <a:t>against key performance metrics and parish baselines</a:t>
            </a:r>
          </a:p>
          <a:p>
            <a:pPr marL="0" lvl="1" indent="434340" defTabSz="868680">
              <a:spcBef>
                <a:spcPts val="200"/>
              </a:spcBef>
              <a:buSzTx/>
              <a:buNone/>
              <a:tabLst>
                <a:tab pos="749300" algn="l"/>
              </a:tabLst>
              <a:defRPr sz="1140">
                <a:solidFill>
                  <a:srgbClr val="800000"/>
                </a:solidFill>
                <a:effectLst/>
                <a:latin typeface="Georgia"/>
                <a:ea typeface="Georgia"/>
                <a:cs typeface="Georgia"/>
                <a:sym typeface="Georgia"/>
              </a:defRPr>
            </a:pPr>
            <a:r>
              <a:rPr sz="1200" dirty="0"/>
              <a:t>B: modify stewardship, ministry engagement and spiritual </a:t>
            </a:r>
            <a:r>
              <a:rPr lang="en-US" sz="1200" dirty="0"/>
              <a:t>	</a:t>
            </a:r>
            <a:r>
              <a:rPr sz="1200" dirty="0"/>
              <a:t>engagement programs (collectively, the ”Engagement </a:t>
            </a:r>
            <a:r>
              <a:rPr lang="en-US" sz="1200" dirty="0"/>
              <a:t>	</a:t>
            </a:r>
            <a:r>
              <a:rPr sz="1200" dirty="0"/>
              <a:t>Programs”) for utilization at St Nicholas</a:t>
            </a:r>
          </a:p>
          <a:p>
            <a:pPr marL="0" lvl="1" indent="434340" defTabSz="868680">
              <a:spcBef>
                <a:spcPts val="200"/>
              </a:spcBef>
              <a:buSzTx/>
              <a:buNone/>
              <a:tabLst>
                <a:tab pos="749300" algn="l"/>
              </a:tabLst>
              <a:defRPr sz="1140">
                <a:solidFill>
                  <a:srgbClr val="800000"/>
                </a:solidFill>
                <a:effectLst/>
                <a:latin typeface="Georgia"/>
                <a:ea typeface="Georgia"/>
                <a:cs typeface="Georgia"/>
                <a:sym typeface="Georgia"/>
              </a:defRPr>
            </a:pPr>
            <a:r>
              <a:rPr sz="1200" dirty="0"/>
              <a:t>C: finalize parish Engagement Programs and establish </a:t>
            </a:r>
            <a:r>
              <a:rPr lang="en-US" sz="1200" dirty="0"/>
              <a:t>	</a:t>
            </a:r>
            <a:r>
              <a:rPr sz="1200" dirty="0"/>
              <a:t>quarterly and/or monthly performance benchmarks</a:t>
            </a:r>
          </a:p>
          <a:p>
            <a:pPr marL="221694" indent="-221694" defTabSz="868680">
              <a:spcBef>
                <a:spcPts val="200"/>
              </a:spcBef>
              <a:tabLst>
                <a:tab pos="749300" algn="l"/>
              </a:tabLst>
              <a:defRPr sz="1140" u="sng">
                <a:effectLst/>
                <a:latin typeface="Georgia"/>
                <a:ea typeface="Georgia"/>
                <a:cs typeface="Georgia"/>
                <a:sym typeface="Georgia"/>
              </a:defRPr>
            </a:pPr>
            <a:r>
              <a:rPr sz="1200" dirty="0"/>
              <a:t>LEAD 3:  </a:t>
            </a:r>
          </a:p>
          <a:p>
            <a:pPr marL="0" lvl="1" indent="434340" defTabSz="868680">
              <a:spcBef>
                <a:spcPts val="200"/>
              </a:spcBef>
              <a:buSzTx/>
              <a:buNone/>
              <a:tabLst>
                <a:tab pos="749300" algn="l"/>
              </a:tabLst>
              <a:defRPr sz="1140">
                <a:solidFill>
                  <a:srgbClr val="800000"/>
                </a:solidFill>
                <a:effectLst/>
                <a:latin typeface="Georgia"/>
                <a:ea typeface="Georgia"/>
                <a:cs typeface="Georgia"/>
                <a:sym typeface="Georgia"/>
              </a:defRPr>
            </a:pPr>
            <a:r>
              <a:rPr sz="1200" dirty="0"/>
              <a:t>A: identify numbers and names of Engagement Programs </a:t>
            </a:r>
            <a:r>
              <a:rPr lang="en-US" sz="1200" dirty="0"/>
              <a:t>	</a:t>
            </a:r>
            <a:r>
              <a:rPr sz="1200" dirty="0"/>
              <a:t>and Engagement Ambassadors to deliver Engagement </a:t>
            </a:r>
            <a:r>
              <a:rPr lang="en-US" sz="1200" dirty="0"/>
              <a:t>	</a:t>
            </a:r>
            <a:r>
              <a:rPr sz="1200" dirty="0"/>
              <a:t>Programs</a:t>
            </a:r>
          </a:p>
          <a:p>
            <a:pPr marL="0" lvl="1" indent="434340" defTabSz="868680">
              <a:spcBef>
                <a:spcPts val="200"/>
              </a:spcBef>
              <a:buSzTx/>
              <a:buNone/>
              <a:defRPr sz="1140">
                <a:solidFill>
                  <a:srgbClr val="800000"/>
                </a:solidFill>
                <a:effectLst/>
                <a:latin typeface="Georgia"/>
                <a:ea typeface="Georgia"/>
                <a:cs typeface="Georgia"/>
                <a:sym typeface="Georgia"/>
              </a:defRPr>
            </a:pPr>
            <a:r>
              <a:rPr sz="1200" dirty="0"/>
              <a:t>B: develop Engagement Ambassadors training programs</a:t>
            </a:r>
          </a:p>
          <a:p>
            <a:pPr marL="0" lvl="1" indent="434340" defTabSz="868680">
              <a:spcBef>
                <a:spcPts val="200"/>
              </a:spcBef>
              <a:buSzTx/>
              <a:buNone/>
              <a:defRPr sz="1140">
                <a:solidFill>
                  <a:srgbClr val="800000"/>
                </a:solidFill>
                <a:effectLst/>
                <a:latin typeface="Georgia"/>
                <a:ea typeface="Georgia"/>
                <a:cs typeface="Georgia"/>
                <a:sym typeface="Georgia"/>
              </a:defRPr>
            </a:pPr>
            <a:r>
              <a:rPr sz="1200" dirty="0"/>
              <a:t>C: train the Engagement Ambassadors</a:t>
            </a:r>
          </a:p>
          <a:p>
            <a:pPr marL="221694" indent="-221694" defTabSz="868680">
              <a:spcBef>
                <a:spcPts val="200"/>
              </a:spcBef>
              <a:defRPr sz="1140" u="sng">
                <a:effectLst/>
                <a:latin typeface="Georgia"/>
                <a:ea typeface="Georgia"/>
                <a:cs typeface="Georgia"/>
                <a:sym typeface="Georgia"/>
              </a:defRPr>
            </a:pPr>
            <a:r>
              <a:rPr sz="1200" dirty="0"/>
              <a:t>LEAD 4:</a:t>
            </a:r>
          </a:p>
          <a:p>
            <a:pPr marL="0" lvl="1" indent="434340" defTabSz="868680">
              <a:spcBef>
                <a:spcPts val="200"/>
              </a:spcBef>
              <a:buSzTx/>
              <a:buNone/>
              <a:defRPr sz="1140">
                <a:solidFill>
                  <a:srgbClr val="800000"/>
                </a:solidFill>
                <a:effectLst/>
                <a:latin typeface="Georgia"/>
                <a:ea typeface="Georgia"/>
                <a:cs typeface="Georgia"/>
                <a:sym typeface="Georgia"/>
              </a:defRPr>
            </a:pPr>
            <a:r>
              <a:rPr sz="1200" dirty="0"/>
              <a:t>A: implement Engagement Programs based on determined </a:t>
            </a:r>
            <a:r>
              <a:rPr lang="en-US" sz="1200" dirty="0"/>
              <a:t>	</a:t>
            </a:r>
            <a:r>
              <a:rPr sz="1200" dirty="0"/>
              <a:t>monthly and quarterly performance benchmarks</a:t>
            </a:r>
          </a:p>
          <a:p>
            <a:pPr marL="0" lvl="1" indent="434340" defTabSz="868680">
              <a:spcBef>
                <a:spcPts val="200"/>
              </a:spcBef>
              <a:buSzTx/>
              <a:buNone/>
              <a:defRPr sz="1140">
                <a:solidFill>
                  <a:srgbClr val="800000"/>
                </a:solidFill>
                <a:effectLst/>
                <a:latin typeface="Georgia"/>
                <a:ea typeface="Georgia"/>
                <a:cs typeface="Georgia"/>
                <a:sym typeface="Georgia"/>
              </a:defRPr>
            </a:pPr>
            <a:r>
              <a:rPr sz="1200" dirty="0"/>
              <a:t>B: continue Engagement Ambassadors’ follow-up with </a:t>
            </a:r>
            <a:r>
              <a:rPr lang="en-US" sz="1200" dirty="0"/>
              <a:t>	</a:t>
            </a:r>
            <a:r>
              <a:rPr sz="1200" dirty="0"/>
              <a:t>parishioners until Engagement Targets are achieved</a:t>
            </a:r>
          </a:p>
          <a:p>
            <a:pPr marL="221694" indent="-221694" defTabSz="868680">
              <a:spcBef>
                <a:spcPts val="200"/>
              </a:spcBef>
              <a:defRPr sz="1140" u="sng">
                <a:solidFill>
                  <a:srgbClr val="800000"/>
                </a:solidFill>
                <a:effectLst/>
                <a:latin typeface="Georgia"/>
                <a:ea typeface="Georgia"/>
                <a:cs typeface="Georgia"/>
                <a:sym typeface="Georgia"/>
              </a:defRPr>
            </a:pPr>
            <a:r>
              <a:rPr sz="1200" dirty="0"/>
              <a:t>LE</a:t>
            </a:r>
            <a:r>
              <a:rPr sz="1200" dirty="0">
                <a:solidFill>
                  <a:srgbClr val="5D0100"/>
                </a:solidFill>
              </a:rPr>
              <a:t>AD 5:  </a:t>
            </a:r>
          </a:p>
          <a:p>
            <a:pPr marL="0" lvl="1" indent="438864" defTabSz="868680">
              <a:spcBef>
                <a:spcPts val="200"/>
              </a:spcBef>
              <a:buSzTx/>
              <a:buNone/>
              <a:tabLst>
                <a:tab pos="749300" algn="l"/>
              </a:tabLst>
              <a:defRPr sz="1140">
                <a:solidFill>
                  <a:srgbClr val="800000"/>
                </a:solidFill>
                <a:effectLst/>
                <a:latin typeface="Georgia"/>
                <a:ea typeface="Georgia"/>
                <a:cs typeface="Georgia"/>
                <a:sym typeface="Georgia"/>
              </a:defRPr>
            </a:pPr>
            <a:r>
              <a:rPr sz="1200" dirty="0"/>
              <a:t>A: obtain qualitative and quantitative  data from </a:t>
            </a:r>
            <a:r>
              <a:rPr lang="en-US" sz="1200" dirty="0"/>
              <a:t>	</a:t>
            </a:r>
            <a:r>
              <a:rPr sz="1200" dirty="0"/>
              <a:t>Engagement Programs 	effectiveness</a:t>
            </a:r>
          </a:p>
          <a:p>
            <a:pPr marL="0" lvl="1" indent="438864" defTabSz="868680">
              <a:spcBef>
                <a:spcPts val="200"/>
              </a:spcBef>
              <a:buSzTx/>
              <a:buNone/>
              <a:tabLst>
                <a:tab pos="749300" algn="l"/>
              </a:tabLst>
              <a:defRPr sz="1140">
                <a:solidFill>
                  <a:srgbClr val="800000"/>
                </a:solidFill>
                <a:effectLst/>
                <a:latin typeface="Georgia"/>
                <a:ea typeface="Georgia"/>
                <a:cs typeface="Georgia"/>
                <a:sym typeface="Georgia"/>
              </a:defRPr>
            </a:pPr>
            <a:r>
              <a:rPr sz="1200" dirty="0"/>
              <a:t>B: analyze all data and finalize Engagement Programs </a:t>
            </a:r>
            <a:r>
              <a:rPr lang="en-US" sz="1200" dirty="0"/>
              <a:t>	</a:t>
            </a:r>
            <a:r>
              <a:rPr sz="1200" dirty="0"/>
              <a:t>assessment and make all necessary improvements</a:t>
            </a:r>
          </a:p>
        </p:txBody>
      </p:sp>
      <p:sp>
        <p:nvSpPr>
          <p:cNvPr id="312" name="Content Placeholder 3"/>
          <p:cNvSpPr txBox="1"/>
          <p:nvPr/>
        </p:nvSpPr>
        <p:spPr>
          <a:xfrm>
            <a:off x="5596446" y="1078542"/>
            <a:ext cx="3499496" cy="4858872"/>
          </a:xfrm>
          <a:prstGeom prst="rect">
            <a:avLst/>
          </a:prstGeom>
          <a:ln w="12700">
            <a:miter lim="400000"/>
          </a:ln>
          <a:extLst>
            <a:ext uri="{C572A759-6A51-4108-AA02-DFA0A04FC94B}">
              <ma14:wrappingTextBoxFlag xmlns:ma14="http://schemas.microsoft.com/office/mac/drawingml/2011/main" xmlns="" val="1"/>
            </a:ext>
          </a:extLst>
        </p:spPr>
        <p:txBody>
          <a:bodyPr lIns="45719" rIns="45719">
            <a:normAutofit fontScale="85000" lnSpcReduction="10000"/>
          </a:bodyPr>
          <a:lstStyle/>
          <a:p>
            <a:pPr marL="284163" marR="0" lvl="0" indent="-284163" algn="l" defTabSz="914400" rtl="0" eaLnBrk="1" fontAlgn="auto" latinLnBrk="0" hangingPunct="1">
              <a:lnSpc>
                <a:spcPct val="90000"/>
              </a:lnSpc>
              <a:spcBef>
                <a:spcPts val="400"/>
              </a:spcBef>
              <a:spcAft>
                <a:spcPts val="0"/>
              </a:spcAft>
              <a:buClrTx/>
              <a:buSzPct val="100000"/>
              <a:buFontTx/>
              <a:buChar char="•"/>
              <a:tabLst>
                <a:tab pos="685800" algn="l"/>
                <a:tab pos="690563" algn="l"/>
              </a:tabLst>
              <a:defRPr sz="1900" u="sng">
                <a:solidFill>
                  <a:srgbClr val="800000"/>
                </a:solidFill>
                <a:effectLst/>
                <a:latin typeface="Georgia"/>
                <a:ea typeface="Georgia"/>
                <a:cs typeface="Georgia"/>
                <a:sym typeface="Georgia"/>
              </a:defRPr>
            </a:pPr>
            <a:r>
              <a:rPr kumimoji="0" lang="en-US" sz="1900" b="0" i="0" u="sng" strike="noStrike" kern="0" cap="none" spc="0" normalizeH="0" baseline="0" noProof="0" dirty="0">
                <a:ln>
                  <a:noFill/>
                </a:ln>
                <a:solidFill>
                  <a:srgbClr val="660033"/>
                </a:solidFill>
                <a:effectLst/>
                <a:uLnTx/>
                <a:uFillTx/>
                <a:latin typeface="Georgia"/>
                <a:sym typeface="Georgia"/>
              </a:rPr>
              <a:t>LAG 1:</a:t>
            </a:r>
            <a:r>
              <a:rPr kumimoji="0" lang="en-US" sz="1900" b="0" i="0" u="none" strike="noStrike" kern="0" cap="none" spc="0" normalizeH="0" baseline="0" noProof="0" dirty="0">
                <a:ln>
                  <a:noFill/>
                </a:ln>
                <a:solidFill>
                  <a:srgbClr val="660033"/>
                </a:solidFill>
                <a:effectLst/>
                <a:uLnTx/>
                <a:uFillTx/>
                <a:latin typeface="Georgia"/>
                <a:sym typeface="Georgia"/>
              </a:rPr>
              <a:t>  Research  the  most  	effective stewardship and 	ministry engagement,  and 	spiritual  growth  programs  	(the  “Engagement  	Programs”) within  4  	months</a:t>
            </a:r>
          </a:p>
          <a:p>
            <a:pPr marL="284163" marR="0" lvl="0" indent="-284163" algn="l" defTabSz="914400" rtl="0" eaLnBrk="1" fontAlgn="auto" latinLnBrk="0" hangingPunct="1">
              <a:lnSpc>
                <a:spcPct val="90000"/>
              </a:lnSpc>
              <a:spcBef>
                <a:spcPts val="400"/>
              </a:spcBef>
              <a:spcAft>
                <a:spcPts val="0"/>
              </a:spcAft>
              <a:buClrTx/>
              <a:buSzPct val="100000"/>
              <a:buFontTx/>
              <a:buChar char="•"/>
              <a:tabLst>
                <a:tab pos="685800" algn="l"/>
              </a:tabLst>
              <a:defRPr sz="1900" u="sng">
                <a:solidFill>
                  <a:srgbClr val="800000"/>
                </a:solidFill>
                <a:effectLst/>
                <a:latin typeface="Georgia"/>
                <a:ea typeface="Georgia"/>
                <a:cs typeface="Georgia"/>
                <a:sym typeface="Georgia"/>
              </a:defRPr>
            </a:pPr>
            <a:r>
              <a:rPr kumimoji="0" lang="en-US" sz="1900" b="0" i="0" u="sng" strike="noStrike" kern="0" cap="none" spc="0" normalizeH="0" baseline="0" noProof="0" dirty="0">
                <a:ln>
                  <a:noFill/>
                </a:ln>
                <a:solidFill>
                  <a:srgbClr val="660033"/>
                </a:solidFill>
                <a:effectLst/>
                <a:uLnTx/>
                <a:uFillTx/>
                <a:latin typeface="Georgia"/>
                <a:sym typeface="Georgia"/>
              </a:rPr>
              <a:t>LAG 2:</a:t>
            </a:r>
            <a:r>
              <a:rPr kumimoji="0" lang="en-US" sz="1900" b="0" i="0" u="none" strike="noStrike" kern="0" cap="none" spc="0" normalizeH="0" baseline="0" noProof="0" dirty="0">
                <a:ln>
                  <a:noFill/>
                </a:ln>
                <a:solidFill>
                  <a:srgbClr val="660033"/>
                </a:solidFill>
                <a:effectLst/>
                <a:uLnTx/>
                <a:uFillTx/>
                <a:latin typeface="Georgia"/>
                <a:sym typeface="Georgia"/>
              </a:rPr>
              <a:t> Develop  the  most  	effective Engagement  	Programs  within 4 months</a:t>
            </a:r>
          </a:p>
          <a:p>
            <a:pPr marL="284163" marR="0" lvl="0" indent="-284163" algn="l" defTabSz="914400" rtl="0" eaLnBrk="1" fontAlgn="auto" latinLnBrk="0" hangingPunct="1">
              <a:lnSpc>
                <a:spcPct val="90000"/>
              </a:lnSpc>
              <a:spcBef>
                <a:spcPts val="400"/>
              </a:spcBef>
              <a:spcAft>
                <a:spcPts val="0"/>
              </a:spcAft>
              <a:buClrTx/>
              <a:buSzPct val="100000"/>
              <a:buFontTx/>
              <a:buChar char="•"/>
              <a:tabLst>
                <a:tab pos="685800" algn="l"/>
              </a:tabLst>
              <a:defRPr sz="1900" u="sng">
                <a:solidFill>
                  <a:srgbClr val="800000"/>
                </a:solidFill>
                <a:effectLst/>
                <a:latin typeface="Georgia"/>
                <a:ea typeface="Georgia"/>
                <a:cs typeface="Georgia"/>
                <a:sym typeface="Georgia"/>
              </a:defRPr>
            </a:pPr>
            <a:r>
              <a:rPr kumimoji="0" lang="en-US" sz="1900" b="0" i="0" u="sng" strike="noStrike" kern="0" cap="none" spc="0" normalizeH="0" baseline="0" noProof="0" dirty="0">
                <a:ln>
                  <a:noFill/>
                </a:ln>
                <a:solidFill>
                  <a:srgbClr val="660033"/>
                </a:solidFill>
                <a:effectLst/>
                <a:uLnTx/>
                <a:uFillTx/>
                <a:latin typeface="Georgia"/>
                <a:sym typeface="Georgia"/>
              </a:rPr>
              <a:t>LAG 3:</a:t>
            </a:r>
            <a:r>
              <a:rPr kumimoji="0" lang="en-US" sz="1900" b="0" i="0" u="none" strike="noStrike" kern="0" cap="none" spc="0" normalizeH="0" baseline="0" noProof="0" dirty="0">
                <a:ln>
                  <a:noFill/>
                </a:ln>
                <a:solidFill>
                  <a:srgbClr val="660033"/>
                </a:solidFill>
                <a:effectLst/>
                <a:uLnTx/>
                <a:uFillTx/>
                <a:latin typeface="Georgia"/>
                <a:sym typeface="Georgia"/>
              </a:rPr>
              <a:t> Recruit  and  train  the  	parish “Engagement  	Ambassadors”  within  2  	months </a:t>
            </a:r>
          </a:p>
          <a:p>
            <a:pPr marL="284163" marR="0" lvl="0" indent="-284163" algn="l" defTabSz="914400" rtl="0" eaLnBrk="1" fontAlgn="auto" latinLnBrk="0" hangingPunct="1">
              <a:lnSpc>
                <a:spcPct val="90000"/>
              </a:lnSpc>
              <a:spcBef>
                <a:spcPts val="400"/>
              </a:spcBef>
              <a:spcAft>
                <a:spcPts val="0"/>
              </a:spcAft>
              <a:buClrTx/>
              <a:buSzPct val="100000"/>
              <a:buFontTx/>
              <a:buChar char="•"/>
              <a:tabLst>
                <a:tab pos="685800" algn="l"/>
              </a:tabLst>
              <a:defRPr sz="1900" u="sng">
                <a:solidFill>
                  <a:srgbClr val="800000"/>
                </a:solidFill>
                <a:effectLst/>
                <a:latin typeface="Georgia"/>
                <a:ea typeface="Georgia"/>
                <a:cs typeface="Georgia"/>
                <a:sym typeface="Georgia"/>
              </a:defRPr>
            </a:pPr>
            <a:r>
              <a:rPr kumimoji="0" lang="en-US" sz="1900" b="0" i="0" u="sng" strike="noStrike" kern="0" cap="none" spc="0" normalizeH="0" baseline="0" noProof="0" dirty="0">
                <a:ln>
                  <a:noFill/>
                </a:ln>
                <a:solidFill>
                  <a:srgbClr val="660033"/>
                </a:solidFill>
                <a:effectLst/>
                <a:uLnTx/>
                <a:uFillTx/>
                <a:latin typeface="Georgia"/>
                <a:sym typeface="Georgia"/>
              </a:rPr>
              <a:t>LAG 4:</a:t>
            </a:r>
            <a:r>
              <a:rPr kumimoji="0" lang="en-US" sz="1900" b="0" i="0" u="none" strike="noStrike" kern="0" cap="none" spc="0" normalizeH="0" baseline="0" noProof="0" dirty="0">
                <a:ln>
                  <a:noFill/>
                </a:ln>
                <a:solidFill>
                  <a:srgbClr val="660033"/>
                </a:solidFill>
                <a:effectLst/>
                <a:uLnTx/>
                <a:uFillTx/>
                <a:latin typeface="Georgia"/>
                <a:sym typeface="Georgia"/>
              </a:rPr>
              <a:t> Implement  the  	Engagement </a:t>
            </a:r>
            <a:r>
              <a:rPr kumimoji="0" lang="en-US" sz="1900" b="0" i="0" u="sng" strike="noStrike" kern="1200" cap="none" spc="0" normalizeH="0" baseline="0" noProof="0" dirty="0">
                <a:ln>
                  <a:noFill/>
                </a:ln>
                <a:solidFill>
                  <a:srgbClr val="660033"/>
                </a:solidFill>
                <a:effectLst/>
                <a:uLnTx/>
                <a:uFillTx/>
                <a:latin typeface="Georgia"/>
                <a:sym typeface="Georgia"/>
              </a:rPr>
              <a:t> </a:t>
            </a:r>
            <a:r>
              <a:rPr kumimoji="0" lang="en-US" sz="1900" b="0" i="0" u="none" strike="noStrike" kern="0" cap="none" spc="0" normalizeH="0" baseline="0" noProof="0" dirty="0">
                <a:ln>
                  <a:noFill/>
                </a:ln>
                <a:solidFill>
                  <a:srgbClr val="660033"/>
                </a:solidFill>
                <a:effectLst/>
                <a:uLnTx/>
                <a:uFillTx/>
                <a:latin typeface="Georgia"/>
                <a:sym typeface="Georgia"/>
              </a:rPr>
              <a:t>Programs  to  	achieve  the  Engagement 	Targets  within  24  months</a:t>
            </a:r>
          </a:p>
          <a:p>
            <a:pPr marL="284163" marR="0" lvl="0" indent="-284163" algn="l" defTabSz="914400" rtl="0" eaLnBrk="1" fontAlgn="auto" latinLnBrk="0" hangingPunct="1">
              <a:lnSpc>
                <a:spcPct val="90000"/>
              </a:lnSpc>
              <a:spcBef>
                <a:spcPts val="400"/>
              </a:spcBef>
              <a:spcAft>
                <a:spcPts val="0"/>
              </a:spcAft>
              <a:buClrTx/>
              <a:buSzPct val="100000"/>
              <a:buFontTx/>
              <a:buChar char="•"/>
              <a:tabLst>
                <a:tab pos="685800" algn="l"/>
              </a:tabLst>
              <a:defRPr sz="1900" u="sng">
                <a:solidFill>
                  <a:srgbClr val="800000"/>
                </a:solidFill>
                <a:effectLst/>
                <a:latin typeface="Georgia"/>
                <a:ea typeface="Georgia"/>
                <a:cs typeface="Georgia"/>
                <a:sym typeface="Georgia"/>
              </a:defRPr>
            </a:pPr>
            <a:r>
              <a:rPr kumimoji="0" lang="en-US" sz="1900" b="0" i="0" u="sng" strike="noStrike" kern="0" cap="none" spc="0" normalizeH="0" baseline="0" noProof="0" dirty="0">
                <a:ln>
                  <a:noFill/>
                </a:ln>
                <a:solidFill>
                  <a:srgbClr val="660033"/>
                </a:solidFill>
                <a:effectLst/>
                <a:uLnTx/>
                <a:uFillTx/>
                <a:latin typeface="Georgia"/>
                <a:sym typeface="Georgia"/>
              </a:rPr>
              <a:t>LAG 5</a:t>
            </a:r>
            <a:r>
              <a:rPr kumimoji="0" lang="en-US" sz="1900" b="0" i="0" u="none" strike="noStrike" kern="0" cap="none" spc="0" normalizeH="0" baseline="0" noProof="0" dirty="0">
                <a:ln>
                  <a:noFill/>
                </a:ln>
                <a:solidFill>
                  <a:srgbClr val="660033"/>
                </a:solidFill>
                <a:effectLst/>
                <a:uLnTx/>
                <a:uFillTx/>
                <a:latin typeface="Georgia"/>
                <a:sym typeface="Georgia"/>
              </a:rPr>
              <a:t>:  Compile and assess the  	results  of the  Engagement  	Programs and </a:t>
            </a:r>
            <a:r>
              <a:rPr kumimoji="0" lang="en-US" sz="2000" b="0" i="0" u="none" strike="noStrike" kern="0" cap="none" spc="0" normalizeH="0" baseline="0" noProof="0" dirty="0">
                <a:ln>
                  <a:noFill/>
                </a:ln>
                <a:solidFill>
                  <a:srgbClr val="660033"/>
                </a:solidFill>
                <a:effectLst/>
                <a:uLnTx/>
                <a:uFillTx/>
                <a:latin typeface="Georgia"/>
                <a:sym typeface="Georgia"/>
              </a:rPr>
              <a:t>make 	necessary 	improvements 	</a:t>
            </a:r>
            <a:r>
              <a:rPr kumimoji="0" lang="en-US" sz="1900" b="0" i="0" u="none" strike="noStrike" kern="0" cap="none" spc="0" normalizeH="0" baseline="0" noProof="0" dirty="0">
                <a:ln>
                  <a:noFill/>
                </a:ln>
                <a:solidFill>
                  <a:srgbClr val="660033"/>
                </a:solidFill>
                <a:effectLst/>
                <a:uLnTx/>
                <a:uFillTx/>
                <a:latin typeface="Georgia"/>
                <a:sym typeface="Georgia"/>
              </a:rPr>
              <a:t>within  2 months</a:t>
            </a:r>
          </a:p>
          <a:p>
            <a:pPr marL="284163" marR="0" lvl="0" indent="-284163" algn="l" defTabSz="914400" rtl="0" eaLnBrk="1" fontAlgn="auto" latinLnBrk="0" hangingPunct="1">
              <a:lnSpc>
                <a:spcPct val="90000"/>
              </a:lnSpc>
              <a:spcBef>
                <a:spcPts val="300"/>
              </a:spcBef>
              <a:spcAft>
                <a:spcPts val="0"/>
              </a:spcAft>
              <a:buClrTx/>
              <a:buSzPct val="100000"/>
              <a:buFontTx/>
              <a:buChar char="•"/>
              <a:tabLst>
                <a:tab pos="685800" algn="l"/>
              </a:tabLst>
              <a:defRPr sz="1600" u="sng">
                <a:solidFill>
                  <a:srgbClr val="800000"/>
                </a:solidFill>
                <a:latin typeface="Arial"/>
                <a:ea typeface="Arial"/>
                <a:cs typeface="Arial"/>
                <a:sym typeface="Arial"/>
              </a:defRPr>
            </a:pPr>
            <a:endParaRPr kumimoji="0" lang="en-US" sz="1600" b="0" i="0" u="none" strike="noStrike" kern="1200" cap="none" spc="0" normalizeH="0" baseline="0" noProof="0" dirty="0">
              <a:ln>
                <a:noFill/>
              </a:ln>
              <a:solidFill>
                <a:srgbClr val="800000"/>
              </a:solidFill>
              <a:effectLst/>
              <a:uLnTx/>
              <a:uFillTx/>
              <a:latin typeface="Arial"/>
              <a:cs typeface="Arial"/>
              <a:sym typeface="Arial"/>
            </a:endParaRPr>
          </a:p>
        </p:txBody>
      </p:sp>
      <p:sp>
        <p:nvSpPr>
          <p:cNvPr id="313" name="Rectangle 4"/>
          <p:cNvSpPr/>
          <p:nvPr/>
        </p:nvSpPr>
        <p:spPr>
          <a:xfrm>
            <a:off x="5596444" y="779609"/>
            <a:ext cx="3459587" cy="5456738"/>
          </a:xfrm>
          <a:prstGeom prst="rect">
            <a:avLst/>
          </a:prstGeom>
          <a:ln>
            <a:solidFill>
              <a:srgbClr val="5D0100"/>
            </a:solidFill>
          </a:ln>
        </p:spPr>
        <p:txBody>
          <a:bodyPr lIns="45719" rIns="45719"/>
          <a:lstStyle/>
          <a:p>
            <a:pPr marL="0" marR="0" lvl="0" indent="0" algn="l" defTabSz="914400" rtl="0" eaLnBrk="1" fontAlgn="auto" latinLnBrk="0" hangingPunct="1">
              <a:lnSpc>
                <a:spcPct val="100000"/>
              </a:lnSpc>
              <a:spcBef>
                <a:spcPts val="0"/>
              </a:spcBef>
              <a:spcAft>
                <a:spcPts val="0"/>
              </a:spcAft>
              <a:buClrTx/>
              <a:buSzTx/>
              <a:buFontTx/>
              <a:buNone/>
              <a:tabLst/>
              <a:defRPr>
                <a:solidFill>
                  <a:srgbClr val="5D0100"/>
                </a:solidFill>
                <a:latin typeface="+mj-lt"/>
                <a:ea typeface="+mj-ea"/>
                <a:cs typeface="+mj-cs"/>
                <a:sym typeface="Times Roman"/>
              </a:defRPr>
            </a:pPr>
            <a:endParaRPr kumimoji="0" sz="1800" b="0" i="0" u="none" strike="noStrike" kern="1200" cap="none" spc="0" normalizeH="0" baseline="0" noProof="0" dirty="0">
              <a:ln>
                <a:noFill/>
              </a:ln>
              <a:solidFill>
                <a:srgbClr val="5D0100"/>
              </a:solidFill>
              <a:effectLst/>
              <a:uLnTx/>
              <a:uFillTx/>
              <a:latin typeface="Times New Roman"/>
              <a:ea typeface="+mn-ea"/>
              <a:cs typeface="+mn-cs"/>
              <a:sym typeface="Times Roman"/>
            </a:endParaRPr>
          </a:p>
        </p:txBody>
      </p:sp>
      <p:sp>
        <p:nvSpPr>
          <p:cNvPr id="314" name="Rectangle 6"/>
          <p:cNvSpPr/>
          <p:nvPr/>
        </p:nvSpPr>
        <p:spPr>
          <a:xfrm>
            <a:off x="61984" y="736787"/>
            <a:ext cx="5446491" cy="6061295"/>
          </a:xfrm>
          <a:prstGeom prst="rect">
            <a:avLst/>
          </a:prstGeom>
          <a:ln>
            <a:solidFill>
              <a:srgbClr val="5D0100"/>
            </a:solidFill>
          </a:ln>
        </p:spPr>
        <p:txBody>
          <a:bodyPr lIns="45719" rIns="45719"/>
          <a:lstStyle/>
          <a:p>
            <a:pPr marL="0" marR="0" lvl="0" indent="0" algn="l" defTabSz="914400" rtl="0" eaLnBrk="1" fontAlgn="auto" latinLnBrk="0" hangingPunct="1">
              <a:lnSpc>
                <a:spcPct val="100000"/>
              </a:lnSpc>
              <a:spcBef>
                <a:spcPts val="0"/>
              </a:spcBef>
              <a:spcAft>
                <a:spcPts val="0"/>
              </a:spcAft>
              <a:buClrTx/>
              <a:buSzTx/>
              <a:buFontTx/>
              <a:buNone/>
              <a:tabLst/>
              <a:defRPr>
                <a:solidFill>
                  <a:srgbClr val="5D0100"/>
                </a:solidFill>
                <a:latin typeface="+mj-lt"/>
                <a:ea typeface="+mj-ea"/>
                <a:cs typeface="+mj-cs"/>
                <a:sym typeface="Times Roman"/>
              </a:defRPr>
            </a:pPr>
            <a:endParaRPr kumimoji="0" sz="1800" b="0" i="0" u="none" strike="noStrike" kern="1200" cap="none" spc="0" normalizeH="0" baseline="0" noProof="0" dirty="0">
              <a:ln>
                <a:noFill/>
              </a:ln>
              <a:solidFill>
                <a:srgbClr val="5D0100"/>
              </a:solidFill>
              <a:effectLst/>
              <a:uLnTx/>
              <a:uFillTx/>
              <a:latin typeface="Times New Roman"/>
              <a:ea typeface="+mn-ea"/>
              <a:cs typeface="+mn-cs"/>
              <a:sym typeface="Times Roman"/>
            </a:endParaRPr>
          </a:p>
        </p:txBody>
      </p:sp>
      <p:sp>
        <p:nvSpPr>
          <p:cNvPr id="315" name="Title 1"/>
          <p:cNvSpPr txBox="1"/>
          <p:nvPr/>
        </p:nvSpPr>
        <p:spPr>
          <a:xfrm>
            <a:off x="3025643" y="78487"/>
            <a:ext cx="6118357" cy="616002"/>
          </a:xfrm>
          <a:prstGeom prst="rect">
            <a:avLst/>
          </a:prstGeom>
          <a:ln w="12700">
            <a:miter lim="400000"/>
          </a:ln>
          <a:extLst>
            <a:ext uri="{C572A759-6A51-4108-AA02-DFA0A04FC94B}">
              <ma14:wrappingTextBoxFlag xmlns:ma14="http://schemas.microsoft.com/office/mac/drawingml/2011/main" xmlns="" val="1"/>
            </a:ext>
          </a:extLst>
        </p:spPr>
        <p:txBody>
          <a:bodyPr wrap="square" lIns="45719" rIns="45719" anchor="ctr">
            <a:spAutoFit/>
          </a:bodyPr>
          <a:lstStyle>
            <a:lvl1pPr algn="ctr">
              <a:lnSpc>
                <a:spcPct val="70000"/>
              </a:lnSpc>
              <a:defRPr sz="3200" b="1" u="sng">
                <a:solidFill>
                  <a:srgbClr val="760002"/>
                </a:solidFill>
                <a:latin typeface="Georgia"/>
                <a:ea typeface="Georgia"/>
                <a:cs typeface="Georgia"/>
                <a:sym typeface="Georgia"/>
              </a:defRPr>
            </a:lvl1pPr>
          </a:lstStyle>
          <a:p>
            <a:pPr marL="0" marR="0" lvl="0" indent="0" algn="ctr" defTabSz="914400" rtl="0" eaLnBrk="1" fontAlgn="auto" latinLnBrk="0" hangingPunct="1">
              <a:lnSpc>
                <a:spcPct val="7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760002"/>
                </a:solidFill>
                <a:effectLst/>
                <a:uLnTx/>
                <a:uFillTx/>
                <a:latin typeface="Georgia"/>
                <a:sym typeface="Georgia"/>
              </a:rPr>
              <a:t>Parishioner  Engagement  &amp;  Spiritual </a:t>
            </a:r>
            <a:r>
              <a:rPr kumimoji="0" lang="en-US" sz="2400" b="1" i="0" u="sng" strike="noStrike" kern="1200" cap="none" spc="0" normalizeH="0" baseline="0" noProof="0" dirty="0">
                <a:ln>
                  <a:noFill/>
                </a:ln>
                <a:solidFill>
                  <a:srgbClr val="760002"/>
                </a:solidFill>
                <a:effectLst/>
                <a:uLnTx/>
                <a:uFillTx/>
                <a:latin typeface="Georgia"/>
                <a:sym typeface="Georgia"/>
              </a:rPr>
              <a:t>Growth  </a:t>
            </a:r>
            <a:r>
              <a:rPr kumimoji="0" sz="2400" b="1" i="0" u="sng" strike="noStrike" kern="1200" cap="none" spc="0" normalizeH="0" baseline="0" noProof="0" dirty="0">
                <a:ln>
                  <a:noFill/>
                </a:ln>
                <a:solidFill>
                  <a:srgbClr val="760002"/>
                </a:solidFill>
                <a:effectLst/>
                <a:uLnTx/>
                <a:uFillTx/>
                <a:latin typeface="Georgia"/>
                <a:sym typeface="Georgia"/>
              </a:rPr>
              <a:t>L</a:t>
            </a:r>
            <a:r>
              <a:rPr kumimoji="0" lang="en-US" sz="2400" b="1" i="0" u="sng" strike="noStrike" kern="1200" cap="none" spc="0" normalizeH="0" baseline="0" noProof="0" dirty="0">
                <a:ln>
                  <a:noFill/>
                </a:ln>
                <a:solidFill>
                  <a:srgbClr val="760002"/>
                </a:solidFill>
                <a:effectLst/>
                <a:uLnTx/>
                <a:uFillTx/>
                <a:latin typeface="Georgia"/>
                <a:sym typeface="Georgia"/>
              </a:rPr>
              <a:t>ead</a:t>
            </a:r>
            <a:r>
              <a:rPr kumimoji="0" sz="2400" b="1" i="0" u="sng" strike="noStrike" kern="1200" cap="none" spc="0" normalizeH="0" baseline="0" noProof="0" dirty="0">
                <a:ln>
                  <a:noFill/>
                </a:ln>
                <a:solidFill>
                  <a:srgbClr val="760002"/>
                </a:solidFill>
                <a:effectLst/>
                <a:uLnTx/>
                <a:uFillTx/>
                <a:latin typeface="Georgia"/>
                <a:sym typeface="Georgia"/>
              </a:rPr>
              <a:t> </a:t>
            </a:r>
            <a:r>
              <a:rPr kumimoji="0" lang="en-US" sz="2400" b="1" i="0" u="sng" strike="noStrike" kern="1200" cap="none" spc="0" normalizeH="0" baseline="0" noProof="0" dirty="0">
                <a:ln>
                  <a:noFill/>
                </a:ln>
                <a:solidFill>
                  <a:srgbClr val="760002"/>
                </a:solidFill>
                <a:effectLst/>
                <a:uLnTx/>
                <a:uFillTx/>
                <a:latin typeface="Georgia"/>
                <a:sym typeface="Georgia"/>
              </a:rPr>
              <a:t> </a:t>
            </a:r>
            <a:r>
              <a:rPr kumimoji="0" sz="2400" b="1" i="0" u="sng" strike="noStrike" kern="1200" cap="none" spc="0" normalizeH="0" baseline="0" noProof="0" dirty="0">
                <a:ln>
                  <a:noFill/>
                </a:ln>
                <a:solidFill>
                  <a:srgbClr val="760002"/>
                </a:solidFill>
                <a:effectLst/>
                <a:uLnTx/>
                <a:uFillTx/>
                <a:latin typeface="Georgia"/>
                <a:sym typeface="Georgia"/>
              </a:rPr>
              <a:t>Measures </a:t>
            </a:r>
            <a:r>
              <a:rPr kumimoji="0" lang="en-US" sz="2400" b="1" i="0" u="sng" strike="noStrike" kern="1200" cap="none" spc="0" normalizeH="0" baseline="0" noProof="0" dirty="0">
                <a:ln>
                  <a:noFill/>
                </a:ln>
                <a:solidFill>
                  <a:srgbClr val="760002"/>
                </a:solidFill>
                <a:effectLst/>
                <a:uLnTx/>
                <a:uFillTx/>
                <a:latin typeface="Georgia"/>
                <a:sym typeface="Georgia"/>
              </a:rPr>
              <a:t> </a:t>
            </a:r>
            <a:r>
              <a:rPr kumimoji="0" sz="2400" b="1" i="0" u="sng" strike="noStrike" kern="1200" cap="none" spc="0" normalizeH="0" baseline="0" noProof="0" dirty="0">
                <a:ln>
                  <a:noFill/>
                </a:ln>
                <a:solidFill>
                  <a:srgbClr val="760002"/>
                </a:solidFill>
                <a:effectLst/>
                <a:uLnTx/>
                <a:uFillTx/>
                <a:latin typeface="Georgia"/>
                <a:sym typeface="Georgia"/>
              </a:rPr>
              <a:t>WIG  3</a:t>
            </a:r>
          </a:p>
        </p:txBody>
      </p:sp>
      <p:pic>
        <p:nvPicPr>
          <p:cNvPr id="7" name="Picture 5" descr="Picture 5">
            <a:extLst>
              <a:ext uri="{FF2B5EF4-FFF2-40B4-BE49-F238E27FC236}">
                <a16:creationId xmlns:a16="http://schemas.microsoft.com/office/drawing/2014/main" id="{2A2CEC31-7234-416C-9F7A-507EC409BE71}"/>
              </a:ext>
            </a:extLst>
          </p:cNvPr>
          <p:cNvPicPr>
            <a:picLocks noChangeAspect="1"/>
          </p:cNvPicPr>
          <p:nvPr/>
        </p:nvPicPr>
        <p:blipFill>
          <a:blip r:embed="rId2"/>
          <a:stretch>
            <a:fillRect/>
          </a:stretch>
        </p:blipFill>
        <p:spPr>
          <a:xfrm>
            <a:off x="144895" y="59918"/>
            <a:ext cx="2821825" cy="711684"/>
          </a:xfrm>
          <a:prstGeom prst="rect">
            <a:avLst/>
          </a:prstGeom>
          <a:ln w="12700">
            <a:miter lim="400000"/>
          </a:ln>
        </p:spPr>
      </p:pic>
    </p:spTree>
  </p:cSld>
  <p:clrMapOvr>
    <a:masterClrMapping/>
  </p:clrMapOvr>
  <mc:AlternateContent xmlns:mc="http://schemas.openxmlformats.org/markup-compatibility/2006" xmlns:p159="http://schemas.microsoft.com/office/powerpoint/2015/09/main">
    <mc:Choice Requires="p159">
      <p:transition spd="med">
        <p159:morph option="byObject"/>
      </p:transition>
    </mc:Choice>
    <mc:Fallback xmlns="">
      <p:transition spd="med">
        <p:fade/>
      </p:transition>
    </mc:Fallback>
  </mc:AlternateContent>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17" name="Content Placeholder 3"/>
          <p:cNvGraphicFramePr/>
          <p:nvPr/>
        </p:nvGraphicFramePr>
        <p:xfrm>
          <a:off x="142240" y="1043065"/>
          <a:ext cx="8930640" cy="5220253"/>
        </p:xfrm>
        <a:graphic>
          <a:graphicData uri="http://schemas.openxmlformats.org/drawingml/2006/table">
            <a:tbl>
              <a:tblPr firstRow="1" bandRow="1"/>
              <a:tblGrid>
                <a:gridCol w="3636482">
                  <a:extLst>
                    <a:ext uri="{9D8B030D-6E8A-4147-A177-3AD203B41FA5}">
                      <a16:colId xmlns:a16="http://schemas.microsoft.com/office/drawing/2014/main" val="20000"/>
                    </a:ext>
                  </a:extLst>
                </a:gridCol>
                <a:gridCol w="1622966">
                  <a:extLst>
                    <a:ext uri="{9D8B030D-6E8A-4147-A177-3AD203B41FA5}">
                      <a16:colId xmlns:a16="http://schemas.microsoft.com/office/drawing/2014/main" val="20001"/>
                    </a:ext>
                  </a:extLst>
                </a:gridCol>
                <a:gridCol w="1814504">
                  <a:extLst>
                    <a:ext uri="{9D8B030D-6E8A-4147-A177-3AD203B41FA5}">
                      <a16:colId xmlns:a16="http://schemas.microsoft.com/office/drawing/2014/main" val="20002"/>
                    </a:ext>
                  </a:extLst>
                </a:gridCol>
                <a:gridCol w="1856688">
                  <a:extLst>
                    <a:ext uri="{9D8B030D-6E8A-4147-A177-3AD203B41FA5}">
                      <a16:colId xmlns:a16="http://schemas.microsoft.com/office/drawing/2014/main" val="20003"/>
                    </a:ext>
                  </a:extLst>
                </a:gridCol>
              </a:tblGrid>
              <a:tr h="511947">
                <a:tc>
                  <a:txBody>
                    <a:bodyPr/>
                    <a:lstStyle/>
                    <a:p>
                      <a:pPr algn="ctr">
                        <a:defRPr sz="1400">
                          <a:solidFill>
                            <a:srgbClr val="800000"/>
                          </a:solidFill>
                          <a:latin typeface="Georgia"/>
                          <a:ea typeface="Georgia"/>
                          <a:cs typeface="Georgia"/>
                          <a:sym typeface="Georgia"/>
                        </a:defRPr>
                      </a:pPr>
                      <a:r>
                        <a:rPr dirty="0"/>
                        <a:t>Key  Actions  Necessary  To  Achieve  </a:t>
                      </a:r>
                    </a:p>
                    <a:p>
                      <a:pPr algn="ctr">
                        <a:defRPr sz="1400" u="sng">
                          <a:solidFill>
                            <a:srgbClr val="800000"/>
                          </a:solidFill>
                          <a:latin typeface="Georgia"/>
                          <a:ea typeface="Georgia"/>
                          <a:cs typeface="Georgia"/>
                          <a:sym typeface="Georgia"/>
                        </a:defRPr>
                      </a:pPr>
                      <a:r>
                        <a:rPr dirty="0"/>
                        <a:t>Strategic  WIG 3</a:t>
                      </a:r>
                    </a:p>
                  </a:txBody>
                  <a:tcPr marL="45720" marR="45720" horzOverflow="overflow">
                    <a:lnL w="12700">
                      <a:solidFill>
                        <a:srgbClr val="800000"/>
                      </a:solidFill>
                    </a:lnL>
                    <a:lnR w="12700">
                      <a:solidFill>
                        <a:srgbClr val="800000"/>
                      </a:solidFill>
                    </a:lnR>
                    <a:lnT w="12700">
                      <a:solidFill>
                        <a:srgbClr val="800000"/>
                      </a:solidFill>
                    </a:lnT>
                    <a:lnB w="38100">
                      <a:solidFill>
                        <a:srgbClr val="800000"/>
                      </a:solidFill>
                    </a:lnB>
                    <a:solidFill>
                      <a:srgbClr val="FFF8CD"/>
                    </a:solidFill>
                  </a:tcPr>
                </a:tc>
                <a:tc>
                  <a:txBody>
                    <a:bodyPr/>
                    <a:lstStyle/>
                    <a:p>
                      <a:pPr algn="ctr">
                        <a:defRPr sz="1400">
                          <a:solidFill>
                            <a:srgbClr val="800000"/>
                          </a:solidFill>
                          <a:latin typeface="Georgia"/>
                          <a:ea typeface="Georgia"/>
                          <a:cs typeface="Georgia"/>
                          <a:sym typeface="Georgia"/>
                        </a:defRPr>
                      </a:pPr>
                      <a:r>
                        <a:rPr dirty="0"/>
                        <a:t>Responsible </a:t>
                      </a:r>
                      <a:r>
                        <a:rPr u="sng" dirty="0"/>
                        <a:t>Party</a:t>
                      </a:r>
                    </a:p>
                  </a:txBody>
                  <a:tcPr marL="45720" marR="45720" horzOverflow="overflow">
                    <a:lnL w="12700">
                      <a:solidFill>
                        <a:srgbClr val="800000"/>
                      </a:solidFill>
                    </a:lnL>
                    <a:lnR w="12700">
                      <a:solidFill>
                        <a:srgbClr val="800000"/>
                      </a:solidFill>
                    </a:lnR>
                    <a:lnT w="12700">
                      <a:solidFill>
                        <a:srgbClr val="800000"/>
                      </a:solidFill>
                    </a:lnT>
                    <a:lnB w="38100">
                      <a:solidFill>
                        <a:srgbClr val="800000"/>
                      </a:solidFill>
                    </a:lnB>
                    <a:solidFill>
                      <a:srgbClr val="FFF8CD"/>
                    </a:solidFill>
                  </a:tcPr>
                </a:tc>
                <a:tc>
                  <a:txBody>
                    <a:bodyPr/>
                    <a:lstStyle/>
                    <a:p>
                      <a:pPr algn="ctr">
                        <a:defRPr sz="1400">
                          <a:solidFill>
                            <a:srgbClr val="800000"/>
                          </a:solidFill>
                          <a:latin typeface="Georgia"/>
                          <a:ea typeface="Georgia"/>
                          <a:cs typeface="Georgia"/>
                          <a:sym typeface="Georgia"/>
                        </a:defRPr>
                      </a:pPr>
                      <a:r>
                        <a:rPr dirty="0"/>
                        <a:t>Deadline </a:t>
                      </a:r>
                      <a:r>
                        <a:rPr u="sng" dirty="0"/>
                        <a:t>Timetable</a:t>
                      </a:r>
                    </a:p>
                  </a:txBody>
                  <a:tcPr marL="45720" marR="45720" horzOverflow="overflow">
                    <a:lnL w="12700">
                      <a:solidFill>
                        <a:srgbClr val="800000"/>
                      </a:solidFill>
                    </a:lnL>
                    <a:lnR w="12700">
                      <a:solidFill>
                        <a:srgbClr val="800000"/>
                      </a:solidFill>
                    </a:lnR>
                    <a:lnT w="12700">
                      <a:solidFill>
                        <a:srgbClr val="800000"/>
                      </a:solidFill>
                    </a:lnT>
                    <a:lnB w="38100">
                      <a:solidFill>
                        <a:srgbClr val="800000"/>
                      </a:solidFill>
                    </a:lnB>
                    <a:solidFill>
                      <a:srgbClr val="FFF8CD"/>
                    </a:solidFill>
                  </a:tcPr>
                </a:tc>
                <a:tc>
                  <a:txBody>
                    <a:bodyPr/>
                    <a:lstStyle/>
                    <a:p>
                      <a:pPr algn="ctr">
                        <a:defRPr sz="1400">
                          <a:solidFill>
                            <a:srgbClr val="800000"/>
                          </a:solidFill>
                          <a:latin typeface="Georgia"/>
                          <a:ea typeface="Georgia"/>
                          <a:cs typeface="Georgia"/>
                          <a:sym typeface="Georgia"/>
                        </a:defRPr>
                      </a:pPr>
                      <a:r>
                        <a:rPr lang="en-US" dirty="0"/>
                        <a:t> </a:t>
                      </a:r>
                      <a:r>
                        <a:rPr dirty="0"/>
                        <a:t>Completion </a:t>
                      </a:r>
                    </a:p>
                    <a:p>
                      <a:pPr algn="ctr">
                        <a:defRPr sz="1400" u="sng">
                          <a:solidFill>
                            <a:srgbClr val="800000"/>
                          </a:solidFill>
                          <a:latin typeface="Georgia"/>
                          <a:ea typeface="Georgia"/>
                          <a:cs typeface="Georgia"/>
                          <a:sym typeface="Georgia"/>
                        </a:defRPr>
                      </a:pPr>
                      <a:r>
                        <a:rPr dirty="0"/>
                        <a:t>Confirmation Test</a:t>
                      </a:r>
                    </a:p>
                  </a:txBody>
                  <a:tcPr marL="45720" marR="45720" horzOverflow="overflow">
                    <a:lnL w="12700">
                      <a:solidFill>
                        <a:srgbClr val="800000"/>
                      </a:solidFill>
                    </a:lnL>
                    <a:lnR w="12700">
                      <a:solidFill>
                        <a:srgbClr val="800000"/>
                      </a:solidFill>
                    </a:lnR>
                    <a:lnT w="12700">
                      <a:solidFill>
                        <a:srgbClr val="800000"/>
                      </a:solidFill>
                    </a:lnT>
                    <a:lnB w="38100">
                      <a:solidFill>
                        <a:srgbClr val="800000"/>
                      </a:solidFill>
                    </a:lnB>
                    <a:solidFill>
                      <a:srgbClr val="FFF8CD"/>
                    </a:solidFill>
                  </a:tcPr>
                </a:tc>
                <a:extLst>
                  <a:ext uri="{0D108BD9-81ED-4DB2-BD59-A6C34878D82A}">
                    <a16:rowId xmlns:a16="http://schemas.microsoft.com/office/drawing/2014/main" val="10000"/>
                  </a:ext>
                </a:extLst>
              </a:tr>
              <a:tr h="457117">
                <a:tc gridSpan="4">
                  <a:txBody>
                    <a:bodyPr/>
                    <a:lstStyle/>
                    <a:p>
                      <a:pPr algn="l">
                        <a:lnSpc>
                          <a:spcPct val="107000"/>
                        </a:lnSpc>
                        <a:defRPr sz="1800"/>
                      </a:pPr>
                      <a:r>
                        <a:rPr sz="1400" b="1" u="sng" dirty="0">
                          <a:solidFill>
                            <a:srgbClr val="FF0000"/>
                          </a:solidFill>
                          <a:latin typeface="Georgia"/>
                          <a:ea typeface="Georgia"/>
                          <a:cs typeface="Georgia"/>
                          <a:sym typeface="Georgia"/>
                        </a:rPr>
                        <a:t>LAG 1: Research  the  most   effective  stewardship, and  ministry  and </a:t>
                      </a:r>
                      <a:r>
                        <a:rPr lang="en-US" sz="1400" b="1" u="sng" dirty="0">
                          <a:solidFill>
                            <a:srgbClr val="FF0000"/>
                          </a:solidFill>
                          <a:latin typeface="Georgia"/>
                          <a:ea typeface="Georgia"/>
                          <a:cs typeface="Georgia"/>
                          <a:sym typeface="Georgia"/>
                        </a:rPr>
                        <a:t>spiritual</a:t>
                      </a:r>
                      <a:r>
                        <a:rPr sz="1400" b="1" u="sng" dirty="0">
                          <a:solidFill>
                            <a:srgbClr val="FF0000"/>
                          </a:solidFill>
                          <a:latin typeface="Georgia"/>
                          <a:ea typeface="Georgia"/>
                          <a:cs typeface="Georgia"/>
                          <a:sym typeface="Georgia"/>
                        </a:rPr>
                        <a:t>  engagement  programs (the  “Engagement  Programs”) within  4  months</a:t>
                      </a:r>
                    </a:p>
                  </a:txBody>
                  <a:tcPr marL="0" marR="0" marT="0" marB="0" horzOverflow="overflow">
                    <a:lnL w="12700">
                      <a:solidFill>
                        <a:srgbClr val="5D0100"/>
                      </a:solidFill>
                    </a:lnL>
                    <a:lnR w="12700">
                      <a:solidFill>
                        <a:srgbClr val="5D0100"/>
                      </a:solidFill>
                    </a:lnR>
                    <a:lnT w="38100">
                      <a:solidFill>
                        <a:srgbClr val="800000"/>
                      </a:solidFill>
                    </a:lnT>
                    <a:lnB w="12700">
                      <a:solidFill>
                        <a:srgbClr val="5D0100"/>
                      </a:solidFill>
                    </a:lnB>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516090">
                <a:tc>
                  <a:txBody>
                    <a:bodyPr/>
                    <a:lstStyle/>
                    <a:p>
                      <a:pPr algn="just">
                        <a:lnSpc>
                          <a:spcPct val="107000"/>
                        </a:lnSpc>
                        <a:defRPr sz="1800"/>
                      </a:pPr>
                      <a:r>
                        <a:rPr sz="1400" b="1" dirty="0">
                          <a:solidFill>
                            <a:srgbClr val="5D0100"/>
                          </a:solidFill>
                          <a:latin typeface="Georgia"/>
                          <a:ea typeface="Georgia"/>
                          <a:cs typeface="Georgia"/>
                          <a:sym typeface="Georgia"/>
                        </a:rPr>
                        <a:t>1. Form </a:t>
                      </a:r>
                      <a:r>
                        <a:rPr lang="en-US" sz="1400" b="1" dirty="0">
                          <a:solidFill>
                            <a:srgbClr val="5D0100"/>
                          </a:solidFill>
                          <a:latin typeface="Georgia"/>
                          <a:ea typeface="Georgia"/>
                          <a:cs typeface="Georgia"/>
                          <a:sym typeface="Georgia"/>
                        </a:rPr>
                        <a:t>Parishioner Engagement &amp; Spiritual Growth </a:t>
                      </a:r>
                      <a:r>
                        <a:rPr sz="1400" b="1" dirty="0">
                          <a:solidFill>
                            <a:srgbClr val="5D0100"/>
                          </a:solidFill>
                          <a:latin typeface="Georgia"/>
                          <a:ea typeface="Georgia"/>
                          <a:cs typeface="Georgia"/>
                          <a:sym typeface="Georgia"/>
                        </a:rPr>
                        <a:t>Wildly Important Goal Team 3 (“Engagement Programs Team 3”). </a:t>
                      </a:r>
                    </a:p>
                  </a:txBody>
                  <a:tcPr marL="0" marR="0" marT="0" marB="0" horzOverflow="overflow">
                    <a:lnL w="12700">
                      <a:solidFill>
                        <a:srgbClr val="800000"/>
                      </a:solidFill>
                    </a:lnL>
                    <a:lnR w="12700">
                      <a:solidFill>
                        <a:srgbClr val="800000"/>
                      </a:solidFill>
                    </a:lnR>
                    <a:lnT w="12700">
                      <a:solidFill>
                        <a:srgbClr val="5D0100"/>
                      </a:solidFill>
                    </a:lnT>
                    <a:lnB w="12700">
                      <a:solidFill>
                        <a:srgbClr val="800000"/>
                      </a:solidFill>
                    </a:lnB>
                    <a:noFill/>
                  </a:tcPr>
                </a:tc>
                <a:tc>
                  <a:txBody>
                    <a:bodyPr/>
                    <a:lstStyle/>
                    <a:p>
                      <a:pPr marL="60325" indent="0" algn="l">
                        <a:lnSpc>
                          <a:spcPct val="107000"/>
                        </a:lnSpc>
                        <a:defRPr sz="1800"/>
                      </a:pPr>
                      <a:r>
                        <a:rPr sz="1200" b="0" dirty="0">
                          <a:solidFill>
                            <a:srgbClr val="5D0100"/>
                          </a:solidFill>
                          <a:latin typeface="Georgia"/>
                          <a:ea typeface="Georgia"/>
                          <a:cs typeface="Georgia"/>
                          <a:sym typeface="Georgia"/>
                        </a:rPr>
                        <a:t>Strategic Planning Team and Goal co-Captains</a:t>
                      </a:r>
                    </a:p>
                  </a:txBody>
                  <a:tcPr marL="0" marR="0" marT="0" marB="0" horzOverflow="overflow">
                    <a:lnL w="12700">
                      <a:solidFill>
                        <a:srgbClr val="800000"/>
                      </a:solidFill>
                    </a:lnL>
                    <a:lnR w="12700">
                      <a:solidFill>
                        <a:srgbClr val="800000"/>
                      </a:solidFill>
                    </a:lnR>
                    <a:lnT w="12700">
                      <a:solidFill>
                        <a:srgbClr val="5D0100"/>
                      </a:solidFill>
                    </a:lnT>
                    <a:lnB w="12700">
                      <a:solidFill>
                        <a:srgbClr val="800000"/>
                      </a:solidFill>
                    </a:lnB>
                    <a:noFill/>
                  </a:tcPr>
                </a:tc>
                <a:tc>
                  <a:txBody>
                    <a:bodyPr/>
                    <a:lstStyle/>
                    <a:p>
                      <a:pPr algn="l">
                        <a:lnSpc>
                          <a:spcPct val="107000"/>
                        </a:lnSpc>
                        <a:defRPr sz="1800"/>
                      </a:pPr>
                      <a:r>
                        <a:rPr lang="en-US" sz="1200" b="0" dirty="0">
                          <a:solidFill>
                            <a:srgbClr val="660033"/>
                          </a:solidFill>
                          <a:latin typeface="Georgia"/>
                          <a:ea typeface="Georgia"/>
                          <a:cs typeface="Georgia"/>
                          <a:sym typeface="Georgia"/>
                        </a:rPr>
                        <a:t> </a:t>
                      </a:r>
                      <a:r>
                        <a:rPr sz="1200" b="0" dirty="0">
                          <a:solidFill>
                            <a:srgbClr val="660033"/>
                          </a:solidFill>
                          <a:latin typeface="Georgia"/>
                          <a:ea typeface="Georgia"/>
                          <a:cs typeface="Georgia"/>
                          <a:sym typeface="Georgia"/>
                        </a:rPr>
                        <a:t>1 month  after Start Date</a:t>
                      </a:r>
                    </a:p>
                  </a:txBody>
                  <a:tcPr marL="0" marR="0" marT="0" marB="0" horzOverflow="overflow">
                    <a:lnL w="12700">
                      <a:solidFill>
                        <a:srgbClr val="800000"/>
                      </a:solidFill>
                    </a:lnL>
                    <a:lnR w="12700">
                      <a:solidFill>
                        <a:srgbClr val="800000"/>
                      </a:solidFill>
                    </a:lnR>
                    <a:lnT w="12700">
                      <a:solidFill>
                        <a:srgbClr val="5D0100"/>
                      </a:solidFill>
                    </a:lnT>
                    <a:lnB w="12700">
                      <a:solidFill>
                        <a:srgbClr val="800000"/>
                      </a:solidFill>
                    </a:lnB>
                    <a:noFill/>
                  </a:tcPr>
                </a:tc>
                <a:tc>
                  <a:txBody>
                    <a:bodyPr/>
                    <a:lstStyle/>
                    <a:p>
                      <a:pPr algn="l">
                        <a:lnSpc>
                          <a:spcPct val="107000"/>
                        </a:lnSpc>
                        <a:defRPr sz="1800"/>
                      </a:pPr>
                      <a:r>
                        <a:rPr sz="1200" b="0" dirty="0">
                          <a:solidFill>
                            <a:srgbClr val="5D0100"/>
                          </a:solidFill>
                          <a:latin typeface="Georgia"/>
                          <a:ea typeface="Georgia"/>
                          <a:cs typeface="Georgia"/>
                          <a:sym typeface="Georgia"/>
                        </a:rPr>
                        <a:t>Engagement Programs Ministry Team 3 members agree to serve  </a:t>
                      </a:r>
                    </a:p>
                  </a:txBody>
                  <a:tcPr marL="0" marR="0" marT="0" marB="0" horzOverflow="overflow">
                    <a:lnL w="12700">
                      <a:solidFill>
                        <a:srgbClr val="800000"/>
                      </a:solidFill>
                    </a:lnL>
                    <a:lnR w="12700">
                      <a:solidFill>
                        <a:srgbClr val="800000"/>
                      </a:solidFill>
                    </a:lnR>
                    <a:lnT w="12700">
                      <a:solidFill>
                        <a:srgbClr val="5D0100"/>
                      </a:solidFill>
                    </a:lnT>
                    <a:lnB w="12700">
                      <a:solidFill>
                        <a:srgbClr val="800000"/>
                      </a:solidFill>
                    </a:lnB>
                    <a:noFill/>
                  </a:tcPr>
                </a:tc>
                <a:extLst>
                  <a:ext uri="{0D108BD9-81ED-4DB2-BD59-A6C34878D82A}">
                    <a16:rowId xmlns:a16="http://schemas.microsoft.com/office/drawing/2014/main" val="10002"/>
                  </a:ext>
                </a:extLst>
              </a:tr>
              <a:tr h="606954">
                <a:tc>
                  <a:txBody>
                    <a:bodyPr/>
                    <a:lstStyle/>
                    <a:p>
                      <a:pPr marL="0" lvl="1" indent="0" algn="l">
                        <a:defRPr sz="1400" b="1">
                          <a:solidFill>
                            <a:srgbClr val="5D0100"/>
                          </a:solidFill>
                          <a:latin typeface="Georgia"/>
                          <a:ea typeface="Georgia"/>
                          <a:cs typeface="Georgia"/>
                          <a:sym typeface="Georgia"/>
                        </a:defRPr>
                      </a:pPr>
                      <a:r>
                        <a:rPr dirty="0"/>
                        <a:t>2. Determine stewardship and ministry and </a:t>
                      </a:r>
                      <a:r>
                        <a:rPr lang="en-US" dirty="0"/>
                        <a:t>spiritual </a:t>
                      </a:r>
                      <a:r>
                        <a:rPr dirty="0"/>
                        <a:t>engagement key  definitions and effectiveness metrics.</a:t>
                      </a:r>
                    </a:p>
                  </a:txBody>
                  <a:tcPr marL="0" marR="0" marT="0" marB="0" horzOverflow="overflow">
                    <a:lnL w="12700">
                      <a:solidFill>
                        <a:srgbClr val="800000"/>
                      </a:solidFill>
                    </a:lnL>
                    <a:lnR w="12700">
                      <a:solidFill>
                        <a:srgbClr val="800000"/>
                      </a:solidFill>
                    </a:lnR>
                    <a:lnT w="12700">
                      <a:solidFill>
                        <a:srgbClr val="800000"/>
                      </a:solidFill>
                    </a:lnT>
                    <a:lnB w="12700">
                      <a:solidFill>
                        <a:srgbClr val="800000"/>
                      </a:solidFill>
                    </a:lnB>
                    <a:noFill/>
                  </a:tcPr>
                </a:tc>
                <a:tc>
                  <a:txBody>
                    <a:bodyPr/>
                    <a:lstStyle/>
                    <a:p>
                      <a:pPr marL="60325" indent="0" algn="l">
                        <a:lnSpc>
                          <a:spcPct val="107000"/>
                        </a:lnSpc>
                        <a:defRPr b="1">
                          <a:solidFill>
                            <a:srgbClr val="5D0100"/>
                          </a:solidFill>
                          <a:latin typeface="Georgia"/>
                          <a:ea typeface="Georgia"/>
                          <a:cs typeface="Georgia"/>
                          <a:sym typeface="Georgia"/>
                        </a:defRPr>
                      </a:pPr>
                      <a:r>
                        <a:rPr sz="1200" b="0" dirty="0"/>
                        <a:t>Engagement Programs  Ministry  Team 3</a:t>
                      </a:r>
                    </a:p>
                  </a:txBody>
                  <a:tcPr marL="0" marR="0" marT="0" marB="0" horzOverflow="overflow">
                    <a:lnL w="12700">
                      <a:solidFill>
                        <a:srgbClr val="800000"/>
                      </a:solidFill>
                    </a:lnL>
                    <a:lnR w="12700">
                      <a:solidFill>
                        <a:srgbClr val="800000"/>
                      </a:solidFill>
                    </a:lnR>
                    <a:lnT w="12700">
                      <a:solidFill>
                        <a:srgbClr val="800000"/>
                      </a:solidFill>
                    </a:lnT>
                    <a:lnB w="12700">
                      <a:solidFill>
                        <a:srgbClr val="800000"/>
                      </a:solidFill>
                    </a:lnB>
                    <a:noFill/>
                  </a:tcPr>
                </a:tc>
                <a:tc>
                  <a:txBody>
                    <a:bodyPr/>
                    <a:lstStyle/>
                    <a:p>
                      <a:pPr algn="l">
                        <a:lnSpc>
                          <a:spcPct val="107000"/>
                        </a:lnSpc>
                        <a:defRPr b="1">
                          <a:solidFill>
                            <a:srgbClr val="FF0000"/>
                          </a:solidFill>
                          <a:latin typeface="Georgia"/>
                          <a:ea typeface="Georgia"/>
                          <a:cs typeface="Georgia"/>
                          <a:sym typeface="Georgia"/>
                        </a:defRPr>
                      </a:pPr>
                      <a:r>
                        <a:rPr lang="en-US" sz="1200" b="0" dirty="0">
                          <a:solidFill>
                            <a:srgbClr val="660033"/>
                          </a:solidFill>
                        </a:rPr>
                        <a:t> </a:t>
                      </a:r>
                      <a:r>
                        <a:rPr sz="1200" b="0" dirty="0">
                          <a:solidFill>
                            <a:srgbClr val="660033"/>
                          </a:solidFill>
                        </a:rPr>
                        <a:t>2 month after step 1</a:t>
                      </a:r>
                    </a:p>
                  </a:txBody>
                  <a:tcPr marL="0" marR="0" marT="0" marB="0" horzOverflow="overflow">
                    <a:lnL w="12700">
                      <a:solidFill>
                        <a:srgbClr val="800000"/>
                      </a:solidFill>
                    </a:lnL>
                    <a:lnR w="12700">
                      <a:solidFill>
                        <a:srgbClr val="800000"/>
                      </a:solidFill>
                    </a:lnR>
                    <a:lnT w="12700">
                      <a:solidFill>
                        <a:srgbClr val="800000"/>
                      </a:solidFill>
                    </a:lnT>
                    <a:lnB w="12700">
                      <a:solidFill>
                        <a:srgbClr val="800000"/>
                      </a:solidFill>
                    </a:lnB>
                    <a:noFill/>
                  </a:tcPr>
                </a:tc>
                <a:tc>
                  <a:txBody>
                    <a:bodyPr/>
                    <a:lstStyle/>
                    <a:p>
                      <a:pPr algn="l">
                        <a:lnSpc>
                          <a:spcPct val="107000"/>
                        </a:lnSpc>
                        <a:defRPr sz="1800"/>
                      </a:pPr>
                      <a:r>
                        <a:rPr sz="1200" b="0" dirty="0">
                          <a:solidFill>
                            <a:srgbClr val="5D0100"/>
                          </a:solidFill>
                          <a:latin typeface="Georgia"/>
                          <a:ea typeface="Georgia"/>
                          <a:cs typeface="Georgia"/>
                          <a:sym typeface="Georgia"/>
                        </a:rPr>
                        <a:t>Engagement definitions and metrics determined </a:t>
                      </a:r>
                    </a:p>
                  </a:txBody>
                  <a:tcPr marL="0" marR="0" marT="0" marB="0" horzOverflow="overflow">
                    <a:lnL w="12700">
                      <a:solidFill>
                        <a:srgbClr val="800000"/>
                      </a:solidFill>
                    </a:lnL>
                    <a:lnR w="12700">
                      <a:solidFill>
                        <a:srgbClr val="800000"/>
                      </a:solidFill>
                    </a:lnR>
                    <a:lnT w="12700">
                      <a:solidFill>
                        <a:srgbClr val="800000"/>
                      </a:solidFill>
                    </a:lnT>
                    <a:lnB w="12700">
                      <a:solidFill>
                        <a:srgbClr val="800000"/>
                      </a:solidFill>
                    </a:lnB>
                    <a:noFill/>
                  </a:tcPr>
                </a:tc>
                <a:extLst>
                  <a:ext uri="{0D108BD9-81ED-4DB2-BD59-A6C34878D82A}">
                    <a16:rowId xmlns:a16="http://schemas.microsoft.com/office/drawing/2014/main" val="10003"/>
                  </a:ext>
                </a:extLst>
              </a:tr>
              <a:tr h="765663">
                <a:tc>
                  <a:txBody>
                    <a:bodyPr/>
                    <a:lstStyle/>
                    <a:p>
                      <a:pPr algn="l">
                        <a:lnSpc>
                          <a:spcPct val="107000"/>
                        </a:lnSpc>
                        <a:defRPr sz="1800"/>
                      </a:pPr>
                      <a:r>
                        <a:rPr sz="1400" b="1" dirty="0">
                          <a:solidFill>
                            <a:srgbClr val="5D0100"/>
                          </a:solidFill>
                          <a:latin typeface="Georgia"/>
                          <a:ea typeface="Georgia"/>
                          <a:cs typeface="Georgia"/>
                          <a:sym typeface="Georgia"/>
                        </a:rPr>
                        <a:t>3. Analyze the parish baseline on those key stewardship</a:t>
                      </a:r>
                      <a:r>
                        <a:rPr lang="en-US" sz="1400" b="1" dirty="0">
                          <a:solidFill>
                            <a:srgbClr val="5D0100"/>
                          </a:solidFill>
                          <a:latin typeface="Georgia"/>
                          <a:ea typeface="Georgia"/>
                          <a:cs typeface="Georgia"/>
                          <a:sym typeface="Georgia"/>
                        </a:rPr>
                        <a:t>,</a:t>
                      </a:r>
                      <a:r>
                        <a:rPr sz="1400" b="1" dirty="0">
                          <a:solidFill>
                            <a:srgbClr val="5D0100"/>
                          </a:solidFill>
                          <a:latin typeface="Georgia"/>
                          <a:ea typeface="Georgia"/>
                          <a:cs typeface="Georgia"/>
                          <a:sym typeface="Georgia"/>
                        </a:rPr>
                        <a:t> </a:t>
                      </a:r>
                      <a:r>
                        <a:rPr lang="en-US" sz="1400" b="1" dirty="0">
                          <a:solidFill>
                            <a:srgbClr val="5D0100"/>
                          </a:solidFill>
                          <a:latin typeface="Georgia"/>
                          <a:ea typeface="Georgia"/>
                          <a:cs typeface="Georgia"/>
                          <a:sym typeface="Georgia"/>
                        </a:rPr>
                        <a:t>ministry and spiritual  engagement </a:t>
                      </a:r>
                      <a:r>
                        <a:rPr sz="1400" b="1" dirty="0">
                          <a:solidFill>
                            <a:srgbClr val="5D0100"/>
                          </a:solidFill>
                          <a:latin typeface="Georgia"/>
                          <a:ea typeface="Georgia"/>
                          <a:cs typeface="Georgia"/>
                          <a:sym typeface="Georgia"/>
                        </a:rPr>
                        <a:t>effectiveness metrics and survey/research parish impediments to achieving increased stewardship and ministry and spiritual  engagement success.</a:t>
                      </a:r>
                    </a:p>
                  </a:txBody>
                  <a:tcPr marL="0" marR="0" marT="0" marB="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EF6"/>
                    </a:solidFill>
                  </a:tcPr>
                </a:tc>
                <a:tc>
                  <a:txBody>
                    <a:bodyPr/>
                    <a:lstStyle/>
                    <a:p>
                      <a:pPr marL="60325" indent="0" algn="l">
                        <a:lnSpc>
                          <a:spcPct val="107000"/>
                        </a:lnSpc>
                        <a:defRPr b="1">
                          <a:solidFill>
                            <a:srgbClr val="5D0100"/>
                          </a:solidFill>
                          <a:latin typeface="Georgia"/>
                          <a:ea typeface="Georgia"/>
                          <a:cs typeface="Georgia"/>
                          <a:sym typeface="Georgia"/>
                        </a:defRPr>
                      </a:pPr>
                      <a:r>
                        <a:rPr sz="1200" b="0" dirty="0"/>
                        <a:t>Engagement Programs  Ministry Team 3</a:t>
                      </a:r>
                    </a:p>
                  </a:txBody>
                  <a:tcPr marL="0" marR="0" marT="0" marB="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EF6"/>
                    </a:solidFill>
                  </a:tcPr>
                </a:tc>
                <a:tc>
                  <a:txBody>
                    <a:bodyPr/>
                    <a:lstStyle/>
                    <a:p>
                      <a:pPr algn="l">
                        <a:lnSpc>
                          <a:spcPct val="107000"/>
                        </a:lnSpc>
                        <a:defRPr b="1">
                          <a:solidFill>
                            <a:srgbClr val="FF0000"/>
                          </a:solidFill>
                          <a:latin typeface="Georgia"/>
                          <a:ea typeface="Georgia"/>
                          <a:cs typeface="Georgia"/>
                          <a:sym typeface="Georgia"/>
                        </a:defRPr>
                      </a:pPr>
                      <a:r>
                        <a:rPr lang="en-US" sz="1200" b="0" dirty="0">
                          <a:solidFill>
                            <a:srgbClr val="660033"/>
                          </a:solidFill>
                        </a:rPr>
                        <a:t> </a:t>
                      </a:r>
                      <a:r>
                        <a:rPr sz="1200" b="0" dirty="0">
                          <a:solidFill>
                            <a:srgbClr val="660033"/>
                          </a:solidFill>
                        </a:rPr>
                        <a:t>1 months after step 2</a:t>
                      </a:r>
                    </a:p>
                  </a:txBody>
                  <a:tcPr marL="0" marR="0" marT="0" marB="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EF6"/>
                    </a:solidFill>
                  </a:tcPr>
                </a:tc>
                <a:tc>
                  <a:txBody>
                    <a:bodyPr/>
                    <a:lstStyle/>
                    <a:p>
                      <a:pPr algn="l">
                        <a:lnSpc>
                          <a:spcPct val="107000"/>
                        </a:lnSpc>
                        <a:defRPr sz="1800"/>
                      </a:pPr>
                      <a:r>
                        <a:rPr sz="1200" b="0" dirty="0">
                          <a:solidFill>
                            <a:srgbClr val="5D0100"/>
                          </a:solidFill>
                          <a:latin typeface="Georgia"/>
                          <a:ea typeface="Georgia"/>
                          <a:cs typeface="Georgia"/>
                          <a:sym typeface="Georgia"/>
                        </a:rPr>
                        <a:t>Parish baselines and parish impediments </a:t>
                      </a:r>
                      <a:r>
                        <a:rPr lang="en-US" sz="1200" b="0" dirty="0">
                          <a:solidFill>
                            <a:srgbClr val="5D0100"/>
                          </a:solidFill>
                          <a:latin typeface="Georgia"/>
                          <a:ea typeface="Georgia"/>
                          <a:cs typeface="Georgia"/>
                          <a:sym typeface="Georgia"/>
                        </a:rPr>
                        <a:t>determination </a:t>
                      </a:r>
                      <a:r>
                        <a:rPr sz="1200" b="0" dirty="0">
                          <a:solidFill>
                            <a:srgbClr val="5D0100"/>
                          </a:solidFill>
                          <a:latin typeface="Georgia"/>
                          <a:ea typeface="Georgia"/>
                          <a:cs typeface="Georgia"/>
                          <a:sym typeface="Georgia"/>
                        </a:rPr>
                        <a:t>are finalized</a:t>
                      </a:r>
                    </a:p>
                  </a:txBody>
                  <a:tcPr marL="0" marR="0" marT="0" marB="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EF6"/>
                    </a:solidFill>
                  </a:tcPr>
                </a:tc>
                <a:extLst>
                  <a:ext uri="{0D108BD9-81ED-4DB2-BD59-A6C34878D82A}">
                    <a16:rowId xmlns:a16="http://schemas.microsoft.com/office/drawing/2014/main" val="10004"/>
                  </a:ext>
                </a:extLst>
              </a:tr>
              <a:tr h="1095185">
                <a:tc>
                  <a:txBody>
                    <a:bodyPr/>
                    <a:lstStyle/>
                    <a:p>
                      <a:pPr algn="l">
                        <a:lnSpc>
                          <a:spcPct val="107000"/>
                        </a:lnSpc>
                        <a:defRPr sz="1800"/>
                      </a:pPr>
                      <a:r>
                        <a:rPr sz="1400" b="1" dirty="0">
                          <a:solidFill>
                            <a:srgbClr val="5D0100"/>
                          </a:solidFill>
                          <a:latin typeface="Georgia"/>
                          <a:ea typeface="Georgia"/>
                          <a:cs typeface="Georgia"/>
                          <a:sym typeface="Georgia"/>
                        </a:rPr>
                        <a:t>4. Identify at least 5 stewardship/ ministry engagement, and 5 spiritual growth programs, to consider from both inside and outside the Orthodox ecosystem.</a:t>
                      </a:r>
                    </a:p>
                  </a:txBody>
                  <a:tcPr marL="0" marR="0" marT="0" marB="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CED"/>
                    </a:solidFill>
                  </a:tcPr>
                </a:tc>
                <a:tc>
                  <a:txBody>
                    <a:bodyPr/>
                    <a:lstStyle/>
                    <a:p>
                      <a:pPr marL="60325" indent="0" algn="l">
                        <a:lnSpc>
                          <a:spcPct val="107000"/>
                        </a:lnSpc>
                        <a:defRPr sz="1800"/>
                      </a:pPr>
                      <a:r>
                        <a:rPr sz="1200" b="0" dirty="0">
                          <a:solidFill>
                            <a:srgbClr val="5D0100"/>
                          </a:solidFill>
                          <a:latin typeface="Georgia"/>
                          <a:ea typeface="Georgia"/>
                          <a:cs typeface="Georgia"/>
                          <a:sym typeface="Georgia"/>
                        </a:rPr>
                        <a:t>Engagement Programs  Ministry Team 3</a:t>
                      </a:r>
                    </a:p>
                  </a:txBody>
                  <a:tcPr marL="0" marR="0" marT="0" marB="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CED"/>
                    </a:solidFill>
                  </a:tcPr>
                </a:tc>
                <a:tc>
                  <a:txBody>
                    <a:bodyPr/>
                    <a:lstStyle/>
                    <a:p>
                      <a:pPr algn="l">
                        <a:lnSpc>
                          <a:spcPct val="107000"/>
                        </a:lnSpc>
                        <a:defRPr sz="1800"/>
                      </a:pPr>
                      <a:r>
                        <a:rPr lang="en-US" sz="1200" b="0" dirty="0">
                          <a:solidFill>
                            <a:srgbClr val="660033"/>
                          </a:solidFill>
                          <a:latin typeface="Georgia"/>
                          <a:ea typeface="Georgia"/>
                          <a:cs typeface="Georgia"/>
                          <a:sym typeface="Georgia"/>
                        </a:rPr>
                        <a:t> </a:t>
                      </a:r>
                      <a:r>
                        <a:rPr sz="1200" b="0" dirty="0">
                          <a:solidFill>
                            <a:srgbClr val="660033"/>
                          </a:solidFill>
                          <a:latin typeface="Georgia"/>
                          <a:ea typeface="Georgia"/>
                          <a:cs typeface="Georgia"/>
                          <a:sym typeface="Georgia"/>
                        </a:rPr>
                        <a:t>Simultaneous with steps 2 </a:t>
                      </a:r>
                      <a:r>
                        <a:rPr lang="en-US" sz="1200" b="0" dirty="0">
                          <a:solidFill>
                            <a:srgbClr val="660033"/>
                          </a:solidFill>
                          <a:latin typeface="Georgia"/>
                          <a:ea typeface="Georgia"/>
                          <a:cs typeface="Georgia"/>
                          <a:sym typeface="Georgia"/>
                        </a:rPr>
                        <a:t>   </a:t>
                      </a:r>
                      <a:r>
                        <a:rPr sz="1200" b="0" dirty="0">
                          <a:solidFill>
                            <a:srgbClr val="660033"/>
                          </a:solidFill>
                          <a:latin typeface="Georgia"/>
                          <a:ea typeface="Georgia"/>
                          <a:cs typeface="Georgia"/>
                          <a:sym typeface="Georgia"/>
                        </a:rPr>
                        <a:t>&amp; 3</a:t>
                      </a:r>
                    </a:p>
                  </a:txBody>
                  <a:tcPr marL="0" marR="0" marT="0" marB="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CED"/>
                    </a:solidFill>
                  </a:tcPr>
                </a:tc>
                <a:tc>
                  <a:txBody>
                    <a:bodyPr/>
                    <a:lstStyle/>
                    <a:p>
                      <a:pPr algn="l">
                        <a:lnSpc>
                          <a:spcPct val="107000"/>
                        </a:lnSpc>
                        <a:defRPr sz="1800"/>
                      </a:pPr>
                      <a:r>
                        <a:rPr sz="1200" b="0" dirty="0">
                          <a:solidFill>
                            <a:srgbClr val="5D0100"/>
                          </a:solidFill>
                          <a:latin typeface="Georgia"/>
                          <a:ea typeface="Georgia"/>
                          <a:cs typeface="Georgia"/>
                          <a:sym typeface="Georgia"/>
                        </a:rPr>
                        <a:t>At least 5 stewardship /ministry engagement, and 5 spiritual growth programs are examined</a:t>
                      </a:r>
                    </a:p>
                  </a:txBody>
                  <a:tcPr marL="0" marR="0" marT="0" marB="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CED"/>
                    </a:solidFill>
                  </a:tcPr>
                </a:tc>
                <a:extLst>
                  <a:ext uri="{0D108BD9-81ED-4DB2-BD59-A6C34878D82A}">
                    <a16:rowId xmlns:a16="http://schemas.microsoft.com/office/drawing/2014/main" val="10005"/>
                  </a:ext>
                </a:extLst>
              </a:tr>
            </a:tbl>
          </a:graphicData>
        </a:graphic>
      </p:graphicFrame>
      <p:sp>
        <p:nvSpPr>
          <p:cNvPr id="318" name="Title 1"/>
          <p:cNvSpPr txBox="1">
            <a:spLocks noGrp="1"/>
          </p:cNvSpPr>
          <p:nvPr>
            <p:ph type="title"/>
          </p:nvPr>
        </p:nvSpPr>
        <p:spPr>
          <a:xfrm>
            <a:off x="3920896" y="-43934"/>
            <a:ext cx="4297553" cy="1143001"/>
          </a:xfrm>
          <a:prstGeom prst="rect">
            <a:avLst/>
          </a:prstGeom>
        </p:spPr>
        <p:txBody>
          <a:bodyPr/>
          <a:lstStyle/>
          <a:p>
            <a:pPr>
              <a:defRPr sz="2400" u="none"/>
            </a:pPr>
            <a:r>
              <a:rPr sz="2000" dirty="0"/>
              <a:t>Parishioner Engagement  &amp; Spiritual Growth Wildly  </a:t>
            </a:r>
            <a:r>
              <a:rPr sz="2000" u="sng" dirty="0"/>
              <a:t>Important Goal 3 Action Plan</a:t>
            </a:r>
          </a:p>
        </p:txBody>
      </p:sp>
      <p:pic>
        <p:nvPicPr>
          <p:cNvPr id="319" name="Picture 5" descr="Picture 5"/>
          <p:cNvPicPr>
            <a:picLocks noChangeAspect="1"/>
          </p:cNvPicPr>
          <p:nvPr/>
        </p:nvPicPr>
        <p:blipFill>
          <a:blip r:embed="rId2"/>
          <a:stretch>
            <a:fillRect/>
          </a:stretch>
        </p:blipFill>
        <p:spPr>
          <a:xfrm>
            <a:off x="1037063" y="130750"/>
            <a:ext cx="2983519" cy="752464"/>
          </a:xfrm>
          <a:prstGeom prst="rect">
            <a:avLst/>
          </a:prstGeom>
          <a:ln w="12700">
            <a:miter lim="400000"/>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21" name="Content Placeholder 3"/>
          <p:cNvGraphicFramePr/>
          <p:nvPr/>
        </p:nvGraphicFramePr>
        <p:xfrm>
          <a:off x="61678" y="1068478"/>
          <a:ext cx="9020641" cy="5635216"/>
        </p:xfrm>
        <a:graphic>
          <a:graphicData uri="http://schemas.openxmlformats.org/drawingml/2006/table">
            <a:tbl>
              <a:tblPr firstRow="1" bandRow="1"/>
              <a:tblGrid>
                <a:gridCol w="3893110">
                  <a:extLst>
                    <a:ext uri="{9D8B030D-6E8A-4147-A177-3AD203B41FA5}">
                      <a16:colId xmlns:a16="http://schemas.microsoft.com/office/drawing/2014/main" val="20000"/>
                    </a:ext>
                  </a:extLst>
                </a:gridCol>
                <a:gridCol w="1520030">
                  <a:extLst>
                    <a:ext uri="{9D8B030D-6E8A-4147-A177-3AD203B41FA5}">
                      <a16:colId xmlns:a16="http://schemas.microsoft.com/office/drawing/2014/main" val="20001"/>
                    </a:ext>
                  </a:extLst>
                </a:gridCol>
                <a:gridCol w="1639824">
                  <a:extLst>
                    <a:ext uri="{9D8B030D-6E8A-4147-A177-3AD203B41FA5}">
                      <a16:colId xmlns:a16="http://schemas.microsoft.com/office/drawing/2014/main" val="20002"/>
                    </a:ext>
                  </a:extLst>
                </a:gridCol>
                <a:gridCol w="1967677">
                  <a:extLst>
                    <a:ext uri="{9D8B030D-6E8A-4147-A177-3AD203B41FA5}">
                      <a16:colId xmlns:a16="http://schemas.microsoft.com/office/drawing/2014/main" val="20003"/>
                    </a:ext>
                  </a:extLst>
                </a:gridCol>
              </a:tblGrid>
              <a:tr h="455835">
                <a:tc>
                  <a:txBody>
                    <a:bodyPr/>
                    <a:lstStyle/>
                    <a:p>
                      <a:pPr algn="ctr">
                        <a:defRPr>
                          <a:solidFill>
                            <a:srgbClr val="800000"/>
                          </a:solidFill>
                          <a:latin typeface="Georgia"/>
                          <a:ea typeface="Georgia"/>
                          <a:cs typeface="Georgia"/>
                          <a:sym typeface="Georgia"/>
                        </a:defRPr>
                      </a:pPr>
                      <a:r>
                        <a:rPr dirty="0"/>
                        <a:t>Key  Actions  Necessary  To  Achieve  </a:t>
                      </a:r>
                    </a:p>
                    <a:p>
                      <a:pPr algn="ctr">
                        <a:defRPr u="sng">
                          <a:solidFill>
                            <a:srgbClr val="800000"/>
                          </a:solidFill>
                          <a:latin typeface="Georgia"/>
                          <a:ea typeface="Georgia"/>
                          <a:cs typeface="Georgia"/>
                          <a:sym typeface="Georgia"/>
                        </a:defRPr>
                      </a:pPr>
                      <a:r>
                        <a:rPr dirty="0"/>
                        <a:t>Strategic  WIG 3</a:t>
                      </a:r>
                    </a:p>
                  </a:txBody>
                  <a:tcPr marL="45720" marR="45720" horzOverflow="overflow">
                    <a:lnL w="12700">
                      <a:solidFill>
                        <a:srgbClr val="800000"/>
                      </a:solidFill>
                    </a:lnL>
                    <a:lnR w="12700">
                      <a:solidFill>
                        <a:srgbClr val="800000"/>
                      </a:solidFill>
                    </a:lnR>
                    <a:lnT w="12700">
                      <a:solidFill>
                        <a:srgbClr val="800000"/>
                      </a:solidFill>
                    </a:lnT>
                    <a:lnB w="12700">
                      <a:solidFill>
                        <a:srgbClr val="5D0100"/>
                      </a:solidFill>
                    </a:lnB>
                    <a:solidFill>
                      <a:srgbClr val="FFF8CD"/>
                    </a:solidFill>
                  </a:tcPr>
                </a:tc>
                <a:tc>
                  <a:txBody>
                    <a:bodyPr/>
                    <a:lstStyle/>
                    <a:p>
                      <a:pPr algn="ctr">
                        <a:defRPr>
                          <a:solidFill>
                            <a:srgbClr val="800000"/>
                          </a:solidFill>
                          <a:latin typeface="Georgia"/>
                          <a:ea typeface="Georgia"/>
                          <a:cs typeface="Georgia"/>
                          <a:sym typeface="Georgia"/>
                        </a:defRPr>
                      </a:pPr>
                      <a:r>
                        <a:rPr u="sng" dirty="0"/>
                        <a:t>Responsible Party</a:t>
                      </a:r>
                    </a:p>
                  </a:txBody>
                  <a:tcPr marL="45720" marR="45720" horzOverflow="overflow">
                    <a:lnL w="12700">
                      <a:solidFill>
                        <a:srgbClr val="800000"/>
                      </a:solidFill>
                    </a:lnL>
                    <a:lnR w="12700">
                      <a:solidFill>
                        <a:srgbClr val="800000"/>
                      </a:solidFill>
                    </a:lnR>
                    <a:lnT w="12700">
                      <a:solidFill>
                        <a:srgbClr val="800000"/>
                      </a:solidFill>
                    </a:lnT>
                    <a:lnB w="12700">
                      <a:solidFill>
                        <a:srgbClr val="5D0100"/>
                      </a:solidFill>
                    </a:lnB>
                    <a:solidFill>
                      <a:srgbClr val="FFF8CD"/>
                    </a:solidFill>
                  </a:tcPr>
                </a:tc>
                <a:tc>
                  <a:txBody>
                    <a:bodyPr/>
                    <a:lstStyle/>
                    <a:p>
                      <a:pPr algn="ctr">
                        <a:defRPr>
                          <a:solidFill>
                            <a:srgbClr val="800000"/>
                          </a:solidFill>
                          <a:latin typeface="Georgia"/>
                          <a:ea typeface="Georgia"/>
                          <a:cs typeface="Georgia"/>
                          <a:sym typeface="Georgia"/>
                        </a:defRPr>
                      </a:pPr>
                      <a:r>
                        <a:rPr u="sng" dirty="0"/>
                        <a:t>Deadline Timetable</a:t>
                      </a:r>
                    </a:p>
                  </a:txBody>
                  <a:tcPr marL="45720" marR="45720" horzOverflow="overflow">
                    <a:lnL w="12700">
                      <a:solidFill>
                        <a:srgbClr val="800000"/>
                      </a:solidFill>
                    </a:lnL>
                    <a:lnR w="12700">
                      <a:solidFill>
                        <a:srgbClr val="800000"/>
                      </a:solidFill>
                    </a:lnR>
                    <a:lnT w="12700">
                      <a:solidFill>
                        <a:srgbClr val="800000"/>
                      </a:solidFill>
                    </a:lnT>
                    <a:lnB w="12700">
                      <a:solidFill>
                        <a:srgbClr val="5D0100"/>
                      </a:solidFill>
                    </a:lnB>
                    <a:solidFill>
                      <a:srgbClr val="FFF8CD"/>
                    </a:solidFill>
                  </a:tcPr>
                </a:tc>
                <a:tc>
                  <a:txBody>
                    <a:bodyPr/>
                    <a:lstStyle/>
                    <a:p>
                      <a:pPr algn="ctr">
                        <a:defRPr>
                          <a:solidFill>
                            <a:srgbClr val="800000"/>
                          </a:solidFill>
                          <a:latin typeface="Georgia"/>
                          <a:ea typeface="Georgia"/>
                          <a:cs typeface="Georgia"/>
                          <a:sym typeface="Georgia"/>
                        </a:defRPr>
                      </a:pPr>
                      <a:r>
                        <a:rPr dirty="0"/>
                        <a:t>Completion </a:t>
                      </a:r>
                    </a:p>
                    <a:p>
                      <a:pPr algn="ctr">
                        <a:defRPr u="sng">
                          <a:solidFill>
                            <a:srgbClr val="800000"/>
                          </a:solidFill>
                          <a:latin typeface="Georgia"/>
                          <a:ea typeface="Georgia"/>
                          <a:cs typeface="Georgia"/>
                          <a:sym typeface="Georgia"/>
                        </a:defRPr>
                      </a:pPr>
                      <a:r>
                        <a:rPr dirty="0"/>
                        <a:t>Confirmation Test</a:t>
                      </a:r>
                    </a:p>
                  </a:txBody>
                  <a:tcPr marL="45720" marR="45720" horzOverflow="overflow">
                    <a:lnL w="12700">
                      <a:solidFill>
                        <a:srgbClr val="800000"/>
                      </a:solidFill>
                    </a:lnL>
                    <a:lnR w="12700">
                      <a:solidFill>
                        <a:srgbClr val="800000"/>
                      </a:solidFill>
                    </a:lnR>
                    <a:lnT w="12700">
                      <a:solidFill>
                        <a:srgbClr val="800000"/>
                      </a:solidFill>
                    </a:lnT>
                    <a:lnB w="12700">
                      <a:solidFill>
                        <a:srgbClr val="5D0100"/>
                      </a:solidFill>
                    </a:lnB>
                    <a:solidFill>
                      <a:srgbClr val="FFF8CD"/>
                    </a:solidFill>
                  </a:tcPr>
                </a:tc>
                <a:extLst>
                  <a:ext uri="{0D108BD9-81ED-4DB2-BD59-A6C34878D82A}">
                    <a16:rowId xmlns:a16="http://schemas.microsoft.com/office/drawing/2014/main" val="10000"/>
                  </a:ext>
                </a:extLst>
              </a:tr>
              <a:tr h="303122">
                <a:tc gridSpan="4">
                  <a:txBody>
                    <a:bodyPr/>
                    <a:lstStyle/>
                    <a:p>
                      <a:pPr algn="l">
                        <a:lnSpc>
                          <a:spcPct val="107000"/>
                        </a:lnSpc>
                        <a:defRPr sz="1800"/>
                      </a:pPr>
                      <a:r>
                        <a:rPr sz="1400" b="1" u="sng" dirty="0">
                          <a:solidFill>
                            <a:srgbClr val="FF0000"/>
                          </a:solidFill>
                          <a:latin typeface="Georgia"/>
                          <a:ea typeface="Georgia"/>
                          <a:cs typeface="Georgia"/>
                          <a:sym typeface="Georgia"/>
                        </a:rPr>
                        <a:t>LAG 2: Develop   the   most  effective Engagement  Programs  within  4 	months</a:t>
                      </a:r>
                    </a:p>
                  </a:txBody>
                  <a:tcPr marL="0" marR="0" marT="0" marB="0" horzOverflow="overflow">
                    <a:lnL w="12700">
                      <a:solidFill>
                        <a:srgbClr val="5D0100"/>
                      </a:solidFill>
                    </a:lnL>
                    <a:lnR w="12700">
                      <a:solidFill>
                        <a:srgbClr val="5D0100"/>
                      </a:solidFill>
                    </a:lnR>
                    <a:lnT w="12700">
                      <a:solidFill>
                        <a:srgbClr val="5D0100"/>
                      </a:solidFill>
                    </a:lnT>
                    <a:lnB w="12700">
                      <a:solidFill>
                        <a:srgbClr val="5D0100"/>
                      </a:solidFill>
                    </a:lnB>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303122">
                <a:tc>
                  <a:txBody>
                    <a:bodyPr/>
                    <a:lstStyle/>
                    <a:p>
                      <a:pPr marL="57150" lvl="1" indent="0" algn="l">
                        <a:defRPr sz="1400" b="1">
                          <a:solidFill>
                            <a:srgbClr val="5D0100"/>
                          </a:solidFill>
                          <a:latin typeface="Georgia"/>
                          <a:ea typeface="Georgia"/>
                          <a:cs typeface="Georgia"/>
                          <a:sym typeface="Georgia"/>
                        </a:defRPr>
                      </a:pPr>
                      <a:r>
                        <a:rPr dirty="0"/>
                        <a:t>5. Evaluate researched stewardship/ ministry engagement and  spiritual growth programs for effectiveness  against key performance metrics and parish baselines based on criteria of effectiveness determined in step 2.</a:t>
                      </a:r>
                    </a:p>
                  </a:txBody>
                  <a:tcPr marL="0" marR="0" marT="0" marB="0" horzOverflow="overflow">
                    <a:lnL w="12700">
                      <a:solidFill>
                        <a:srgbClr val="800000"/>
                      </a:solidFill>
                    </a:lnL>
                    <a:lnR w="12700">
                      <a:solidFill>
                        <a:srgbClr val="800000"/>
                      </a:solidFill>
                    </a:lnR>
                    <a:lnT w="12700">
                      <a:solidFill>
                        <a:srgbClr val="5D0100"/>
                      </a:solidFill>
                    </a:lnT>
                    <a:lnB w="12700">
                      <a:solidFill>
                        <a:srgbClr val="800000"/>
                      </a:solidFill>
                    </a:lnB>
                    <a:noFill/>
                  </a:tcPr>
                </a:tc>
                <a:tc>
                  <a:txBody>
                    <a:bodyPr/>
                    <a:lstStyle/>
                    <a:p>
                      <a:pPr algn="l">
                        <a:lnSpc>
                          <a:spcPct val="107000"/>
                        </a:lnSpc>
                        <a:defRPr sz="1800"/>
                      </a:pPr>
                      <a:r>
                        <a:rPr sz="1200" b="0" dirty="0">
                          <a:solidFill>
                            <a:srgbClr val="5D0100"/>
                          </a:solidFill>
                          <a:latin typeface="Georgia"/>
                          <a:ea typeface="Georgia"/>
                          <a:cs typeface="Georgia"/>
                          <a:sym typeface="Georgia"/>
                        </a:rPr>
                        <a:t>Engagement Programs  Ministry Team 3</a:t>
                      </a:r>
                    </a:p>
                  </a:txBody>
                  <a:tcPr marL="0" marR="0" marT="0" marB="0" horzOverflow="overflow">
                    <a:lnL w="12700">
                      <a:solidFill>
                        <a:srgbClr val="800000"/>
                      </a:solidFill>
                    </a:lnL>
                    <a:lnR w="12700">
                      <a:solidFill>
                        <a:srgbClr val="800000"/>
                      </a:solidFill>
                    </a:lnR>
                    <a:lnT w="12700">
                      <a:solidFill>
                        <a:srgbClr val="5D0100"/>
                      </a:solidFill>
                    </a:lnT>
                    <a:lnB w="12700">
                      <a:solidFill>
                        <a:srgbClr val="800000"/>
                      </a:solidFill>
                    </a:lnB>
                    <a:solidFill>
                      <a:srgbClr val="FFFEF6"/>
                    </a:solidFill>
                  </a:tcPr>
                </a:tc>
                <a:tc>
                  <a:txBody>
                    <a:bodyPr/>
                    <a:lstStyle/>
                    <a:p>
                      <a:pPr algn="l">
                        <a:lnSpc>
                          <a:spcPct val="107000"/>
                        </a:lnSpc>
                        <a:defRPr b="1">
                          <a:solidFill>
                            <a:srgbClr val="FF0000"/>
                          </a:solidFill>
                          <a:latin typeface="Georgia"/>
                          <a:ea typeface="Georgia"/>
                          <a:cs typeface="Georgia"/>
                          <a:sym typeface="Georgia"/>
                        </a:defRPr>
                      </a:pPr>
                      <a:r>
                        <a:rPr sz="1200" b="0" dirty="0">
                          <a:solidFill>
                            <a:srgbClr val="660033"/>
                          </a:solidFill>
                        </a:rPr>
                        <a:t>2 months after step 4</a:t>
                      </a:r>
                    </a:p>
                  </a:txBody>
                  <a:tcPr marL="0" marR="0" marT="0" marB="0" horzOverflow="overflow">
                    <a:lnL w="12700">
                      <a:solidFill>
                        <a:srgbClr val="800000"/>
                      </a:solidFill>
                    </a:lnL>
                    <a:lnR w="12700">
                      <a:solidFill>
                        <a:srgbClr val="800000"/>
                      </a:solidFill>
                    </a:lnR>
                    <a:lnT w="12700">
                      <a:solidFill>
                        <a:srgbClr val="5D0100"/>
                      </a:solidFill>
                    </a:lnT>
                    <a:lnB w="12700">
                      <a:solidFill>
                        <a:srgbClr val="800000"/>
                      </a:solidFill>
                    </a:lnB>
                    <a:solidFill>
                      <a:srgbClr val="FFFEF6"/>
                    </a:solidFill>
                  </a:tcPr>
                </a:tc>
                <a:tc>
                  <a:txBody>
                    <a:bodyPr/>
                    <a:lstStyle/>
                    <a:p>
                      <a:pPr algn="l">
                        <a:lnSpc>
                          <a:spcPct val="107000"/>
                        </a:lnSpc>
                        <a:defRPr sz="1800"/>
                      </a:pPr>
                      <a:r>
                        <a:rPr sz="1200" b="0" dirty="0">
                          <a:solidFill>
                            <a:srgbClr val="5D0100"/>
                          </a:solidFill>
                          <a:latin typeface="Georgia"/>
                          <a:ea typeface="Georgia"/>
                          <a:cs typeface="Georgia"/>
                          <a:sym typeface="Georgia"/>
                        </a:rPr>
                        <a:t>Evaluation of alternative stewardship, ministry engagement, and spiritual engagement programs is completed </a:t>
                      </a:r>
                    </a:p>
                  </a:txBody>
                  <a:tcPr marL="0" marR="0" marT="0" marB="0" horzOverflow="overflow">
                    <a:lnL w="12700">
                      <a:solidFill>
                        <a:srgbClr val="800000"/>
                      </a:solidFill>
                    </a:lnL>
                    <a:lnR w="12700">
                      <a:solidFill>
                        <a:srgbClr val="800000"/>
                      </a:solidFill>
                    </a:lnR>
                    <a:lnT w="12700">
                      <a:solidFill>
                        <a:srgbClr val="5D0100"/>
                      </a:solidFill>
                    </a:lnT>
                    <a:lnB w="12700">
                      <a:solidFill>
                        <a:srgbClr val="800000"/>
                      </a:solidFill>
                    </a:lnB>
                    <a:solidFill>
                      <a:srgbClr val="FFFEF6"/>
                    </a:solidFill>
                  </a:tcPr>
                </a:tc>
                <a:extLst>
                  <a:ext uri="{0D108BD9-81ED-4DB2-BD59-A6C34878D82A}">
                    <a16:rowId xmlns:a16="http://schemas.microsoft.com/office/drawing/2014/main" val="10002"/>
                  </a:ext>
                </a:extLst>
              </a:tr>
              <a:tr h="303122">
                <a:tc>
                  <a:txBody>
                    <a:bodyPr/>
                    <a:lstStyle/>
                    <a:p>
                      <a:pPr marL="57150" lvl="1" indent="0" algn="l">
                        <a:defRPr sz="1400" b="1">
                          <a:solidFill>
                            <a:srgbClr val="5D0100"/>
                          </a:solidFill>
                          <a:latin typeface="Georgia"/>
                          <a:ea typeface="Georgia"/>
                          <a:cs typeface="Georgia"/>
                          <a:sym typeface="Georgia"/>
                        </a:defRPr>
                      </a:pPr>
                      <a:r>
                        <a:rPr dirty="0"/>
                        <a:t>6. Modify </a:t>
                      </a:r>
                      <a:r>
                        <a:rPr lang="en-US" dirty="0"/>
                        <a:t>or develop </a:t>
                      </a:r>
                      <a:r>
                        <a:rPr dirty="0"/>
                        <a:t>stewardship / ministry engagement and  spiritual growth programs (collectively, the “Engagement Programs”) for utilization at St. Nicholas and finalize Engagement Programs and establish monthly performance benchmarks.  </a:t>
                      </a:r>
                    </a:p>
                  </a:txBody>
                  <a:tcPr marL="0" marR="0" marT="0" marB="0" horzOverflow="overflow">
                    <a:lnL w="12700">
                      <a:solidFill>
                        <a:srgbClr val="800000"/>
                      </a:solidFill>
                    </a:lnL>
                    <a:lnR w="12700">
                      <a:solidFill>
                        <a:srgbClr val="800000"/>
                      </a:solidFill>
                    </a:lnR>
                    <a:lnT w="12700">
                      <a:solidFill>
                        <a:srgbClr val="800000"/>
                      </a:solidFill>
                    </a:lnT>
                    <a:lnB w="12700">
                      <a:solidFill>
                        <a:srgbClr val="800000"/>
                      </a:solidFill>
                    </a:lnB>
                    <a:noFill/>
                  </a:tcPr>
                </a:tc>
                <a:tc>
                  <a:txBody>
                    <a:bodyPr/>
                    <a:lstStyle/>
                    <a:p>
                      <a:pPr algn="l">
                        <a:lnSpc>
                          <a:spcPct val="107000"/>
                        </a:lnSpc>
                        <a:defRPr sz="1800"/>
                      </a:pPr>
                      <a:r>
                        <a:rPr sz="1200" b="0" dirty="0">
                          <a:solidFill>
                            <a:srgbClr val="5D0100"/>
                          </a:solidFill>
                          <a:latin typeface="Georgia"/>
                          <a:ea typeface="Georgia"/>
                          <a:cs typeface="Georgia"/>
                          <a:sym typeface="Georgia"/>
                        </a:rPr>
                        <a:t>Engagement Programs  Ministry Team 3</a:t>
                      </a:r>
                    </a:p>
                  </a:txBody>
                  <a:tcPr marL="0" marR="0" marT="0" marB="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CED"/>
                    </a:solidFill>
                  </a:tcPr>
                </a:tc>
                <a:tc>
                  <a:txBody>
                    <a:bodyPr/>
                    <a:lstStyle/>
                    <a:p>
                      <a:pPr algn="l">
                        <a:lnSpc>
                          <a:spcPct val="107000"/>
                        </a:lnSpc>
                        <a:defRPr b="1">
                          <a:solidFill>
                            <a:srgbClr val="FF0000"/>
                          </a:solidFill>
                          <a:latin typeface="Georgia"/>
                          <a:ea typeface="Georgia"/>
                          <a:cs typeface="Georgia"/>
                          <a:sym typeface="Georgia"/>
                        </a:defRPr>
                      </a:pPr>
                      <a:r>
                        <a:rPr sz="1200" b="0" dirty="0">
                          <a:solidFill>
                            <a:srgbClr val="660033"/>
                          </a:solidFill>
                        </a:rPr>
                        <a:t>2 months after step 5</a:t>
                      </a:r>
                    </a:p>
                  </a:txBody>
                  <a:tcPr marL="0" marR="0" marT="0" marB="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CED"/>
                    </a:solidFill>
                  </a:tcPr>
                </a:tc>
                <a:tc>
                  <a:txBody>
                    <a:bodyPr/>
                    <a:lstStyle/>
                    <a:p>
                      <a:pPr algn="l">
                        <a:lnSpc>
                          <a:spcPct val="107000"/>
                        </a:lnSpc>
                        <a:defRPr sz="1800"/>
                      </a:pPr>
                      <a:r>
                        <a:rPr sz="1200" b="0" dirty="0">
                          <a:solidFill>
                            <a:srgbClr val="5D0100"/>
                          </a:solidFill>
                          <a:latin typeface="Georgia"/>
                          <a:ea typeface="Georgia"/>
                          <a:cs typeface="Georgia"/>
                          <a:sym typeface="Georgia"/>
                        </a:rPr>
                        <a:t>Engagement Programs are finalized, and monthly performance benchmarks are determined</a:t>
                      </a:r>
                    </a:p>
                  </a:txBody>
                  <a:tcPr marL="0" marR="0" marT="0" marB="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CED"/>
                    </a:solidFill>
                  </a:tcPr>
                </a:tc>
                <a:extLst>
                  <a:ext uri="{0D108BD9-81ED-4DB2-BD59-A6C34878D82A}">
                    <a16:rowId xmlns:a16="http://schemas.microsoft.com/office/drawing/2014/main" val="10003"/>
                  </a:ext>
                </a:extLst>
              </a:tr>
              <a:tr h="303122">
                <a:tc gridSpan="4">
                  <a:txBody>
                    <a:bodyPr/>
                    <a:lstStyle/>
                    <a:p>
                      <a:pPr algn="l">
                        <a:lnSpc>
                          <a:spcPct val="107000"/>
                        </a:lnSpc>
                        <a:defRPr sz="1800"/>
                      </a:pPr>
                      <a:r>
                        <a:rPr sz="1400" b="1" u="sng" dirty="0">
                          <a:solidFill>
                            <a:srgbClr val="FF0000"/>
                          </a:solidFill>
                          <a:latin typeface="Georgia"/>
                          <a:ea typeface="Georgia"/>
                          <a:cs typeface="Georgia"/>
                          <a:sym typeface="Georgia"/>
                        </a:rPr>
                        <a:t>LAG 3: Recruit  and  train  the  parish  Engagement  Ambassadors  within 2  months</a:t>
                      </a:r>
                    </a:p>
                  </a:txBody>
                  <a:tcPr marL="0" marR="0" marT="0" marB="0" horzOverflow="overflow">
                    <a:lnL w="12700">
                      <a:solidFill>
                        <a:srgbClr val="800000"/>
                      </a:solidFill>
                    </a:lnL>
                    <a:lnR w="12700">
                      <a:solidFill>
                        <a:srgbClr val="800000"/>
                      </a:solidFill>
                    </a:lnR>
                    <a:lnT w="12700">
                      <a:solidFill>
                        <a:srgbClr val="800000"/>
                      </a:solidFill>
                    </a:lnT>
                    <a:lnB w="12700">
                      <a:solidFill>
                        <a:srgbClr val="5D0100"/>
                      </a:solidFill>
                    </a:lnB>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4"/>
                  </a:ext>
                </a:extLst>
              </a:tr>
              <a:tr h="761772">
                <a:tc>
                  <a:txBody>
                    <a:bodyPr/>
                    <a:lstStyle/>
                    <a:p>
                      <a:pPr marL="57150" lvl="1" indent="0" algn="l">
                        <a:defRPr sz="1400" b="1">
                          <a:solidFill>
                            <a:srgbClr val="5D0100"/>
                          </a:solidFill>
                          <a:latin typeface="Georgia"/>
                          <a:ea typeface="Georgia"/>
                          <a:cs typeface="Georgia"/>
                          <a:sym typeface="Georgia"/>
                        </a:defRPr>
                      </a:pPr>
                      <a:r>
                        <a:rPr dirty="0"/>
                        <a:t>7. Identify and recruit the “Engagement Ambassadors” who can implement the Engagement Programs.</a:t>
                      </a:r>
                    </a:p>
                  </a:txBody>
                  <a:tcPr marL="0" marR="0" marT="0" marB="0" horzOverflow="overflow">
                    <a:lnL w="12700">
                      <a:solidFill>
                        <a:srgbClr val="5D0100"/>
                      </a:solidFill>
                    </a:lnL>
                    <a:lnR w="12700">
                      <a:solidFill>
                        <a:srgbClr val="5D0100"/>
                      </a:solidFill>
                    </a:lnR>
                    <a:lnT w="12700">
                      <a:solidFill>
                        <a:srgbClr val="5D0100"/>
                      </a:solidFill>
                    </a:lnT>
                    <a:lnB w="12700">
                      <a:solidFill>
                        <a:srgbClr val="5D0100"/>
                      </a:solidFill>
                    </a:lnB>
                    <a:solidFill>
                      <a:srgbClr val="FFFCED"/>
                    </a:solidFill>
                  </a:tcPr>
                </a:tc>
                <a:tc>
                  <a:txBody>
                    <a:bodyPr/>
                    <a:lstStyle/>
                    <a:p>
                      <a:pPr algn="l">
                        <a:lnSpc>
                          <a:spcPct val="107000"/>
                        </a:lnSpc>
                        <a:defRPr sz="1800"/>
                      </a:pPr>
                      <a:r>
                        <a:rPr sz="1200" b="0" dirty="0">
                          <a:solidFill>
                            <a:srgbClr val="5D0100"/>
                          </a:solidFill>
                          <a:latin typeface="Georgia"/>
                          <a:ea typeface="Georgia"/>
                          <a:cs typeface="Georgia"/>
                          <a:sym typeface="Georgia"/>
                        </a:rPr>
                        <a:t>Engagement Programs Ministry Team 3</a:t>
                      </a:r>
                    </a:p>
                  </a:txBody>
                  <a:tcPr marL="0" marR="0" marT="0" marB="0" horzOverflow="overflow">
                    <a:lnL w="12700">
                      <a:solidFill>
                        <a:srgbClr val="5D0100"/>
                      </a:solidFill>
                    </a:lnL>
                    <a:lnR w="12700">
                      <a:solidFill>
                        <a:srgbClr val="5D0100"/>
                      </a:solidFill>
                    </a:lnR>
                    <a:lnT w="12700">
                      <a:solidFill>
                        <a:srgbClr val="5D0100"/>
                      </a:solidFill>
                    </a:lnT>
                    <a:lnB w="12700">
                      <a:solidFill>
                        <a:srgbClr val="5D0100"/>
                      </a:solidFill>
                    </a:lnB>
                    <a:solidFill>
                      <a:srgbClr val="FFFCED"/>
                    </a:solidFill>
                  </a:tcPr>
                </a:tc>
                <a:tc>
                  <a:txBody>
                    <a:bodyPr/>
                    <a:lstStyle/>
                    <a:p>
                      <a:pPr algn="l">
                        <a:lnSpc>
                          <a:spcPct val="107000"/>
                        </a:lnSpc>
                        <a:defRPr b="1">
                          <a:solidFill>
                            <a:srgbClr val="FF0000"/>
                          </a:solidFill>
                          <a:latin typeface="Georgia"/>
                          <a:ea typeface="Georgia"/>
                          <a:cs typeface="Georgia"/>
                          <a:sym typeface="Georgia"/>
                        </a:defRPr>
                      </a:pPr>
                      <a:r>
                        <a:rPr sz="1200" b="0" dirty="0">
                          <a:solidFill>
                            <a:srgbClr val="660033"/>
                          </a:solidFill>
                        </a:rPr>
                        <a:t>1 month after step 6</a:t>
                      </a:r>
                    </a:p>
                  </a:txBody>
                  <a:tcPr marL="0" marR="0" marT="0" marB="0" horzOverflow="overflow">
                    <a:lnL w="12700">
                      <a:solidFill>
                        <a:srgbClr val="5D0100"/>
                      </a:solidFill>
                    </a:lnL>
                    <a:lnR w="12700">
                      <a:solidFill>
                        <a:srgbClr val="5D0100"/>
                      </a:solidFill>
                    </a:lnR>
                    <a:lnT w="12700">
                      <a:solidFill>
                        <a:srgbClr val="5D0100"/>
                      </a:solidFill>
                    </a:lnT>
                    <a:lnB w="12700">
                      <a:solidFill>
                        <a:srgbClr val="5D0100"/>
                      </a:solidFill>
                    </a:lnB>
                    <a:solidFill>
                      <a:srgbClr val="FFFCED"/>
                    </a:solidFill>
                  </a:tcPr>
                </a:tc>
                <a:tc>
                  <a:txBody>
                    <a:bodyPr/>
                    <a:lstStyle/>
                    <a:p>
                      <a:pPr algn="l">
                        <a:lnSpc>
                          <a:spcPct val="107000"/>
                        </a:lnSpc>
                        <a:defRPr sz="1800"/>
                      </a:pPr>
                      <a:r>
                        <a:rPr sz="1200" b="0" dirty="0">
                          <a:solidFill>
                            <a:srgbClr val="5D0100"/>
                          </a:solidFill>
                          <a:latin typeface="Georgia"/>
                          <a:ea typeface="Georgia"/>
                          <a:cs typeface="Georgia"/>
                          <a:sym typeface="Georgia"/>
                        </a:rPr>
                        <a:t>Engagement Ambassadors are recruited</a:t>
                      </a:r>
                    </a:p>
                  </a:txBody>
                  <a:tcPr marL="0" marR="0" marT="0" marB="0" horzOverflow="overflow">
                    <a:lnL w="12700">
                      <a:solidFill>
                        <a:srgbClr val="5D0100"/>
                      </a:solidFill>
                    </a:lnL>
                    <a:lnR w="12700">
                      <a:solidFill>
                        <a:srgbClr val="5D0100"/>
                      </a:solidFill>
                    </a:lnR>
                    <a:lnT w="12700">
                      <a:solidFill>
                        <a:srgbClr val="5D0100"/>
                      </a:solidFill>
                    </a:lnT>
                    <a:lnB w="12700">
                      <a:solidFill>
                        <a:srgbClr val="5D0100"/>
                      </a:solidFill>
                    </a:lnB>
                    <a:solidFill>
                      <a:srgbClr val="FFFCED"/>
                    </a:solidFill>
                  </a:tcPr>
                </a:tc>
                <a:extLst>
                  <a:ext uri="{0D108BD9-81ED-4DB2-BD59-A6C34878D82A}">
                    <a16:rowId xmlns:a16="http://schemas.microsoft.com/office/drawing/2014/main" val="10005"/>
                  </a:ext>
                </a:extLst>
              </a:tr>
              <a:tr h="625969">
                <a:tc>
                  <a:txBody>
                    <a:bodyPr/>
                    <a:lstStyle/>
                    <a:p>
                      <a:pPr marL="57150" lvl="1" indent="0" algn="l">
                        <a:defRPr sz="1400" b="1">
                          <a:solidFill>
                            <a:srgbClr val="5D0100"/>
                          </a:solidFill>
                          <a:latin typeface="Georgia"/>
                          <a:ea typeface="Georgia"/>
                          <a:cs typeface="Georgia"/>
                          <a:sym typeface="Georgia"/>
                        </a:defRPr>
                      </a:pPr>
                      <a:r>
                        <a:rPr dirty="0"/>
                        <a:t>8. Develop Engagement Ambassadors training program and train the Engagement Ambassadors selected in step 7. </a:t>
                      </a:r>
                    </a:p>
                  </a:txBody>
                  <a:tcPr marL="0" marR="0" marT="0" marB="0" horzOverflow="overflow">
                    <a:lnL w="12700">
                      <a:solidFill>
                        <a:srgbClr val="5D0100"/>
                      </a:solidFill>
                    </a:lnL>
                    <a:lnR w="12700">
                      <a:solidFill>
                        <a:srgbClr val="800000"/>
                      </a:solidFill>
                    </a:lnR>
                    <a:lnT w="12700">
                      <a:solidFill>
                        <a:srgbClr val="5D0100"/>
                      </a:solidFill>
                    </a:lnT>
                    <a:lnB w="12700">
                      <a:solidFill>
                        <a:srgbClr val="5D0100"/>
                      </a:solidFill>
                    </a:lnB>
                    <a:solidFill>
                      <a:srgbClr val="FFFEF6"/>
                    </a:solidFill>
                  </a:tcPr>
                </a:tc>
                <a:tc>
                  <a:txBody>
                    <a:bodyPr/>
                    <a:lstStyle/>
                    <a:p>
                      <a:pPr algn="l">
                        <a:lnSpc>
                          <a:spcPct val="107000"/>
                        </a:lnSpc>
                        <a:defRPr sz="1800"/>
                      </a:pPr>
                      <a:r>
                        <a:rPr sz="1200" b="0" dirty="0">
                          <a:solidFill>
                            <a:srgbClr val="5D0100"/>
                          </a:solidFill>
                          <a:latin typeface="Georgia"/>
                          <a:ea typeface="Georgia"/>
                          <a:cs typeface="Georgia"/>
                          <a:sym typeface="Georgia"/>
                        </a:rPr>
                        <a:t>Engagement Programs Ministry Team 3</a:t>
                      </a:r>
                    </a:p>
                  </a:txBody>
                  <a:tcPr marL="0" marR="0" marT="0" marB="0" horzOverflow="overflow">
                    <a:lnL w="12700">
                      <a:solidFill>
                        <a:srgbClr val="800000"/>
                      </a:solidFill>
                    </a:lnL>
                    <a:lnR w="12700">
                      <a:solidFill>
                        <a:srgbClr val="800000"/>
                      </a:solidFill>
                    </a:lnR>
                    <a:lnT w="12700">
                      <a:solidFill>
                        <a:srgbClr val="5D0100"/>
                      </a:solidFill>
                    </a:lnT>
                    <a:lnB w="12700">
                      <a:solidFill>
                        <a:srgbClr val="5D0100"/>
                      </a:solidFill>
                    </a:lnB>
                    <a:solidFill>
                      <a:srgbClr val="FFFEF6"/>
                    </a:solidFill>
                  </a:tcPr>
                </a:tc>
                <a:tc>
                  <a:txBody>
                    <a:bodyPr/>
                    <a:lstStyle/>
                    <a:p>
                      <a:pPr algn="l">
                        <a:lnSpc>
                          <a:spcPct val="107000"/>
                        </a:lnSpc>
                        <a:defRPr b="1">
                          <a:solidFill>
                            <a:srgbClr val="FF0000"/>
                          </a:solidFill>
                          <a:latin typeface="Georgia"/>
                          <a:ea typeface="Georgia"/>
                          <a:cs typeface="Georgia"/>
                          <a:sym typeface="Georgia"/>
                        </a:defRPr>
                      </a:pPr>
                      <a:r>
                        <a:rPr sz="1200" b="0" dirty="0">
                          <a:solidFill>
                            <a:srgbClr val="660033"/>
                          </a:solidFill>
                        </a:rPr>
                        <a:t>1 month after step 7</a:t>
                      </a:r>
                    </a:p>
                  </a:txBody>
                  <a:tcPr marL="0" marR="0" marT="0" marB="0" horzOverflow="overflow">
                    <a:lnL w="12700">
                      <a:solidFill>
                        <a:srgbClr val="800000"/>
                      </a:solidFill>
                    </a:lnL>
                    <a:lnR w="12700">
                      <a:solidFill>
                        <a:srgbClr val="800000"/>
                      </a:solidFill>
                    </a:lnR>
                    <a:lnT w="12700">
                      <a:solidFill>
                        <a:srgbClr val="5D0100"/>
                      </a:solidFill>
                    </a:lnT>
                    <a:lnB w="12700">
                      <a:solidFill>
                        <a:srgbClr val="5D0100"/>
                      </a:solidFill>
                    </a:lnB>
                    <a:solidFill>
                      <a:srgbClr val="FFFEF6"/>
                    </a:solidFill>
                  </a:tcPr>
                </a:tc>
                <a:tc>
                  <a:txBody>
                    <a:bodyPr/>
                    <a:lstStyle/>
                    <a:p>
                      <a:pPr algn="l">
                        <a:lnSpc>
                          <a:spcPct val="107000"/>
                        </a:lnSpc>
                        <a:defRPr sz="1800"/>
                      </a:pPr>
                      <a:r>
                        <a:rPr sz="1200" b="0" dirty="0">
                          <a:solidFill>
                            <a:srgbClr val="5D0100"/>
                          </a:solidFill>
                          <a:latin typeface="Georgia"/>
                          <a:ea typeface="Georgia"/>
                          <a:cs typeface="Georgia"/>
                          <a:sym typeface="Georgia"/>
                        </a:rPr>
                        <a:t>Engagement Ambassadors are trained</a:t>
                      </a:r>
                    </a:p>
                  </a:txBody>
                  <a:tcPr marL="0" marR="0" marT="0" marB="0" horzOverflow="overflow">
                    <a:lnL w="12700">
                      <a:solidFill>
                        <a:srgbClr val="800000"/>
                      </a:solidFill>
                    </a:lnL>
                    <a:lnR w="12700">
                      <a:solidFill>
                        <a:srgbClr val="800000"/>
                      </a:solidFill>
                    </a:lnR>
                    <a:lnT w="12700">
                      <a:solidFill>
                        <a:srgbClr val="5D0100"/>
                      </a:solidFill>
                    </a:lnT>
                    <a:lnB w="12700">
                      <a:solidFill>
                        <a:srgbClr val="5D0100"/>
                      </a:solidFill>
                    </a:lnB>
                    <a:solidFill>
                      <a:srgbClr val="FFFEF6"/>
                    </a:solidFill>
                  </a:tcPr>
                </a:tc>
                <a:extLst>
                  <a:ext uri="{0D108BD9-81ED-4DB2-BD59-A6C34878D82A}">
                    <a16:rowId xmlns:a16="http://schemas.microsoft.com/office/drawing/2014/main" val="10006"/>
                  </a:ext>
                </a:extLst>
              </a:tr>
            </a:tbl>
          </a:graphicData>
        </a:graphic>
      </p:graphicFrame>
      <p:sp>
        <p:nvSpPr>
          <p:cNvPr id="6" name="Title 1">
            <a:extLst>
              <a:ext uri="{FF2B5EF4-FFF2-40B4-BE49-F238E27FC236}">
                <a16:creationId xmlns:a16="http://schemas.microsoft.com/office/drawing/2014/main" id="{7A406F05-078A-47F6-9643-659D8D8DDAEA}"/>
              </a:ext>
            </a:extLst>
          </p:cNvPr>
          <p:cNvSpPr txBox="1">
            <a:spLocks noGrp="1"/>
          </p:cNvSpPr>
          <p:nvPr>
            <p:ph type="title"/>
          </p:nvPr>
        </p:nvSpPr>
        <p:spPr>
          <a:xfrm>
            <a:off x="3920896" y="-43934"/>
            <a:ext cx="4297553" cy="1143001"/>
          </a:xfrm>
          <a:prstGeom prst="rect">
            <a:avLst/>
          </a:prstGeom>
        </p:spPr>
        <p:txBody>
          <a:bodyPr/>
          <a:lstStyle/>
          <a:p>
            <a:pPr>
              <a:defRPr sz="2400" u="none"/>
            </a:pPr>
            <a:r>
              <a:rPr sz="2000" dirty="0"/>
              <a:t>Parishioner Engagement  &amp; Spiritual Growth Wildly  </a:t>
            </a:r>
            <a:r>
              <a:rPr sz="2000" u="sng" dirty="0"/>
              <a:t>Important Goal 3 Action Plan</a:t>
            </a:r>
          </a:p>
        </p:txBody>
      </p:sp>
      <p:pic>
        <p:nvPicPr>
          <p:cNvPr id="7" name="Picture 5" descr="Picture 5">
            <a:extLst>
              <a:ext uri="{FF2B5EF4-FFF2-40B4-BE49-F238E27FC236}">
                <a16:creationId xmlns:a16="http://schemas.microsoft.com/office/drawing/2014/main" id="{58DA7620-5B68-4041-AC31-5163E0C9647D}"/>
              </a:ext>
            </a:extLst>
          </p:cNvPr>
          <p:cNvPicPr>
            <a:picLocks noChangeAspect="1"/>
          </p:cNvPicPr>
          <p:nvPr/>
        </p:nvPicPr>
        <p:blipFill>
          <a:blip r:embed="rId2"/>
          <a:stretch>
            <a:fillRect/>
          </a:stretch>
        </p:blipFill>
        <p:spPr>
          <a:xfrm>
            <a:off x="1037063" y="130750"/>
            <a:ext cx="2983519" cy="752464"/>
          </a:xfrm>
          <a:prstGeom prst="rect">
            <a:avLst/>
          </a:prstGeom>
          <a:ln w="12700">
            <a:miter lim="400000"/>
          </a:ln>
        </p:spPr>
      </p:pic>
    </p:spTree>
  </p:cSld>
  <p:clrMapOvr>
    <a:masterClrMapping/>
  </p:clrMapOvr>
  <mc:AlternateContent xmlns:mc="http://schemas.openxmlformats.org/markup-compatibility/2006" xmlns:p159="http://schemas.microsoft.com/office/powerpoint/2015/09/main">
    <mc:Choice Requires="p159">
      <p:transition spd="med">
        <p159:morph option="byObject"/>
      </p:transition>
    </mc:Choice>
    <mc:Fallback xmlns="">
      <p:transition spd="med">
        <p:fade/>
      </p:transition>
    </mc:Fallback>
  </mc:AlternateContent>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25" name="Content Placeholder 3"/>
          <p:cNvGraphicFramePr/>
          <p:nvPr/>
        </p:nvGraphicFramePr>
        <p:xfrm>
          <a:off x="70701" y="874719"/>
          <a:ext cx="9073299" cy="5745144"/>
        </p:xfrm>
        <a:graphic>
          <a:graphicData uri="http://schemas.openxmlformats.org/drawingml/2006/table">
            <a:tbl>
              <a:tblPr firstRow="1" bandRow="1"/>
              <a:tblGrid>
                <a:gridCol w="3854129">
                  <a:extLst>
                    <a:ext uri="{9D8B030D-6E8A-4147-A177-3AD203B41FA5}">
                      <a16:colId xmlns:a16="http://schemas.microsoft.com/office/drawing/2014/main" val="20000"/>
                    </a:ext>
                  </a:extLst>
                </a:gridCol>
                <a:gridCol w="1547196">
                  <a:extLst>
                    <a:ext uri="{9D8B030D-6E8A-4147-A177-3AD203B41FA5}">
                      <a16:colId xmlns:a16="http://schemas.microsoft.com/office/drawing/2014/main" val="20001"/>
                    </a:ext>
                  </a:extLst>
                </a:gridCol>
                <a:gridCol w="1669131">
                  <a:extLst>
                    <a:ext uri="{9D8B030D-6E8A-4147-A177-3AD203B41FA5}">
                      <a16:colId xmlns:a16="http://schemas.microsoft.com/office/drawing/2014/main" val="20002"/>
                    </a:ext>
                  </a:extLst>
                </a:gridCol>
                <a:gridCol w="2002843">
                  <a:extLst>
                    <a:ext uri="{9D8B030D-6E8A-4147-A177-3AD203B41FA5}">
                      <a16:colId xmlns:a16="http://schemas.microsoft.com/office/drawing/2014/main" val="20003"/>
                    </a:ext>
                  </a:extLst>
                </a:gridCol>
              </a:tblGrid>
              <a:tr h="536874">
                <a:tc>
                  <a:txBody>
                    <a:bodyPr/>
                    <a:lstStyle/>
                    <a:p>
                      <a:pPr algn="ctr">
                        <a:defRPr sz="1400">
                          <a:solidFill>
                            <a:srgbClr val="800000"/>
                          </a:solidFill>
                          <a:latin typeface="Georgia"/>
                          <a:ea typeface="Georgia"/>
                          <a:cs typeface="Georgia"/>
                          <a:sym typeface="Georgia"/>
                        </a:defRPr>
                      </a:pPr>
                      <a:r>
                        <a:rPr dirty="0"/>
                        <a:t>Key  Actions  Necessary  To  Achieve  </a:t>
                      </a:r>
                    </a:p>
                    <a:p>
                      <a:pPr algn="ctr">
                        <a:defRPr sz="1400" u="sng">
                          <a:solidFill>
                            <a:srgbClr val="800000"/>
                          </a:solidFill>
                          <a:latin typeface="Georgia"/>
                          <a:ea typeface="Georgia"/>
                          <a:cs typeface="Georgia"/>
                          <a:sym typeface="Georgia"/>
                        </a:defRPr>
                      </a:pPr>
                      <a:r>
                        <a:rPr dirty="0"/>
                        <a:t>Strategic  WIG 3</a:t>
                      </a:r>
                    </a:p>
                  </a:txBody>
                  <a:tcPr marL="45720" marR="45720" horzOverflow="overflow">
                    <a:lnL w="12700">
                      <a:solidFill>
                        <a:srgbClr val="800000"/>
                      </a:solidFill>
                    </a:lnL>
                    <a:lnR w="12700">
                      <a:solidFill>
                        <a:srgbClr val="800000"/>
                      </a:solidFill>
                    </a:lnR>
                    <a:lnT w="12700">
                      <a:solidFill>
                        <a:srgbClr val="800000"/>
                      </a:solidFill>
                    </a:lnT>
                    <a:lnB w="38100">
                      <a:solidFill>
                        <a:srgbClr val="800000"/>
                      </a:solidFill>
                    </a:lnB>
                    <a:solidFill>
                      <a:srgbClr val="FFF8CD"/>
                    </a:solidFill>
                  </a:tcPr>
                </a:tc>
                <a:tc>
                  <a:txBody>
                    <a:bodyPr/>
                    <a:lstStyle/>
                    <a:p>
                      <a:pPr algn="ctr">
                        <a:defRPr sz="1400">
                          <a:solidFill>
                            <a:srgbClr val="800000"/>
                          </a:solidFill>
                          <a:latin typeface="Georgia"/>
                          <a:ea typeface="Georgia"/>
                          <a:cs typeface="Georgia"/>
                          <a:sym typeface="Georgia"/>
                        </a:defRPr>
                      </a:pPr>
                      <a:r>
                        <a:rPr dirty="0"/>
                        <a:t>Responsible </a:t>
                      </a:r>
                      <a:r>
                        <a:rPr u="sng" dirty="0"/>
                        <a:t>Party</a:t>
                      </a:r>
                    </a:p>
                  </a:txBody>
                  <a:tcPr marL="45720" marR="45720" horzOverflow="overflow">
                    <a:lnL w="12700">
                      <a:solidFill>
                        <a:srgbClr val="800000"/>
                      </a:solidFill>
                    </a:lnL>
                    <a:lnR w="12700">
                      <a:solidFill>
                        <a:srgbClr val="800000"/>
                      </a:solidFill>
                    </a:lnR>
                    <a:lnT w="12700">
                      <a:solidFill>
                        <a:srgbClr val="800000"/>
                      </a:solidFill>
                    </a:lnT>
                    <a:lnB w="38100">
                      <a:solidFill>
                        <a:srgbClr val="800000"/>
                      </a:solidFill>
                    </a:lnB>
                    <a:solidFill>
                      <a:srgbClr val="FFF8CD"/>
                    </a:solidFill>
                  </a:tcPr>
                </a:tc>
                <a:tc>
                  <a:txBody>
                    <a:bodyPr/>
                    <a:lstStyle/>
                    <a:p>
                      <a:pPr algn="ctr">
                        <a:defRPr sz="1400">
                          <a:solidFill>
                            <a:srgbClr val="800000"/>
                          </a:solidFill>
                          <a:latin typeface="Georgia"/>
                          <a:ea typeface="Georgia"/>
                          <a:cs typeface="Georgia"/>
                          <a:sym typeface="Georgia"/>
                        </a:defRPr>
                      </a:pPr>
                      <a:r>
                        <a:rPr dirty="0"/>
                        <a:t>Deadline</a:t>
                      </a:r>
                      <a:r>
                        <a:rPr u="sng" dirty="0"/>
                        <a:t> Timetable</a:t>
                      </a:r>
                    </a:p>
                  </a:txBody>
                  <a:tcPr marL="45720" marR="45720" horzOverflow="overflow">
                    <a:lnL w="12700">
                      <a:solidFill>
                        <a:srgbClr val="800000"/>
                      </a:solidFill>
                    </a:lnL>
                    <a:lnR w="12700">
                      <a:solidFill>
                        <a:srgbClr val="800000"/>
                      </a:solidFill>
                    </a:lnR>
                    <a:lnT w="12700">
                      <a:solidFill>
                        <a:srgbClr val="800000"/>
                      </a:solidFill>
                    </a:lnT>
                    <a:lnB w="38100">
                      <a:solidFill>
                        <a:srgbClr val="800000"/>
                      </a:solidFill>
                    </a:lnB>
                    <a:solidFill>
                      <a:srgbClr val="FFF8CD"/>
                    </a:solidFill>
                  </a:tcPr>
                </a:tc>
                <a:tc>
                  <a:txBody>
                    <a:bodyPr/>
                    <a:lstStyle/>
                    <a:p>
                      <a:pPr algn="ctr">
                        <a:defRPr sz="1400">
                          <a:solidFill>
                            <a:srgbClr val="800000"/>
                          </a:solidFill>
                          <a:latin typeface="Georgia"/>
                          <a:ea typeface="Georgia"/>
                          <a:cs typeface="Georgia"/>
                          <a:sym typeface="Georgia"/>
                        </a:defRPr>
                      </a:pPr>
                      <a:r>
                        <a:rPr dirty="0"/>
                        <a:t>Completion </a:t>
                      </a:r>
                    </a:p>
                    <a:p>
                      <a:pPr algn="ctr">
                        <a:defRPr sz="1400" u="sng">
                          <a:solidFill>
                            <a:srgbClr val="800000"/>
                          </a:solidFill>
                          <a:latin typeface="Georgia"/>
                          <a:ea typeface="Georgia"/>
                          <a:cs typeface="Georgia"/>
                          <a:sym typeface="Georgia"/>
                        </a:defRPr>
                      </a:pPr>
                      <a:r>
                        <a:rPr dirty="0"/>
                        <a:t>Confirmation Test</a:t>
                      </a:r>
                    </a:p>
                  </a:txBody>
                  <a:tcPr marL="45720" marR="45720" horzOverflow="overflow">
                    <a:lnL w="12700">
                      <a:solidFill>
                        <a:srgbClr val="800000"/>
                      </a:solidFill>
                    </a:lnL>
                    <a:lnR w="12700">
                      <a:solidFill>
                        <a:srgbClr val="800000"/>
                      </a:solidFill>
                    </a:lnR>
                    <a:lnT w="12700">
                      <a:solidFill>
                        <a:srgbClr val="800000"/>
                      </a:solidFill>
                    </a:lnT>
                    <a:lnB w="38100">
                      <a:solidFill>
                        <a:srgbClr val="800000"/>
                      </a:solidFill>
                    </a:lnB>
                    <a:solidFill>
                      <a:srgbClr val="FFF8CD"/>
                    </a:solidFill>
                  </a:tcPr>
                </a:tc>
                <a:extLst>
                  <a:ext uri="{0D108BD9-81ED-4DB2-BD59-A6C34878D82A}">
                    <a16:rowId xmlns:a16="http://schemas.microsoft.com/office/drawing/2014/main" val="10000"/>
                  </a:ext>
                </a:extLst>
              </a:tr>
              <a:tr h="50800">
                <a:tc gridSpan="4">
                  <a:txBody>
                    <a:bodyPr/>
                    <a:lstStyle/>
                    <a:p>
                      <a:pPr marL="0" lvl="1" indent="0" algn="l">
                        <a:defRPr sz="1400" b="1" u="sng">
                          <a:solidFill>
                            <a:srgbClr val="FF0000"/>
                          </a:solidFill>
                          <a:latin typeface="Georgia"/>
                          <a:ea typeface="Georgia"/>
                          <a:cs typeface="Georgia"/>
                          <a:sym typeface="Georgia"/>
                        </a:defRPr>
                      </a:pPr>
                      <a:r>
                        <a:rPr dirty="0"/>
                        <a:t>LAG 4: Implement  the  Engagement  Programs  to  achieve  the </a:t>
                      </a:r>
                      <a:r>
                        <a:rPr lang="en-US" dirty="0"/>
                        <a:t> Engagement Targets</a:t>
                      </a:r>
                      <a:r>
                        <a:rPr dirty="0"/>
                        <a:t>  within  24  months</a:t>
                      </a:r>
                    </a:p>
                  </a:txBody>
                  <a:tcPr marL="0" marR="0" marT="0" marB="0" horzOverflow="overflow">
                    <a:lnL w="12700">
                      <a:solidFill>
                        <a:srgbClr val="800000"/>
                      </a:solidFill>
                    </a:lnL>
                    <a:lnR w="12700">
                      <a:solidFill>
                        <a:srgbClr val="800000"/>
                      </a:solidFill>
                    </a:lnR>
                    <a:lnT w="38100">
                      <a:solidFill>
                        <a:srgbClr val="800000"/>
                      </a:solidFill>
                    </a:lnT>
                    <a:lnB w="12700">
                      <a:solidFill>
                        <a:srgbClr val="800000"/>
                      </a:solidFill>
                    </a:lnB>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50800">
                <a:tc>
                  <a:txBody>
                    <a:bodyPr/>
                    <a:lstStyle/>
                    <a:p>
                      <a:pPr marL="58738" lvl="1" indent="0" algn="l">
                        <a:defRPr sz="1400" b="1">
                          <a:solidFill>
                            <a:srgbClr val="5D0100"/>
                          </a:solidFill>
                          <a:latin typeface="Georgia"/>
                          <a:ea typeface="Georgia"/>
                          <a:cs typeface="Georgia"/>
                          <a:sym typeface="Georgia"/>
                        </a:defRPr>
                      </a:pPr>
                      <a:r>
                        <a:rPr dirty="0"/>
                        <a:t>9. Implement Engagement Programs to achieve the Engagement Targets.</a:t>
                      </a:r>
                    </a:p>
                  </a:txBody>
                  <a:tcPr marL="0" marR="0" marT="0" marB="0" horzOverflow="overflow">
                    <a:lnL w="12700">
                      <a:solidFill>
                        <a:srgbClr val="800000"/>
                      </a:solidFill>
                    </a:lnL>
                    <a:lnR w="12700">
                      <a:solidFill>
                        <a:srgbClr val="800000"/>
                      </a:solidFill>
                    </a:lnR>
                    <a:lnT w="12700">
                      <a:solidFill>
                        <a:srgbClr val="800000"/>
                      </a:solidFill>
                    </a:lnT>
                    <a:lnB w="12700">
                      <a:solidFill>
                        <a:srgbClr val="800000"/>
                      </a:solidFill>
                    </a:lnB>
                    <a:noFill/>
                  </a:tcPr>
                </a:tc>
                <a:tc>
                  <a:txBody>
                    <a:bodyPr/>
                    <a:lstStyle/>
                    <a:p>
                      <a:pPr algn="l">
                        <a:lnSpc>
                          <a:spcPct val="107000"/>
                        </a:lnSpc>
                        <a:defRPr sz="1800"/>
                      </a:pPr>
                      <a:r>
                        <a:rPr sz="1200" b="0" dirty="0">
                          <a:solidFill>
                            <a:srgbClr val="5D0100"/>
                          </a:solidFill>
                          <a:latin typeface="Georgia"/>
                          <a:ea typeface="Georgia"/>
                          <a:cs typeface="Georgia"/>
                          <a:sym typeface="Georgia"/>
                        </a:rPr>
                        <a:t>Engagement Ambassadors</a:t>
                      </a:r>
                    </a:p>
                  </a:txBody>
                  <a:tcPr marL="0" marR="0" marT="0" marB="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EF6"/>
                    </a:solidFill>
                  </a:tcPr>
                </a:tc>
                <a:tc>
                  <a:txBody>
                    <a:bodyPr/>
                    <a:lstStyle/>
                    <a:p>
                      <a:pPr algn="l">
                        <a:lnSpc>
                          <a:spcPct val="107000"/>
                        </a:lnSpc>
                        <a:defRPr b="1">
                          <a:solidFill>
                            <a:srgbClr val="FF0000"/>
                          </a:solidFill>
                          <a:latin typeface="Georgia"/>
                          <a:ea typeface="Georgia"/>
                          <a:cs typeface="Georgia"/>
                          <a:sym typeface="Georgia"/>
                        </a:defRPr>
                      </a:pPr>
                      <a:r>
                        <a:rPr sz="1200" b="0" dirty="0">
                          <a:solidFill>
                            <a:srgbClr val="660033"/>
                          </a:solidFill>
                        </a:rPr>
                        <a:t>24 months after step 8</a:t>
                      </a:r>
                    </a:p>
                  </a:txBody>
                  <a:tcPr marL="0" marR="0" marT="0" marB="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EF6"/>
                    </a:solidFill>
                  </a:tcPr>
                </a:tc>
                <a:tc>
                  <a:txBody>
                    <a:bodyPr/>
                    <a:lstStyle/>
                    <a:p>
                      <a:pPr algn="l">
                        <a:lnSpc>
                          <a:spcPct val="107000"/>
                        </a:lnSpc>
                        <a:defRPr sz="1800"/>
                      </a:pPr>
                      <a:r>
                        <a:rPr sz="1200" b="0" dirty="0">
                          <a:solidFill>
                            <a:srgbClr val="5D0100"/>
                          </a:solidFill>
                          <a:latin typeface="Georgia"/>
                          <a:ea typeface="Georgia"/>
                          <a:cs typeface="Georgia"/>
                          <a:sym typeface="Georgia"/>
                        </a:rPr>
                        <a:t>Engagement Programs are </a:t>
                      </a:r>
                      <a:r>
                        <a:rPr lang="en-US" sz="1200" b="0" dirty="0">
                          <a:solidFill>
                            <a:srgbClr val="5D0100"/>
                          </a:solidFill>
                          <a:latin typeface="Georgia"/>
                          <a:ea typeface="Georgia"/>
                          <a:cs typeface="Georgia"/>
                          <a:sym typeface="Georgia"/>
                        </a:rPr>
                        <a:t>fully launched</a:t>
                      </a:r>
                      <a:endParaRPr sz="1200" b="0" dirty="0">
                        <a:solidFill>
                          <a:srgbClr val="5D0100"/>
                        </a:solidFill>
                        <a:latin typeface="Georgia"/>
                        <a:ea typeface="Georgia"/>
                        <a:cs typeface="Georgia"/>
                        <a:sym typeface="Georgia"/>
                      </a:endParaRPr>
                    </a:p>
                  </a:txBody>
                  <a:tcPr marL="0" marR="0" marT="0" marB="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EF6"/>
                    </a:solidFill>
                  </a:tcPr>
                </a:tc>
                <a:extLst>
                  <a:ext uri="{0D108BD9-81ED-4DB2-BD59-A6C34878D82A}">
                    <a16:rowId xmlns:a16="http://schemas.microsoft.com/office/drawing/2014/main" val="10002"/>
                  </a:ext>
                </a:extLst>
              </a:tr>
              <a:tr h="50800">
                <a:tc>
                  <a:txBody>
                    <a:bodyPr/>
                    <a:lstStyle/>
                    <a:p>
                      <a:pPr marL="58738" lvl="1" indent="0" algn="l">
                        <a:defRPr sz="1400" b="1">
                          <a:solidFill>
                            <a:srgbClr val="5D0100"/>
                          </a:solidFill>
                          <a:latin typeface="Georgia"/>
                          <a:ea typeface="Georgia"/>
                          <a:cs typeface="Georgia"/>
                          <a:sym typeface="Georgia"/>
                        </a:defRPr>
                      </a:pPr>
                      <a:r>
                        <a:rPr dirty="0">
                          <a:solidFill>
                            <a:srgbClr val="660033"/>
                          </a:solidFill>
                        </a:rPr>
                        <a:t>10. Track and report on monthly performance benchmarks determined in step 6  and continue Engagement Ambassadors’ follow-up with parishioners until Engagement Targets are achieved</a:t>
                      </a:r>
                    </a:p>
                  </a:txBody>
                  <a:tcPr marL="0" marR="0" marT="0" marB="0" horzOverflow="overflow">
                    <a:lnL w="12700">
                      <a:solidFill>
                        <a:srgbClr val="800000"/>
                      </a:solidFill>
                    </a:lnL>
                    <a:lnR w="12700">
                      <a:solidFill>
                        <a:srgbClr val="800000"/>
                      </a:solidFill>
                    </a:lnR>
                    <a:lnT w="12700">
                      <a:solidFill>
                        <a:srgbClr val="800000"/>
                      </a:solidFill>
                    </a:lnT>
                    <a:lnB w="12700">
                      <a:solidFill>
                        <a:srgbClr val="800000"/>
                      </a:solidFill>
                    </a:lnB>
                    <a:noFill/>
                  </a:tcPr>
                </a:tc>
                <a:tc>
                  <a:txBody>
                    <a:bodyPr/>
                    <a:lstStyle/>
                    <a:p>
                      <a:pPr algn="l">
                        <a:lnSpc>
                          <a:spcPct val="107000"/>
                        </a:lnSpc>
                        <a:defRPr sz="1800"/>
                      </a:pPr>
                      <a:r>
                        <a:rPr sz="1200" b="0" dirty="0">
                          <a:solidFill>
                            <a:srgbClr val="5D0100"/>
                          </a:solidFill>
                          <a:latin typeface="Georgia"/>
                          <a:ea typeface="Georgia"/>
                          <a:cs typeface="Georgia"/>
                          <a:sym typeface="Georgia"/>
                        </a:rPr>
                        <a:t>Engagement Ambassadors</a:t>
                      </a:r>
                    </a:p>
                  </a:txBody>
                  <a:tcPr marL="0" marR="0" marT="0" marB="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CED"/>
                    </a:solidFill>
                  </a:tcPr>
                </a:tc>
                <a:tc>
                  <a:txBody>
                    <a:bodyPr/>
                    <a:lstStyle/>
                    <a:p>
                      <a:pPr algn="l">
                        <a:lnSpc>
                          <a:spcPct val="107000"/>
                        </a:lnSpc>
                        <a:defRPr sz="1800"/>
                      </a:pPr>
                      <a:r>
                        <a:rPr sz="1200" b="0" dirty="0">
                          <a:solidFill>
                            <a:srgbClr val="660033"/>
                          </a:solidFill>
                          <a:latin typeface="Georgia"/>
                          <a:ea typeface="Georgia"/>
                          <a:cs typeface="Georgia"/>
                          <a:sym typeface="Georgia"/>
                        </a:rPr>
                        <a:t>Contemporaneous with step 9</a:t>
                      </a:r>
                    </a:p>
                  </a:txBody>
                  <a:tcPr marL="0" marR="0" marT="0" marB="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CED"/>
                    </a:solidFill>
                  </a:tcPr>
                </a:tc>
                <a:tc>
                  <a:txBody>
                    <a:bodyPr/>
                    <a:lstStyle/>
                    <a:p>
                      <a:pPr algn="l">
                        <a:lnSpc>
                          <a:spcPct val="107000"/>
                        </a:lnSpc>
                        <a:defRPr sz="1800"/>
                      </a:pPr>
                      <a:r>
                        <a:rPr sz="1200" b="0" dirty="0">
                          <a:solidFill>
                            <a:srgbClr val="5D0100"/>
                          </a:solidFill>
                          <a:latin typeface="Georgia"/>
                          <a:ea typeface="Georgia"/>
                          <a:cs typeface="Georgia"/>
                          <a:sym typeface="Georgia"/>
                        </a:rPr>
                        <a:t>Established  monthly Engagement Targets are achieved</a:t>
                      </a:r>
                    </a:p>
                  </a:txBody>
                  <a:tcPr marL="0" marR="0" marT="0" marB="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CED"/>
                    </a:solidFill>
                  </a:tcPr>
                </a:tc>
                <a:extLst>
                  <a:ext uri="{0D108BD9-81ED-4DB2-BD59-A6C34878D82A}">
                    <a16:rowId xmlns:a16="http://schemas.microsoft.com/office/drawing/2014/main" val="10003"/>
                  </a:ext>
                </a:extLst>
              </a:tr>
              <a:tr h="50800">
                <a:tc gridSpan="4">
                  <a:txBody>
                    <a:bodyPr/>
                    <a:lstStyle/>
                    <a:p>
                      <a:pPr algn="l">
                        <a:lnSpc>
                          <a:spcPct val="107000"/>
                        </a:lnSpc>
                        <a:defRPr sz="1800"/>
                      </a:pPr>
                      <a:r>
                        <a:rPr sz="1400" b="1" u="sng" dirty="0">
                          <a:solidFill>
                            <a:srgbClr val="FF0000"/>
                          </a:solidFill>
                          <a:latin typeface="Georgia"/>
                          <a:ea typeface="Georgia"/>
                          <a:cs typeface="Georgia"/>
                          <a:sym typeface="Georgia"/>
                        </a:rPr>
                        <a:t>LAG 5: Compile  and assess the  results  of the  Parish Engagement  Programs and make necessary improvements  within  2 months</a:t>
                      </a:r>
                    </a:p>
                  </a:txBody>
                  <a:tcPr marL="0" marR="0" marT="0" marB="0" horzOverflow="overflow">
                    <a:lnL w="12700">
                      <a:solidFill>
                        <a:srgbClr val="800000"/>
                      </a:solidFill>
                    </a:lnL>
                    <a:lnR w="12700">
                      <a:solidFill>
                        <a:srgbClr val="800000"/>
                      </a:solidFill>
                    </a:lnR>
                    <a:lnT w="12700">
                      <a:solidFill>
                        <a:srgbClr val="800000"/>
                      </a:solidFill>
                    </a:lnT>
                    <a:lnB w="12700">
                      <a:solidFill>
                        <a:srgbClr val="5D0100"/>
                      </a:solidFill>
                    </a:lnB>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4"/>
                  </a:ext>
                </a:extLst>
              </a:tr>
              <a:tr h="395522">
                <a:tc>
                  <a:txBody>
                    <a:bodyPr/>
                    <a:lstStyle/>
                    <a:p>
                      <a:pPr marL="58738" lvl="1" indent="0" algn="l">
                        <a:defRPr sz="1400" b="1">
                          <a:solidFill>
                            <a:srgbClr val="5D0100"/>
                          </a:solidFill>
                          <a:latin typeface="Georgia"/>
                          <a:ea typeface="Georgia"/>
                          <a:cs typeface="Georgia"/>
                          <a:sym typeface="Georgia"/>
                        </a:defRPr>
                      </a:pPr>
                      <a:r>
                        <a:rPr dirty="0"/>
                        <a:t>11. Obtain and compile qualitative and quantitative data from Engagement Programs and compile as to the effectiveness and success (based on criteria established in step 2) and identify areas for improvement. </a:t>
                      </a:r>
                    </a:p>
                  </a:txBody>
                  <a:tcPr marL="0" marR="0" marT="0" marB="0" horzOverflow="overflow">
                    <a:lnL w="12700">
                      <a:solidFill>
                        <a:srgbClr val="5D0100"/>
                      </a:solidFill>
                    </a:lnL>
                    <a:lnR w="12700">
                      <a:solidFill>
                        <a:srgbClr val="5D0100"/>
                      </a:solidFill>
                    </a:lnR>
                    <a:lnT w="12700">
                      <a:solidFill>
                        <a:srgbClr val="5D0100"/>
                      </a:solidFill>
                    </a:lnT>
                    <a:lnB w="12700">
                      <a:solidFill>
                        <a:srgbClr val="5D0100"/>
                      </a:solidFill>
                    </a:lnB>
                    <a:solidFill>
                      <a:srgbClr val="FFFCED"/>
                    </a:solidFill>
                  </a:tcPr>
                </a:tc>
                <a:tc>
                  <a:txBody>
                    <a:bodyPr/>
                    <a:lstStyle/>
                    <a:p>
                      <a:pPr algn="l">
                        <a:lnSpc>
                          <a:spcPct val="107000"/>
                        </a:lnSpc>
                        <a:defRPr sz="1800"/>
                      </a:pPr>
                      <a:r>
                        <a:rPr sz="1200" b="0" dirty="0">
                          <a:solidFill>
                            <a:srgbClr val="5D0100"/>
                          </a:solidFill>
                          <a:latin typeface="Georgia"/>
                          <a:ea typeface="Georgia"/>
                          <a:cs typeface="Georgia"/>
                          <a:sym typeface="Georgia"/>
                        </a:rPr>
                        <a:t>Engagement Ambassadors and Engagement Ministry Team 3</a:t>
                      </a:r>
                    </a:p>
                  </a:txBody>
                  <a:tcPr marL="0" marR="0" marT="0" marB="0" horzOverflow="overflow">
                    <a:lnL w="12700">
                      <a:solidFill>
                        <a:srgbClr val="5D0100"/>
                      </a:solidFill>
                    </a:lnL>
                    <a:lnR w="12700">
                      <a:solidFill>
                        <a:srgbClr val="800000"/>
                      </a:solidFill>
                    </a:lnR>
                    <a:lnT w="12700">
                      <a:solidFill>
                        <a:srgbClr val="800000"/>
                      </a:solidFill>
                    </a:lnT>
                    <a:lnB w="12700">
                      <a:solidFill>
                        <a:srgbClr val="800000"/>
                      </a:solidFill>
                    </a:lnB>
                    <a:solidFill>
                      <a:srgbClr val="FFFCED"/>
                    </a:solidFill>
                  </a:tcPr>
                </a:tc>
                <a:tc>
                  <a:txBody>
                    <a:bodyPr/>
                    <a:lstStyle/>
                    <a:p>
                      <a:pPr algn="l">
                        <a:lnSpc>
                          <a:spcPct val="107000"/>
                        </a:lnSpc>
                        <a:defRPr sz="1400" b="1">
                          <a:solidFill>
                            <a:srgbClr val="FF0000"/>
                          </a:solidFill>
                          <a:latin typeface="Georgia"/>
                          <a:ea typeface="Georgia"/>
                          <a:cs typeface="Georgia"/>
                          <a:sym typeface="Georgia"/>
                        </a:defRPr>
                      </a:pPr>
                      <a:r>
                        <a:rPr sz="1200" b="0" dirty="0">
                          <a:solidFill>
                            <a:srgbClr val="660033"/>
                          </a:solidFill>
                        </a:rPr>
                        <a:t>1 month after step 10</a:t>
                      </a:r>
                    </a:p>
                  </a:txBody>
                  <a:tcPr marL="0" marR="0" marT="0" marB="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CED"/>
                    </a:solidFill>
                  </a:tcPr>
                </a:tc>
                <a:tc>
                  <a:txBody>
                    <a:bodyPr/>
                    <a:lstStyle/>
                    <a:p>
                      <a:pPr algn="l">
                        <a:lnSpc>
                          <a:spcPct val="107000"/>
                        </a:lnSpc>
                        <a:defRPr sz="1800"/>
                      </a:pPr>
                      <a:r>
                        <a:rPr sz="1200" b="0" dirty="0">
                          <a:solidFill>
                            <a:srgbClr val="5D0100"/>
                          </a:solidFill>
                          <a:latin typeface="Georgia"/>
                          <a:ea typeface="Georgia"/>
                          <a:cs typeface="Georgia"/>
                          <a:sym typeface="Georgia"/>
                        </a:rPr>
                        <a:t>Engagement Programs
assessments are completed</a:t>
                      </a:r>
                    </a:p>
                  </a:txBody>
                  <a:tcPr marL="0" marR="0" marT="0" marB="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CED"/>
                    </a:solidFill>
                  </a:tcPr>
                </a:tc>
                <a:extLst>
                  <a:ext uri="{0D108BD9-81ED-4DB2-BD59-A6C34878D82A}">
                    <a16:rowId xmlns:a16="http://schemas.microsoft.com/office/drawing/2014/main" val="10005"/>
                  </a:ext>
                </a:extLst>
              </a:tr>
              <a:tr h="395522">
                <a:tc>
                  <a:txBody>
                    <a:bodyPr/>
                    <a:lstStyle/>
                    <a:p>
                      <a:pPr algn="l">
                        <a:lnSpc>
                          <a:spcPct val="107000"/>
                        </a:lnSpc>
                        <a:defRPr sz="1800"/>
                      </a:pPr>
                      <a:r>
                        <a:rPr sz="1400" b="1" dirty="0">
                          <a:solidFill>
                            <a:srgbClr val="5D0100"/>
                          </a:solidFill>
                          <a:latin typeface="Georgia"/>
                          <a:ea typeface="Georgia"/>
                          <a:cs typeface="Georgia"/>
                          <a:sym typeface="Georgia"/>
                        </a:rPr>
                        <a:t>12. Finalize </a:t>
                      </a:r>
                      <a:r>
                        <a:rPr lang="en-US" sz="1400" b="1" dirty="0">
                          <a:solidFill>
                            <a:srgbClr val="5D0100"/>
                          </a:solidFill>
                          <a:latin typeface="Georgia"/>
                          <a:ea typeface="Georgia"/>
                          <a:cs typeface="Georgia"/>
                          <a:sym typeface="Georgia"/>
                        </a:rPr>
                        <a:t>and deliver </a:t>
                      </a:r>
                      <a:r>
                        <a:rPr sz="1400" b="1" dirty="0">
                          <a:solidFill>
                            <a:srgbClr val="5D0100"/>
                          </a:solidFill>
                          <a:latin typeface="Georgia"/>
                          <a:ea typeface="Georgia"/>
                          <a:cs typeface="Georgia"/>
                          <a:sym typeface="Georgia"/>
                        </a:rPr>
                        <a:t>Engagement Programs assessment analysis report, and make all refinements necessary to make the Engagement Ministries more effective based on information identified in step 11.</a:t>
                      </a:r>
                    </a:p>
                  </a:txBody>
                  <a:tcPr marL="0" marR="0" marT="0" marB="0" horzOverflow="overflow">
                    <a:lnL w="12700">
                      <a:solidFill>
                        <a:srgbClr val="5D0100"/>
                      </a:solidFill>
                    </a:lnL>
                    <a:lnR w="12700">
                      <a:solidFill>
                        <a:srgbClr val="5D0100"/>
                      </a:solidFill>
                    </a:lnR>
                    <a:lnT w="12700">
                      <a:solidFill>
                        <a:srgbClr val="5D0100"/>
                      </a:solidFill>
                    </a:lnT>
                    <a:lnB w="12700">
                      <a:solidFill>
                        <a:srgbClr val="5D0100"/>
                      </a:solidFill>
                    </a:lnB>
                    <a:solidFill>
                      <a:srgbClr val="FFFEF6"/>
                    </a:solidFill>
                  </a:tcPr>
                </a:tc>
                <a:tc>
                  <a:txBody>
                    <a:bodyPr/>
                    <a:lstStyle/>
                    <a:p>
                      <a:pPr algn="l">
                        <a:lnSpc>
                          <a:spcPct val="107000"/>
                        </a:lnSpc>
                        <a:defRPr sz="1800"/>
                      </a:pPr>
                      <a:r>
                        <a:rPr sz="1200" b="0" dirty="0">
                          <a:solidFill>
                            <a:srgbClr val="5D0100"/>
                          </a:solidFill>
                          <a:latin typeface="Georgia"/>
                          <a:ea typeface="Georgia"/>
                          <a:cs typeface="Georgia"/>
                          <a:sym typeface="Georgia"/>
                        </a:rPr>
                        <a:t>Engagement Ambassadors and Engagement Ministry  Team 3</a:t>
                      </a:r>
                    </a:p>
                  </a:txBody>
                  <a:tcPr marL="0" marR="0" marT="0" marB="0" horzOverflow="overflow">
                    <a:lnL w="12700">
                      <a:solidFill>
                        <a:srgbClr val="5D0100"/>
                      </a:solidFill>
                    </a:lnL>
                    <a:lnR w="12700">
                      <a:solidFill>
                        <a:srgbClr val="800000"/>
                      </a:solidFill>
                    </a:lnR>
                    <a:lnT w="12700">
                      <a:solidFill>
                        <a:srgbClr val="800000"/>
                      </a:solidFill>
                    </a:lnT>
                    <a:lnB w="12700">
                      <a:solidFill>
                        <a:srgbClr val="800000"/>
                      </a:solidFill>
                    </a:lnB>
                    <a:solidFill>
                      <a:srgbClr val="FFFEF6"/>
                    </a:solidFill>
                  </a:tcPr>
                </a:tc>
                <a:tc>
                  <a:txBody>
                    <a:bodyPr/>
                    <a:lstStyle/>
                    <a:p>
                      <a:pPr algn="l">
                        <a:lnSpc>
                          <a:spcPct val="107000"/>
                        </a:lnSpc>
                        <a:defRPr sz="1400" b="1">
                          <a:solidFill>
                            <a:srgbClr val="FF0000"/>
                          </a:solidFill>
                          <a:latin typeface="Georgia"/>
                          <a:ea typeface="Georgia"/>
                          <a:cs typeface="Georgia"/>
                          <a:sym typeface="Georgia"/>
                        </a:defRPr>
                      </a:pPr>
                      <a:r>
                        <a:rPr sz="1200" b="0" dirty="0">
                          <a:solidFill>
                            <a:srgbClr val="660033"/>
                          </a:solidFill>
                        </a:rPr>
                        <a:t>1 month after step 11</a:t>
                      </a:r>
                    </a:p>
                  </a:txBody>
                  <a:tcPr marL="0" marR="0" marT="0" marB="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EF6"/>
                    </a:solidFill>
                  </a:tcPr>
                </a:tc>
                <a:tc>
                  <a:txBody>
                    <a:bodyPr/>
                    <a:lstStyle/>
                    <a:p>
                      <a:pPr algn="l">
                        <a:lnSpc>
                          <a:spcPct val="107000"/>
                        </a:lnSpc>
                        <a:defRPr sz="1800"/>
                      </a:pPr>
                      <a:r>
                        <a:rPr sz="1200" b="0" dirty="0">
                          <a:solidFill>
                            <a:srgbClr val="5D0100"/>
                          </a:solidFill>
                          <a:latin typeface="Georgia"/>
                          <a:ea typeface="Georgia"/>
                          <a:cs typeface="Georgia"/>
                          <a:sym typeface="Georgia"/>
                        </a:rPr>
                        <a:t>Engagement Programs analysis is completed, and Engagement Programs are refined accordingly</a:t>
                      </a:r>
                    </a:p>
                  </a:txBody>
                  <a:tcPr marL="0" marR="0" marT="0" marB="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EF6"/>
                    </a:solidFill>
                  </a:tcPr>
                </a:tc>
                <a:extLst>
                  <a:ext uri="{0D108BD9-81ED-4DB2-BD59-A6C34878D82A}">
                    <a16:rowId xmlns:a16="http://schemas.microsoft.com/office/drawing/2014/main" val="10006"/>
                  </a:ext>
                </a:extLst>
              </a:tr>
            </a:tbl>
          </a:graphicData>
        </a:graphic>
      </p:graphicFrame>
      <p:sp>
        <p:nvSpPr>
          <p:cNvPr id="6" name="Title 1">
            <a:extLst>
              <a:ext uri="{FF2B5EF4-FFF2-40B4-BE49-F238E27FC236}">
                <a16:creationId xmlns:a16="http://schemas.microsoft.com/office/drawing/2014/main" id="{621A7FEE-8B01-4570-836C-039EA29B837B}"/>
              </a:ext>
            </a:extLst>
          </p:cNvPr>
          <p:cNvSpPr txBox="1">
            <a:spLocks noGrp="1"/>
          </p:cNvSpPr>
          <p:nvPr>
            <p:ph type="title"/>
          </p:nvPr>
        </p:nvSpPr>
        <p:spPr>
          <a:xfrm>
            <a:off x="3920896" y="-43934"/>
            <a:ext cx="4297553" cy="1143001"/>
          </a:xfrm>
          <a:prstGeom prst="rect">
            <a:avLst/>
          </a:prstGeom>
        </p:spPr>
        <p:txBody>
          <a:bodyPr/>
          <a:lstStyle/>
          <a:p>
            <a:pPr>
              <a:defRPr sz="2400" u="none"/>
            </a:pPr>
            <a:r>
              <a:rPr sz="2000" dirty="0"/>
              <a:t>Parishioner Engagement  &amp; Spiritual Growth Wildly  </a:t>
            </a:r>
            <a:r>
              <a:rPr sz="2000" u="sng" dirty="0"/>
              <a:t>Important Goal 3 Action Plan</a:t>
            </a:r>
          </a:p>
        </p:txBody>
      </p:sp>
      <p:pic>
        <p:nvPicPr>
          <p:cNvPr id="7" name="Picture 5" descr="Picture 5">
            <a:extLst>
              <a:ext uri="{FF2B5EF4-FFF2-40B4-BE49-F238E27FC236}">
                <a16:creationId xmlns:a16="http://schemas.microsoft.com/office/drawing/2014/main" id="{9F85EAF6-255B-496B-AF21-AE3B181F8462}"/>
              </a:ext>
            </a:extLst>
          </p:cNvPr>
          <p:cNvPicPr>
            <a:picLocks noChangeAspect="1"/>
          </p:cNvPicPr>
          <p:nvPr/>
        </p:nvPicPr>
        <p:blipFill>
          <a:blip r:embed="rId2"/>
          <a:stretch>
            <a:fillRect/>
          </a:stretch>
        </p:blipFill>
        <p:spPr>
          <a:xfrm>
            <a:off x="1037063" y="130750"/>
            <a:ext cx="2983519" cy="752464"/>
          </a:xfrm>
          <a:prstGeom prst="rect">
            <a:avLst/>
          </a:prstGeom>
          <a:ln w="12700">
            <a:miter lim="400000"/>
          </a:ln>
        </p:spPr>
      </p:pic>
    </p:spTree>
  </p:cSld>
  <p:clrMapOvr>
    <a:masterClrMapping/>
  </p:clrMapOvr>
  <mc:AlternateContent xmlns:mc="http://schemas.openxmlformats.org/markup-compatibility/2006" xmlns:p159="http://schemas.microsoft.com/office/powerpoint/2015/09/main">
    <mc:Choice Requires="p159">
      <p:transition spd="med">
        <p159:morph option="byObject"/>
      </p:transition>
    </mc:Choice>
    <mc:Fallback xmlns="">
      <p:transition spd="med">
        <p:fade/>
      </p:transition>
    </mc:Fallback>
  </mc:AlternateContent>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29" name="Table 5"/>
          <p:cNvGraphicFramePr/>
          <p:nvPr/>
        </p:nvGraphicFramePr>
        <p:xfrm>
          <a:off x="114103" y="983148"/>
          <a:ext cx="8915793" cy="5974080"/>
        </p:xfrm>
        <a:graphic>
          <a:graphicData uri="http://schemas.openxmlformats.org/drawingml/2006/table">
            <a:tbl>
              <a:tblPr firstRow="1" bandRow="1"/>
              <a:tblGrid>
                <a:gridCol w="5028807">
                  <a:extLst>
                    <a:ext uri="{9D8B030D-6E8A-4147-A177-3AD203B41FA5}">
                      <a16:colId xmlns:a16="http://schemas.microsoft.com/office/drawing/2014/main" val="20000"/>
                    </a:ext>
                  </a:extLst>
                </a:gridCol>
                <a:gridCol w="1882140">
                  <a:extLst>
                    <a:ext uri="{9D8B030D-6E8A-4147-A177-3AD203B41FA5}">
                      <a16:colId xmlns:a16="http://schemas.microsoft.com/office/drawing/2014/main" val="20001"/>
                    </a:ext>
                  </a:extLst>
                </a:gridCol>
                <a:gridCol w="2004846">
                  <a:extLst>
                    <a:ext uri="{9D8B030D-6E8A-4147-A177-3AD203B41FA5}">
                      <a16:colId xmlns:a16="http://schemas.microsoft.com/office/drawing/2014/main" val="20002"/>
                    </a:ext>
                  </a:extLst>
                </a:gridCol>
              </a:tblGrid>
              <a:tr h="370840">
                <a:tc>
                  <a:txBody>
                    <a:bodyPr/>
                    <a:lstStyle/>
                    <a:p>
                      <a:pPr algn="l">
                        <a:defRPr sz="1800" b="0">
                          <a:solidFill>
                            <a:srgbClr val="000000"/>
                          </a:solidFill>
                        </a:defRPr>
                      </a:pPr>
                      <a:r>
                        <a:rPr sz="1200" b="1" dirty="0">
                          <a:solidFill>
                            <a:srgbClr val="800000"/>
                          </a:solidFill>
                          <a:latin typeface="Arial"/>
                          <a:ea typeface="Arial"/>
                          <a:cs typeface="Arial"/>
                          <a:sym typeface="Arial"/>
                        </a:rPr>
                        <a:t>Lead Measure Action</a:t>
                      </a:r>
                    </a:p>
                  </a:txBody>
                  <a:tcPr marL="45720" marR="45720" horzOverflow="overflow">
                    <a:lnL w="12700">
                      <a:solidFill>
                        <a:srgbClr val="800000"/>
                      </a:solidFill>
                    </a:lnL>
                    <a:lnR w="12700">
                      <a:solidFill>
                        <a:srgbClr val="800000"/>
                      </a:solidFill>
                    </a:lnR>
                    <a:lnT w="12700">
                      <a:solidFill>
                        <a:srgbClr val="800000"/>
                      </a:solidFill>
                    </a:lnT>
                    <a:lnB w="38100">
                      <a:solidFill>
                        <a:srgbClr val="800000"/>
                      </a:solidFill>
                    </a:lnB>
                    <a:solidFill>
                      <a:srgbClr val="FFF4A0"/>
                    </a:solidFill>
                  </a:tcPr>
                </a:tc>
                <a:tc>
                  <a:txBody>
                    <a:bodyPr/>
                    <a:lstStyle/>
                    <a:p>
                      <a:pPr algn="l">
                        <a:defRPr sz="1800" b="0">
                          <a:solidFill>
                            <a:srgbClr val="000000"/>
                          </a:solidFill>
                        </a:defRPr>
                      </a:pPr>
                      <a:r>
                        <a:rPr sz="1200" b="1" dirty="0">
                          <a:solidFill>
                            <a:srgbClr val="800000"/>
                          </a:solidFill>
                          <a:latin typeface="Arial"/>
                          <a:ea typeface="Arial"/>
                          <a:cs typeface="Arial"/>
                          <a:sym typeface="Arial"/>
                        </a:rPr>
                        <a:t>Deadline Date</a:t>
                      </a:r>
                    </a:p>
                  </a:txBody>
                  <a:tcPr marL="45720" marR="45720" horzOverflow="overflow">
                    <a:lnL w="12700">
                      <a:solidFill>
                        <a:srgbClr val="800000"/>
                      </a:solidFill>
                    </a:lnL>
                    <a:lnR w="12700">
                      <a:solidFill>
                        <a:srgbClr val="800000"/>
                      </a:solidFill>
                    </a:lnR>
                    <a:lnT w="12700">
                      <a:solidFill>
                        <a:srgbClr val="800000"/>
                      </a:solidFill>
                    </a:lnT>
                    <a:lnB w="38100">
                      <a:solidFill>
                        <a:srgbClr val="800000"/>
                      </a:solidFill>
                    </a:lnB>
                    <a:solidFill>
                      <a:srgbClr val="FFF4A0"/>
                    </a:solidFill>
                  </a:tcPr>
                </a:tc>
                <a:tc>
                  <a:txBody>
                    <a:bodyPr/>
                    <a:lstStyle/>
                    <a:p>
                      <a:pPr algn="l">
                        <a:defRPr sz="1800" b="0">
                          <a:solidFill>
                            <a:srgbClr val="000000"/>
                          </a:solidFill>
                        </a:defRPr>
                      </a:pPr>
                      <a:r>
                        <a:rPr sz="1200" b="1" dirty="0">
                          <a:solidFill>
                            <a:srgbClr val="800000"/>
                          </a:solidFill>
                          <a:latin typeface="Arial"/>
                          <a:ea typeface="Arial"/>
                          <a:cs typeface="Arial"/>
                          <a:sym typeface="Arial"/>
                        </a:rPr>
                        <a:t>Status: Percent Complete and Date</a:t>
                      </a:r>
                    </a:p>
                  </a:txBody>
                  <a:tcPr marL="45720" marR="45720" horzOverflow="overflow">
                    <a:lnL w="12700">
                      <a:solidFill>
                        <a:srgbClr val="800000"/>
                      </a:solidFill>
                    </a:lnL>
                    <a:lnR w="12700">
                      <a:solidFill>
                        <a:srgbClr val="800000"/>
                      </a:solidFill>
                    </a:lnR>
                    <a:lnT w="12700">
                      <a:solidFill>
                        <a:srgbClr val="800000"/>
                      </a:solidFill>
                    </a:lnT>
                    <a:lnB w="38100">
                      <a:solidFill>
                        <a:srgbClr val="800000"/>
                      </a:solidFill>
                    </a:lnB>
                    <a:solidFill>
                      <a:srgbClr val="FFF4A0"/>
                    </a:solidFill>
                  </a:tcPr>
                </a:tc>
                <a:extLst>
                  <a:ext uri="{0D108BD9-81ED-4DB2-BD59-A6C34878D82A}">
                    <a16:rowId xmlns:a16="http://schemas.microsoft.com/office/drawing/2014/main" val="10000"/>
                  </a:ext>
                </a:extLst>
              </a:tr>
              <a:tr h="370840">
                <a:tc>
                  <a:txBody>
                    <a:bodyPr/>
                    <a:lstStyle/>
                    <a:p>
                      <a:pPr algn="l">
                        <a:defRPr sz="1800"/>
                      </a:pPr>
                      <a:r>
                        <a:rPr sz="1500" dirty="0">
                          <a:solidFill>
                            <a:srgbClr val="5D0100"/>
                          </a:solidFill>
                          <a:latin typeface="Georgia"/>
                          <a:ea typeface="Georgia"/>
                          <a:cs typeface="Georgia"/>
                          <a:sym typeface="Georgia"/>
                        </a:rPr>
                        <a:t>1. Form Engagement Ministry Team 3</a:t>
                      </a:r>
                    </a:p>
                  </a:txBody>
                  <a:tcPr marL="45720" marR="45720" horzOverflow="overflow">
                    <a:lnL w="12700">
                      <a:solidFill>
                        <a:srgbClr val="800000"/>
                      </a:solidFill>
                    </a:lnL>
                    <a:lnR w="12700">
                      <a:solidFill>
                        <a:srgbClr val="800000"/>
                      </a:solidFill>
                    </a:lnR>
                    <a:lnT w="38100">
                      <a:solidFill>
                        <a:srgbClr val="800000"/>
                      </a:solidFill>
                    </a:lnT>
                    <a:lnB w="12700">
                      <a:solidFill>
                        <a:srgbClr val="800000"/>
                      </a:solidFill>
                    </a:lnB>
                    <a:solidFill>
                      <a:srgbClr val="FFFBDF"/>
                    </a:solidFill>
                  </a:tcPr>
                </a:tc>
                <a:tc>
                  <a:txBody>
                    <a:bodyPr/>
                    <a:lstStyle/>
                    <a:p>
                      <a:pPr algn="l">
                        <a:defRPr sz="1800"/>
                      </a:pPr>
                      <a:r>
                        <a:rPr sz="1500" dirty="0">
                          <a:solidFill>
                            <a:srgbClr val="660033"/>
                          </a:solidFill>
                          <a:latin typeface="Georgia"/>
                          <a:ea typeface="Georgia"/>
                          <a:cs typeface="Georgia"/>
                          <a:sym typeface="Georgia"/>
                        </a:rPr>
                        <a:t>1 month ___-2</a:t>
                      </a:r>
                      <a:r>
                        <a:rPr lang="en-US" sz="1500" dirty="0">
                          <a:solidFill>
                            <a:srgbClr val="660033"/>
                          </a:solidFill>
                          <a:latin typeface="Georgia"/>
                          <a:ea typeface="Georgia"/>
                          <a:cs typeface="Georgia"/>
                          <a:sym typeface="Georgia"/>
                        </a:rPr>
                        <a:t>2</a:t>
                      </a:r>
                      <a:endParaRPr sz="1500" dirty="0">
                        <a:solidFill>
                          <a:srgbClr val="660033"/>
                        </a:solidFill>
                        <a:latin typeface="Georgia"/>
                        <a:ea typeface="Georgia"/>
                        <a:cs typeface="Georgia"/>
                        <a:sym typeface="Georgia"/>
                      </a:endParaRPr>
                    </a:p>
                  </a:txBody>
                  <a:tcPr marL="45720" marR="45720" horzOverflow="overflow">
                    <a:lnL w="12700">
                      <a:solidFill>
                        <a:srgbClr val="800000"/>
                      </a:solidFill>
                    </a:lnL>
                    <a:lnR w="12700">
                      <a:solidFill>
                        <a:srgbClr val="800000"/>
                      </a:solidFill>
                    </a:lnR>
                    <a:lnT w="38100">
                      <a:solidFill>
                        <a:srgbClr val="800000"/>
                      </a:solidFill>
                    </a:lnT>
                    <a:lnB w="12700">
                      <a:solidFill>
                        <a:srgbClr val="800000"/>
                      </a:solidFill>
                    </a:lnB>
                    <a:solidFill>
                      <a:srgbClr val="FFFBDF"/>
                    </a:solidFill>
                  </a:tcPr>
                </a:tc>
                <a:tc>
                  <a:txBody>
                    <a:bodyPr/>
                    <a:lstStyle/>
                    <a:p>
                      <a:pPr algn="l">
                        <a:defRPr sz="1500">
                          <a:solidFill>
                            <a:srgbClr val="5D0100"/>
                          </a:solidFill>
                          <a:latin typeface="Georgia"/>
                          <a:ea typeface="Georgia"/>
                          <a:cs typeface="Georgia"/>
                          <a:sym typeface="Georgia"/>
                        </a:defRPr>
                      </a:pPr>
                      <a:endParaRPr dirty="0"/>
                    </a:p>
                  </a:txBody>
                  <a:tcPr marL="45720" marR="45720" horzOverflow="overflow">
                    <a:lnL w="12700">
                      <a:solidFill>
                        <a:srgbClr val="800000"/>
                      </a:solidFill>
                    </a:lnL>
                    <a:lnR w="12700">
                      <a:solidFill>
                        <a:srgbClr val="800000"/>
                      </a:solidFill>
                    </a:lnR>
                    <a:lnT w="38100">
                      <a:solidFill>
                        <a:srgbClr val="800000"/>
                      </a:solidFill>
                    </a:lnT>
                    <a:lnB w="12700">
                      <a:solidFill>
                        <a:srgbClr val="800000"/>
                      </a:solidFill>
                    </a:lnB>
                    <a:solidFill>
                      <a:srgbClr val="FFFBDF"/>
                    </a:solidFill>
                  </a:tcPr>
                </a:tc>
                <a:extLst>
                  <a:ext uri="{0D108BD9-81ED-4DB2-BD59-A6C34878D82A}">
                    <a16:rowId xmlns:a16="http://schemas.microsoft.com/office/drawing/2014/main" val="10001"/>
                  </a:ext>
                </a:extLst>
              </a:tr>
              <a:tr h="370840">
                <a:tc>
                  <a:txBody>
                    <a:bodyPr/>
                    <a:lstStyle/>
                    <a:p>
                      <a:pPr algn="l">
                        <a:defRPr sz="1800"/>
                      </a:pPr>
                      <a:r>
                        <a:rPr sz="1500" dirty="0">
                          <a:solidFill>
                            <a:srgbClr val="5D0100"/>
                          </a:solidFill>
                          <a:latin typeface="Georgia"/>
                          <a:ea typeface="Georgia"/>
                          <a:cs typeface="Georgia"/>
                          <a:sym typeface="Georgia"/>
                        </a:rPr>
                        <a:t>2. Develop definitions and effectiveness metrics</a:t>
                      </a:r>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DF0"/>
                    </a:solidFill>
                  </a:tcPr>
                </a:tc>
                <a:tc>
                  <a:txBody>
                    <a:bodyPr/>
                    <a:lstStyle/>
                    <a:p>
                      <a:pPr algn="l">
                        <a:defRPr sz="1800"/>
                      </a:pPr>
                      <a:r>
                        <a:rPr sz="1500" dirty="0">
                          <a:solidFill>
                            <a:srgbClr val="660033"/>
                          </a:solidFill>
                          <a:latin typeface="Georgia"/>
                          <a:ea typeface="Georgia"/>
                          <a:cs typeface="Georgia"/>
                          <a:sym typeface="Georgia"/>
                        </a:rPr>
                        <a:t>2 months ___-2</a:t>
                      </a:r>
                      <a:r>
                        <a:rPr lang="en-US" sz="1500" dirty="0">
                          <a:solidFill>
                            <a:srgbClr val="660033"/>
                          </a:solidFill>
                          <a:latin typeface="Georgia"/>
                          <a:ea typeface="Georgia"/>
                          <a:cs typeface="Georgia"/>
                          <a:sym typeface="Georgia"/>
                        </a:rPr>
                        <a:t>2</a:t>
                      </a:r>
                      <a:endParaRPr sz="1500" dirty="0">
                        <a:solidFill>
                          <a:srgbClr val="660033"/>
                        </a:solidFill>
                        <a:latin typeface="Georgia"/>
                        <a:ea typeface="Georgia"/>
                        <a:cs typeface="Georgia"/>
                        <a:sym typeface="Georgia"/>
                      </a:endParaRPr>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DF0"/>
                    </a:solidFill>
                  </a:tcPr>
                </a:tc>
                <a:tc>
                  <a:txBody>
                    <a:bodyPr/>
                    <a:lstStyle/>
                    <a:p>
                      <a:pPr algn="l">
                        <a:defRPr sz="1500">
                          <a:solidFill>
                            <a:srgbClr val="5D0100"/>
                          </a:solidFill>
                          <a:latin typeface="Georgia"/>
                          <a:ea typeface="Georgia"/>
                          <a:cs typeface="Georgia"/>
                          <a:sym typeface="Georgia"/>
                        </a:defRPr>
                      </a:pPr>
                      <a:endParaRPr dirty="0"/>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DF0"/>
                    </a:solidFill>
                  </a:tcPr>
                </a:tc>
                <a:extLst>
                  <a:ext uri="{0D108BD9-81ED-4DB2-BD59-A6C34878D82A}">
                    <a16:rowId xmlns:a16="http://schemas.microsoft.com/office/drawing/2014/main" val="10002"/>
                  </a:ext>
                </a:extLst>
              </a:tr>
              <a:tr h="370840">
                <a:tc>
                  <a:txBody>
                    <a:bodyPr/>
                    <a:lstStyle/>
                    <a:p>
                      <a:pPr algn="l">
                        <a:defRPr sz="1800"/>
                      </a:pPr>
                      <a:r>
                        <a:rPr sz="1500" dirty="0">
                          <a:solidFill>
                            <a:srgbClr val="5D0100"/>
                          </a:solidFill>
                          <a:latin typeface="Georgia"/>
                          <a:ea typeface="Georgia"/>
                          <a:cs typeface="Georgia"/>
                          <a:sym typeface="Georgia"/>
                        </a:rPr>
                        <a:t>3. Analyze parish baselines and engagement success impediments</a:t>
                      </a:r>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BDF"/>
                    </a:solidFill>
                  </a:tcPr>
                </a:tc>
                <a:tc>
                  <a:txBody>
                    <a:bodyPr/>
                    <a:lstStyle/>
                    <a:p>
                      <a:pPr algn="l">
                        <a:defRPr sz="1800"/>
                      </a:pPr>
                      <a:r>
                        <a:rPr sz="1500" dirty="0">
                          <a:solidFill>
                            <a:srgbClr val="660033"/>
                          </a:solidFill>
                          <a:latin typeface="Georgia"/>
                          <a:ea typeface="Georgia"/>
                          <a:cs typeface="Georgia"/>
                          <a:sym typeface="Georgia"/>
                        </a:rPr>
                        <a:t>1 month ___-2</a:t>
                      </a:r>
                      <a:r>
                        <a:rPr lang="en-US" sz="1500" dirty="0">
                          <a:solidFill>
                            <a:srgbClr val="660033"/>
                          </a:solidFill>
                          <a:latin typeface="Georgia"/>
                          <a:ea typeface="Georgia"/>
                          <a:cs typeface="Georgia"/>
                          <a:sym typeface="Georgia"/>
                        </a:rPr>
                        <a:t>2</a:t>
                      </a:r>
                      <a:endParaRPr sz="1500" dirty="0">
                        <a:solidFill>
                          <a:srgbClr val="660033"/>
                        </a:solidFill>
                        <a:latin typeface="Georgia"/>
                        <a:ea typeface="Georgia"/>
                        <a:cs typeface="Georgia"/>
                        <a:sym typeface="Georgia"/>
                      </a:endParaRPr>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BDF"/>
                    </a:solidFill>
                  </a:tcPr>
                </a:tc>
                <a:tc>
                  <a:txBody>
                    <a:bodyPr/>
                    <a:lstStyle/>
                    <a:p>
                      <a:pPr algn="l">
                        <a:defRPr sz="1500">
                          <a:solidFill>
                            <a:srgbClr val="5D0100"/>
                          </a:solidFill>
                          <a:latin typeface="Georgia"/>
                          <a:ea typeface="Georgia"/>
                          <a:cs typeface="Georgia"/>
                          <a:sym typeface="Georgia"/>
                        </a:defRPr>
                      </a:pPr>
                      <a:endParaRPr dirty="0"/>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BDF"/>
                    </a:solidFill>
                  </a:tcPr>
                </a:tc>
                <a:extLst>
                  <a:ext uri="{0D108BD9-81ED-4DB2-BD59-A6C34878D82A}">
                    <a16:rowId xmlns:a16="http://schemas.microsoft.com/office/drawing/2014/main" val="10003"/>
                  </a:ext>
                </a:extLst>
              </a:tr>
              <a:tr h="370840">
                <a:tc>
                  <a:txBody>
                    <a:bodyPr/>
                    <a:lstStyle/>
                    <a:p>
                      <a:pPr algn="l">
                        <a:defRPr sz="1800"/>
                      </a:pPr>
                      <a:r>
                        <a:rPr sz="1500" dirty="0">
                          <a:solidFill>
                            <a:srgbClr val="5D0100"/>
                          </a:solidFill>
                          <a:latin typeface="Georgia"/>
                          <a:ea typeface="Georgia"/>
                          <a:cs typeface="Georgia"/>
                          <a:sym typeface="Georgia"/>
                        </a:rPr>
                        <a:t>4. Research Engagement Programs</a:t>
                      </a:r>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DF0"/>
                    </a:solidFill>
                  </a:tcPr>
                </a:tc>
                <a:tc>
                  <a:txBody>
                    <a:bodyPr/>
                    <a:lstStyle/>
                    <a:p>
                      <a:pPr algn="l">
                        <a:defRPr sz="1800"/>
                      </a:pPr>
                      <a:r>
                        <a:rPr lang="en-US" sz="1500" dirty="0">
                          <a:solidFill>
                            <a:srgbClr val="660033"/>
                          </a:solidFill>
                          <a:latin typeface="Georgia"/>
                          <a:ea typeface="Georgia"/>
                          <a:cs typeface="Georgia"/>
                          <a:sym typeface="Georgia"/>
                        </a:rPr>
                        <a:t>together with 2 and 3</a:t>
                      </a:r>
                      <a:r>
                        <a:rPr sz="1500" dirty="0">
                          <a:solidFill>
                            <a:srgbClr val="660033"/>
                          </a:solidFill>
                          <a:latin typeface="Georgia"/>
                          <a:ea typeface="Georgia"/>
                          <a:cs typeface="Georgia"/>
                          <a:sym typeface="Georgia"/>
                        </a:rPr>
                        <a:t> month ____-2</a:t>
                      </a:r>
                      <a:r>
                        <a:rPr lang="en-US" sz="1500" dirty="0">
                          <a:solidFill>
                            <a:srgbClr val="660033"/>
                          </a:solidFill>
                          <a:latin typeface="Georgia"/>
                          <a:ea typeface="Georgia"/>
                          <a:cs typeface="Georgia"/>
                          <a:sym typeface="Georgia"/>
                        </a:rPr>
                        <a:t>2</a:t>
                      </a:r>
                      <a:endParaRPr sz="1500" dirty="0">
                        <a:solidFill>
                          <a:srgbClr val="660033"/>
                        </a:solidFill>
                        <a:latin typeface="Georgia"/>
                        <a:ea typeface="Georgia"/>
                        <a:cs typeface="Georgia"/>
                        <a:sym typeface="Georgia"/>
                      </a:endParaRPr>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DF0"/>
                    </a:solidFill>
                  </a:tcPr>
                </a:tc>
                <a:tc>
                  <a:txBody>
                    <a:bodyPr/>
                    <a:lstStyle/>
                    <a:p>
                      <a:pPr algn="l">
                        <a:defRPr sz="1500">
                          <a:solidFill>
                            <a:srgbClr val="5D0100"/>
                          </a:solidFill>
                          <a:latin typeface="Georgia"/>
                          <a:ea typeface="Georgia"/>
                          <a:cs typeface="Georgia"/>
                          <a:sym typeface="Georgia"/>
                        </a:defRPr>
                      </a:pPr>
                      <a:endParaRPr dirty="0"/>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DF0"/>
                    </a:solidFill>
                  </a:tcPr>
                </a:tc>
                <a:extLst>
                  <a:ext uri="{0D108BD9-81ED-4DB2-BD59-A6C34878D82A}">
                    <a16:rowId xmlns:a16="http://schemas.microsoft.com/office/drawing/2014/main" val="10004"/>
                  </a:ext>
                </a:extLst>
              </a:tr>
              <a:tr h="370840">
                <a:tc>
                  <a:txBody>
                    <a:bodyPr/>
                    <a:lstStyle/>
                    <a:p>
                      <a:pPr algn="l">
                        <a:defRPr sz="1800"/>
                      </a:pPr>
                      <a:r>
                        <a:rPr sz="1500" dirty="0">
                          <a:solidFill>
                            <a:srgbClr val="5D0100"/>
                          </a:solidFill>
                          <a:latin typeface="Georgia"/>
                          <a:ea typeface="Georgia"/>
                          <a:cs typeface="Georgia"/>
                          <a:sym typeface="Georgia"/>
                        </a:rPr>
                        <a:t>5. Evaluate Engagement Programs</a:t>
                      </a:r>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BDF"/>
                    </a:solidFill>
                  </a:tcPr>
                </a:tc>
                <a:tc>
                  <a:txBody>
                    <a:bodyPr/>
                    <a:lstStyle/>
                    <a:p>
                      <a:pPr algn="l">
                        <a:defRPr sz="1800"/>
                      </a:pPr>
                      <a:r>
                        <a:rPr sz="1500" dirty="0">
                          <a:solidFill>
                            <a:srgbClr val="660033"/>
                          </a:solidFill>
                          <a:latin typeface="Georgia"/>
                          <a:ea typeface="Georgia"/>
                          <a:cs typeface="Georgia"/>
                          <a:sym typeface="Georgia"/>
                        </a:rPr>
                        <a:t>2 months ____-22</a:t>
                      </a:r>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BDF"/>
                    </a:solidFill>
                  </a:tcPr>
                </a:tc>
                <a:tc>
                  <a:txBody>
                    <a:bodyPr/>
                    <a:lstStyle/>
                    <a:p>
                      <a:pPr algn="l">
                        <a:defRPr sz="1500">
                          <a:solidFill>
                            <a:srgbClr val="5D0100"/>
                          </a:solidFill>
                          <a:latin typeface="Georgia"/>
                          <a:ea typeface="Georgia"/>
                          <a:cs typeface="Georgia"/>
                          <a:sym typeface="Georgia"/>
                        </a:defRPr>
                      </a:pPr>
                      <a:endParaRPr dirty="0"/>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BDF"/>
                    </a:solidFill>
                  </a:tcPr>
                </a:tc>
                <a:extLst>
                  <a:ext uri="{0D108BD9-81ED-4DB2-BD59-A6C34878D82A}">
                    <a16:rowId xmlns:a16="http://schemas.microsoft.com/office/drawing/2014/main" val="10005"/>
                  </a:ext>
                </a:extLst>
              </a:tr>
              <a:tr h="370840">
                <a:tc>
                  <a:txBody>
                    <a:bodyPr/>
                    <a:lstStyle/>
                    <a:p>
                      <a:pPr algn="l">
                        <a:defRPr sz="1800"/>
                      </a:pPr>
                      <a:r>
                        <a:rPr sz="1500" dirty="0">
                          <a:solidFill>
                            <a:srgbClr val="5D0100"/>
                          </a:solidFill>
                          <a:latin typeface="Georgia"/>
                          <a:ea typeface="Georgia"/>
                          <a:cs typeface="Georgia"/>
                          <a:sym typeface="Georgia"/>
                        </a:rPr>
                        <a:t>6. Finalize Engagement Programs</a:t>
                      </a:r>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DF0"/>
                    </a:solidFill>
                  </a:tcPr>
                </a:tc>
                <a:tc>
                  <a:txBody>
                    <a:bodyPr/>
                    <a:lstStyle/>
                    <a:p>
                      <a:pPr algn="l">
                        <a:defRPr sz="1800"/>
                      </a:pPr>
                      <a:r>
                        <a:rPr sz="1500" dirty="0">
                          <a:solidFill>
                            <a:srgbClr val="660033"/>
                          </a:solidFill>
                          <a:latin typeface="Georgia"/>
                          <a:ea typeface="Georgia"/>
                          <a:cs typeface="Georgia"/>
                          <a:sym typeface="Georgia"/>
                        </a:rPr>
                        <a:t>2 months ____-22</a:t>
                      </a:r>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DF0"/>
                    </a:solidFill>
                  </a:tcPr>
                </a:tc>
                <a:tc>
                  <a:txBody>
                    <a:bodyPr/>
                    <a:lstStyle/>
                    <a:p>
                      <a:pPr algn="l">
                        <a:defRPr sz="1500">
                          <a:solidFill>
                            <a:srgbClr val="5D0100"/>
                          </a:solidFill>
                          <a:latin typeface="Georgia"/>
                          <a:ea typeface="Georgia"/>
                          <a:cs typeface="Georgia"/>
                          <a:sym typeface="Georgia"/>
                        </a:defRPr>
                      </a:pPr>
                      <a:endParaRPr dirty="0"/>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DF0"/>
                    </a:solidFill>
                  </a:tcPr>
                </a:tc>
                <a:extLst>
                  <a:ext uri="{0D108BD9-81ED-4DB2-BD59-A6C34878D82A}">
                    <a16:rowId xmlns:a16="http://schemas.microsoft.com/office/drawing/2014/main" val="10006"/>
                  </a:ext>
                </a:extLst>
              </a:tr>
              <a:tr h="370840">
                <a:tc>
                  <a:txBody>
                    <a:bodyPr/>
                    <a:lstStyle/>
                    <a:p>
                      <a:pPr algn="l">
                        <a:defRPr sz="1800"/>
                      </a:pPr>
                      <a:r>
                        <a:rPr sz="1500" dirty="0">
                          <a:solidFill>
                            <a:srgbClr val="5D0100"/>
                          </a:solidFill>
                          <a:latin typeface="Georgia"/>
                          <a:ea typeface="Georgia"/>
                          <a:cs typeface="Georgia"/>
                          <a:sym typeface="Georgia"/>
                        </a:rPr>
                        <a:t>7. Identify and recruit Engagement Ambassadors</a:t>
                      </a:r>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BDF"/>
                    </a:solidFill>
                  </a:tcPr>
                </a:tc>
                <a:tc>
                  <a:txBody>
                    <a:bodyPr/>
                    <a:lstStyle/>
                    <a:p>
                      <a:pPr algn="l">
                        <a:defRPr sz="1800"/>
                      </a:pPr>
                      <a:r>
                        <a:rPr sz="1500" dirty="0">
                          <a:solidFill>
                            <a:srgbClr val="660033"/>
                          </a:solidFill>
                          <a:latin typeface="Georgia"/>
                          <a:ea typeface="Georgia"/>
                          <a:cs typeface="Georgia"/>
                          <a:sym typeface="Georgia"/>
                        </a:rPr>
                        <a:t>1 month _____-22</a:t>
                      </a:r>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BDF"/>
                    </a:solidFill>
                  </a:tcPr>
                </a:tc>
                <a:tc>
                  <a:txBody>
                    <a:bodyPr/>
                    <a:lstStyle/>
                    <a:p>
                      <a:pPr algn="l">
                        <a:defRPr sz="1500">
                          <a:solidFill>
                            <a:srgbClr val="5D0100"/>
                          </a:solidFill>
                          <a:latin typeface="Georgia"/>
                          <a:ea typeface="Georgia"/>
                          <a:cs typeface="Georgia"/>
                          <a:sym typeface="Georgia"/>
                        </a:defRPr>
                      </a:pPr>
                      <a:endParaRPr dirty="0"/>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BDF"/>
                    </a:solidFill>
                  </a:tcPr>
                </a:tc>
                <a:extLst>
                  <a:ext uri="{0D108BD9-81ED-4DB2-BD59-A6C34878D82A}">
                    <a16:rowId xmlns:a16="http://schemas.microsoft.com/office/drawing/2014/main" val="10007"/>
                  </a:ext>
                </a:extLst>
              </a:tr>
              <a:tr h="370840">
                <a:tc>
                  <a:txBody>
                    <a:bodyPr/>
                    <a:lstStyle/>
                    <a:p>
                      <a:pPr algn="l">
                        <a:defRPr sz="1800"/>
                      </a:pPr>
                      <a:r>
                        <a:rPr sz="1500" dirty="0">
                          <a:solidFill>
                            <a:srgbClr val="5D0100"/>
                          </a:solidFill>
                          <a:latin typeface="Georgia"/>
                          <a:ea typeface="Georgia"/>
                          <a:cs typeface="Georgia"/>
                          <a:sym typeface="Georgia"/>
                        </a:rPr>
                        <a:t>8. Train Engagement Ambassadors</a:t>
                      </a:r>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DF0"/>
                    </a:solidFill>
                  </a:tcPr>
                </a:tc>
                <a:tc>
                  <a:txBody>
                    <a:bodyPr/>
                    <a:lstStyle/>
                    <a:p>
                      <a:pPr algn="l">
                        <a:defRPr sz="1800"/>
                      </a:pPr>
                      <a:r>
                        <a:rPr sz="1500" dirty="0">
                          <a:solidFill>
                            <a:srgbClr val="660033"/>
                          </a:solidFill>
                          <a:latin typeface="Georgia"/>
                          <a:ea typeface="Georgia"/>
                          <a:cs typeface="Georgia"/>
                          <a:sym typeface="Georgia"/>
                        </a:rPr>
                        <a:t>1 month _____-22</a:t>
                      </a:r>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DF0"/>
                    </a:solidFill>
                  </a:tcPr>
                </a:tc>
                <a:tc>
                  <a:txBody>
                    <a:bodyPr/>
                    <a:lstStyle/>
                    <a:p>
                      <a:pPr algn="l">
                        <a:defRPr sz="1500">
                          <a:solidFill>
                            <a:srgbClr val="5D0100"/>
                          </a:solidFill>
                          <a:latin typeface="Georgia"/>
                          <a:ea typeface="Georgia"/>
                          <a:cs typeface="Georgia"/>
                          <a:sym typeface="Georgia"/>
                        </a:defRPr>
                      </a:pPr>
                      <a:endParaRPr dirty="0"/>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DF0"/>
                    </a:solidFill>
                  </a:tcPr>
                </a:tc>
                <a:extLst>
                  <a:ext uri="{0D108BD9-81ED-4DB2-BD59-A6C34878D82A}">
                    <a16:rowId xmlns:a16="http://schemas.microsoft.com/office/drawing/2014/main" val="10008"/>
                  </a:ext>
                </a:extLst>
              </a:tr>
              <a:tr h="370840">
                <a:tc>
                  <a:txBody>
                    <a:bodyPr/>
                    <a:lstStyle/>
                    <a:p>
                      <a:pPr algn="l">
                        <a:tabLst>
                          <a:tab pos="508000" algn="l"/>
                        </a:tabLst>
                        <a:defRPr sz="1800"/>
                      </a:pPr>
                      <a:r>
                        <a:rPr sz="1500" dirty="0">
                          <a:solidFill>
                            <a:srgbClr val="5D0100"/>
                          </a:solidFill>
                          <a:latin typeface="Georgia"/>
                          <a:ea typeface="Georgia"/>
                          <a:cs typeface="Georgia"/>
                          <a:sym typeface="Georgia"/>
                        </a:rPr>
                        <a:t>9. Implement Engagement Programs and manage to interim monthly targets</a:t>
                      </a:r>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BDF"/>
                    </a:solidFill>
                  </a:tcPr>
                </a:tc>
                <a:tc>
                  <a:txBody>
                    <a:bodyPr/>
                    <a:lstStyle/>
                    <a:p>
                      <a:pPr algn="l">
                        <a:defRPr sz="1800"/>
                      </a:pPr>
                      <a:r>
                        <a:rPr sz="1500" dirty="0">
                          <a:solidFill>
                            <a:srgbClr val="660033"/>
                          </a:solidFill>
                          <a:latin typeface="Georgia"/>
                          <a:ea typeface="Georgia"/>
                          <a:cs typeface="Georgia"/>
                          <a:sym typeface="Georgia"/>
                        </a:rPr>
                        <a:t>24 months ___-24</a:t>
                      </a:r>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BDF"/>
                    </a:solidFill>
                  </a:tcPr>
                </a:tc>
                <a:tc>
                  <a:txBody>
                    <a:bodyPr/>
                    <a:lstStyle/>
                    <a:p>
                      <a:pPr algn="l">
                        <a:defRPr sz="1500">
                          <a:solidFill>
                            <a:srgbClr val="5D0100"/>
                          </a:solidFill>
                          <a:latin typeface="Georgia"/>
                          <a:ea typeface="Georgia"/>
                          <a:cs typeface="Georgia"/>
                          <a:sym typeface="Georgia"/>
                        </a:defRPr>
                      </a:pPr>
                      <a:endParaRPr dirty="0"/>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BDF"/>
                    </a:solidFill>
                  </a:tcPr>
                </a:tc>
                <a:extLst>
                  <a:ext uri="{0D108BD9-81ED-4DB2-BD59-A6C34878D82A}">
                    <a16:rowId xmlns:a16="http://schemas.microsoft.com/office/drawing/2014/main" val="10009"/>
                  </a:ext>
                </a:extLst>
              </a:tr>
              <a:tr h="370840">
                <a:tc>
                  <a:txBody>
                    <a:bodyPr/>
                    <a:lstStyle/>
                    <a:p>
                      <a:pPr algn="l">
                        <a:tabLst>
                          <a:tab pos="508000" algn="l"/>
                        </a:tabLst>
                        <a:defRPr sz="1800"/>
                      </a:pPr>
                      <a:r>
                        <a:rPr sz="1500" dirty="0">
                          <a:solidFill>
                            <a:srgbClr val="5D0100"/>
                          </a:solidFill>
                          <a:latin typeface="Georgia"/>
                          <a:ea typeface="Georgia"/>
                          <a:cs typeface="Georgia"/>
                          <a:sym typeface="Georgia"/>
                        </a:rPr>
                        <a:t>10. Track performance Data from Engagement Programs Implementation</a:t>
                      </a:r>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DF0"/>
                    </a:solidFill>
                  </a:tcPr>
                </a:tc>
                <a:tc>
                  <a:txBody>
                    <a:bodyPr/>
                    <a:lstStyle/>
                    <a:p>
                      <a:pPr algn="l">
                        <a:defRPr sz="1800"/>
                      </a:pPr>
                      <a:r>
                        <a:rPr sz="1500" dirty="0">
                          <a:solidFill>
                            <a:srgbClr val="660033"/>
                          </a:solidFill>
                          <a:latin typeface="Georgia"/>
                          <a:ea typeface="Georgia"/>
                          <a:cs typeface="Georgia"/>
                          <a:sym typeface="Georgia"/>
                        </a:rPr>
                        <a:t>Simultaneous with step 9</a:t>
                      </a:r>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DF0"/>
                    </a:solidFill>
                  </a:tcPr>
                </a:tc>
                <a:tc>
                  <a:txBody>
                    <a:bodyPr/>
                    <a:lstStyle/>
                    <a:p>
                      <a:pPr algn="l">
                        <a:defRPr sz="1500">
                          <a:solidFill>
                            <a:srgbClr val="5D0100"/>
                          </a:solidFill>
                          <a:latin typeface="Georgia"/>
                          <a:ea typeface="Georgia"/>
                          <a:cs typeface="Georgia"/>
                          <a:sym typeface="Georgia"/>
                        </a:defRPr>
                      </a:pPr>
                      <a:endParaRPr dirty="0"/>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DF0"/>
                    </a:solidFill>
                  </a:tcPr>
                </a:tc>
                <a:extLst>
                  <a:ext uri="{0D108BD9-81ED-4DB2-BD59-A6C34878D82A}">
                    <a16:rowId xmlns:a16="http://schemas.microsoft.com/office/drawing/2014/main" val="10010"/>
                  </a:ext>
                </a:extLst>
              </a:tr>
              <a:tr h="370840">
                <a:tc>
                  <a:txBody>
                    <a:bodyPr/>
                    <a:lstStyle/>
                    <a:p>
                      <a:pPr algn="l">
                        <a:tabLst>
                          <a:tab pos="508000" algn="l"/>
                        </a:tabLst>
                        <a:defRPr sz="1800"/>
                      </a:pPr>
                      <a:r>
                        <a:rPr sz="1500" dirty="0">
                          <a:solidFill>
                            <a:srgbClr val="5D0100"/>
                          </a:solidFill>
                          <a:latin typeface="Georgia"/>
                          <a:ea typeface="Georgia"/>
                          <a:cs typeface="Georgia"/>
                          <a:sym typeface="Georgia"/>
                        </a:rPr>
                        <a:t>11. Obtain qualitative and quantitative assessment data from Engagement Programs </a:t>
                      </a:r>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BDF"/>
                    </a:solidFill>
                  </a:tcPr>
                </a:tc>
                <a:tc>
                  <a:txBody>
                    <a:bodyPr/>
                    <a:lstStyle/>
                    <a:p>
                      <a:pPr algn="l">
                        <a:defRPr sz="1500">
                          <a:solidFill>
                            <a:srgbClr val="FF0000"/>
                          </a:solidFill>
                          <a:latin typeface="Georgia"/>
                          <a:ea typeface="Georgia"/>
                          <a:cs typeface="Georgia"/>
                          <a:sym typeface="Georgia"/>
                        </a:defRPr>
                      </a:pPr>
                      <a:r>
                        <a:rPr dirty="0">
                          <a:solidFill>
                            <a:srgbClr val="660033"/>
                          </a:solidFill>
                        </a:rPr>
                        <a:t>1 month_____-24</a:t>
                      </a:r>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BDF"/>
                    </a:solidFill>
                  </a:tcPr>
                </a:tc>
                <a:tc>
                  <a:txBody>
                    <a:bodyPr/>
                    <a:lstStyle/>
                    <a:p>
                      <a:pPr algn="l">
                        <a:defRPr sz="1500">
                          <a:solidFill>
                            <a:srgbClr val="5D0100"/>
                          </a:solidFill>
                          <a:latin typeface="Georgia"/>
                          <a:ea typeface="Georgia"/>
                          <a:cs typeface="Georgia"/>
                          <a:sym typeface="Georgia"/>
                        </a:defRPr>
                      </a:pPr>
                      <a:endParaRPr dirty="0"/>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BDF"/>
                    </a:solidFill>
                  </a:tcPr>
                </a:tc>
                <a:extLst>
                  <a:ext uri="{0D108BD9-81ED-4DB2-BD59-A6C34878D82A}">
                    <a16:rowId xmlns:a16="http://schemas.microsoft.com/office/drawing/2014/main" val="10011"/>
                  </a:ext>
                </a:extLst>
              </a:tr>
              <a:tr h="370840">
                <a:tc>
                  <a:txBody>
                    <a:bodyPr/>
                    <a:lstStyle/>
                    <a:p>
                      <a:pPr algn="l">
                        <a:tabLst>
                          <a:tab pos="508000" algn="l"/>
                        </a:tabLst>
                        <a:defRPr sz="1800"/>
                      </a:pPr>
                      <a:r>
                        <a:rPr sz="1500" dirty="0">
                          <a:solidFill>
                            <a:srgbClr val="5D0100"/>
                          </a:solidFill>
                          <a:latin typeface="Georgia"/>
                          <a:ea typeface="Georgia"/>
                          <a:cs typeface="Georgia"/>
                          <a:sym typeface="Georgia"/>
                        </a:rPr>
                        <a:t>12. Improve Engagement Programs based lessons learned in step 11	</a:t>
                      </a:r>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DF0"/>
                    </a:solidFill>
                  </a:tcPr>
                </a:tc>
                <a:tc>
                  <a:txBody>
                    <a:bodyPr/>
                    <a:lstStyle/>
                    <a:p>
                      <a:pPr algn="l">
                        <a:defRPr sz="1500">
                          <a:solidFill>
                            <a:srgbClr val="FF0000"/>
                          </a:solidFill>
                          <a:latin typeface="Times New Roman"/>
                          <a:ea typeface="Times New Roman"/>
                          <a:cs typeface="Times New Roman"/>
                          <a:sym typeface="Times New Roman"/>
                        </a:defRPr>
                      </a:pPr>
                      <a:r>
                        <a:rPr dirty="0">
                          <a:solidFill>
                            <a:srgbClr val="660033"/>
                          </a:solidFill>
                        </a:rPr>
                        <a:t>1 month ____-24</a:t>
                      </a:r>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DF0"/>
                    </a:solidFill>
                  </a:tcPr>
                </a:tc>
                <a:tc>
                  <a:txBody>
                    <a:bodyPr/>
                    <a:lstStyle/>
                    <a:p>
                      <a:pPr algn="l">
                        <a:defRPr sz="1500">
                          <a:solidFill>
                            <a:srgbClr val="5D0100"/>
                          </a:solidFill>
                          <a:latin typeface="Arial"/>
                          <a:ea typeface="Arial"/>
                          <a:cs typeface="Arial"/>
                          <a:sym typeface="Arial"/>
                        </a:defRPr>
                      </a:pPr>
                      <a:endParaRPr dirty="0"/>
                    </a:p>
                  </a:txBody>
                  <a:tcPr marL="45720" marR="45720" horzOverflow="overflow">
                    <a:lnL w="12700">
                      <a:solidFill>
                        <a:srgbClr val="800000"/>
                      </a:solidFill>
                    </a:lnL>
                    <a:lnR w="12700">
                      <a:solidFill>
                        <a:srgbClr val="800000"/>
                      </a:solidFill>
                    </a:lnR>
                    <a:lnT w="12700">
                      <a:solidFill>
                        <a:srgbClr val="800000"/>
                      </a:solidFill>
                    </a:lnT>
                    <a:lnB w="12700">
                      <a:solidFill>
                        <a:srgbClr val="800000"/>
                      </a:solidFill>
                    </a:lnB>
                    <a:solidFill>
                      <a:srgbClr val="FFFDF0"/>
                    </a:solidFill>
                  </a:tcPr>
                </a:tc>
                <a:extLst>
                  <a:ext uri="{0D108BD9-81ED-4DB2-BD59-A6C34878D82A}">
                    <a16:rowId xmlns:a16="http://schemas.microsoft.com/office/drawing/2014/main" val="10012"/>
                  </a:ext>
                </a:extLst>
              </a:tr>
            </a:tbl>
          </a:graphicData>
        </a:graphic>
      </p:graphicFrame>
      <p:sp>
        <p:nvSpPr>
          <p:cNvPr id="6" name="TextShape 1">
            <a:extLst>
              <a:ext uri="{FF2B5EF4-FFF2-40B4-BE49-F238E27FC236}">
                <a16:creationId xmlns:a16="http://schemas.microsoft.com/office/drawing/2014/main" id="{28157679-F12E-418B-B1E8-14AFBCFBCB4F}"/>
              </a:ext>
            </a:extLst>
          </p:cNvPr>
          <p:cNvSpPr txBox="1"/>
          <p:nvPr/>
        </p:nvSpPr>
        <p:spPr>
          <a:xfrm>
            <a:off x="977760" y="6516"/>
            <a:ext cx="7188480" cy="1142640"/>
          </a:xfrm>
          <a:prstGeom prst="rect">
            <a:avLst/>
          </a:prstGeom>
          <a:noFill/>
          <a:ln w="0">
            <a:noFill/>
          </a:ln>
        </p:spPr>
        <p:txBody>
          <a:bodyPr anchor="ctr">
            <a:noAutofit/>
          </a:bodyPr>
          <a:lstStyle/>
          <a:p>
            <a:pPr marL="0" marR="0" lvl="0" indent="0" algn="ctr" defTabSz="914400" rtl="0" eaLnBrk="1" fontAlgn="auto" latinLnBrk="0" hangingPunct="1">
              <a:lnSpc>
                <a:spcPct val="70000"/>
              </a:lnSpc>
              <a:spcBef>
                <a:spcPts val="0"/>
              </a:spcBef>
              <a:spcAft>
                <a:spcPts val="0"/>
              </a:spcAft>
              <a:buClrTx/>
              <a:buSzTx/>
              <a:buFontTx/>
              <a:buNone/>
              <a:tabLst/>
              <a:defRPr/>
            </a:pPr>
            <a:r>
              <a:rPr kumimoji="0" lang="en-US" sz="2800" b="1" i="0" u="none" strike="noStrike" kern="1200" cap="none" spc="-1" normalizeH="0" baseline="0" noProof="0" dirty="0">
                <a:ln>
                  <a:noFill/>
                </a:ln>
                <a:solidFill>
                  <a:srgbClr val="760002"/>
                </a:solidFill>
                <a:effectLst/>
                <a:uLnTx/>
                <a:uFillTx/>
                <a:latin typeface="Georgia"/>
                <a:ea typeface="+mn-ea"/>
                <a:cs typeface="+mn-cs"/>
              </a:rPr>
              <a:t>Parishioner Engagement  &amp; Spiritual Growth Wildly  Important  Goal  3  </a:t>
            </a:r>
          </a:p>
          <a:p>
            <a:pPr marL="0" marR="0" lvl="0" indent="0" algn="ctr" defTabSz="914400" rtl="0" eaLnBrk="1" fontAlgn="auto" latinLnBrk="0" hangingPunct="1">
              <a:lnSpc>
                <a:spcPct val="70000"/>
              </a:lnSpc>
              <a:spcBef>
                <a:spcPts val="0"/>
              </a:spcBef>
              <a:spcAft>
                <a:spcPts val="0"/>
              </a:spcAft>
              <a:buClrTx/>
              <a:buSzTx/>
              <a:buFontTx/>
              <a:buNone/>
              <a:tabLst/>
              <a:defRPr/>
            </a:pPr>
            <a:r>
              <a:rPr kumimoji="0" lang="en-US" sz="2800" b="1" i="0" u="sng" strike="noStrike" kern="1200" cap="none" spc="-1" normalizeH="0" baseline="0" noProof="0" dirty="0">
                <a:ln>
                  <a:noFill/>
                </a:ln>
                <a:solidFill>
                  <a:srgbClr val="760002"/>
                </a:solidFill>
                <a:effectLst/>
                <a:uLnTx/>
                <a:uFillTx/>
                <a:latin typeface="Georgia"/>
                <a:ea typeface="+mn-ea"/>
                <a:cs typeface="+mn-cs"/>
              </a:rPr>
              <a:t>Compelling   Scoreboard</a:t>
            </a:r>
            <a:endParaRPr kumimoji="0" lang="en-US" sz="2800" b="0" i="0" u="sng" strike="noStrike" kern="1200" cap="none" spc="-1" normalizeH="0" baseline="0" noProof="0" dirty="0">
              <a:ln>
                <a:noFill/>
              </a:ln>
              <a:solidFill>
                <a:srgbClr val="5D0100"/>
              </a:solidFill>
              <a:effectLst/>
              <a:uLnTx/>
              <a:uFillTx/>
              <a:latin typeface="Times New Roman"/>
              <a:ea typeface="+mn-ea"/>
              <a:cs typeface="+mn-cs"/>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489127-5ABB-8169-9654-74B27CA648B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4914DE4-7C67-EB58-D71E-59D861C9906E}"/>
              </a:ext>
            </a:extLst>
          </p:cNvPr>
          <p:cNvSpPr>
            <a:spLocks noGrp="1"/>
          </p:cNvSpPr>
          <p:nvPr>
            <p:ph type="title"/>
          </p:nvPr>
        </p:nvSpPr>
        <p:spPr>
          <a:xfrm>
            <a:off x="1537854" y="2719923"/>
            <a:ext cx="6324600" cy="1143000"/>
          </a:xfrm>
        </p:spPr>
        <p:txBody>
          <a:bodyPr/>
          <a:lstStyle/>
          <a:p>
            <a:r>
              <a:rPr lang="en-US" dirty="0"/>
              <a:t>Sample 2 </a:t>
            </a:r>
            <a:br>
              <a:rPr lang="en-US" dirty="0"/>
            </a:br>
            <a:r>
              <a:rPr lang="en-US" dirty="0"/>
              <a:t>Religious Education</a:t>
            </a:r>
          </a:p>
        </p:txBody>
      </p:sp>
    </p:spTree>
    <p:extLst>
      <p:ext uri="{BB962C8B-B14F-4D97-AF65-F5344CB8AC3E}">
        <p14:creationId xmlns:p14="http://schemas.microsoft.com/office/powerpoint/2010/main" val="1715966564"/>
      </p:ext>
    </p:extLst>
  </p:cSld>
  <p:clrMapOvr>
    <a:masterClrMapping/>
  </p:clrMapOvr>
  <p:transition>
    <p:strips dir="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B724EB-67D3-DBFE-19F2-BF952CCFAB06}"/>
              </a:ext>
            </a:extLst>
          </p:cNvPr>
          <p:cNvSpPr>
            <a:spLocks noGrp="1"/>
          </p:cNvSpPr>
          <p:nvPr>
            <p:ph type="title"/>
          </p:nvPr>
        </p:nvSpPr>
        <p:spPr>
          <a:xfrm>
            <a:off x="1567352" y="-284481"/>
            <a:ext cx="7122571" cy="994172"/>
          </a:xfrm>
        </p:spPr>
        <p:txBody>
          <a:bodyPr>
            <a:normAutofit/>
          </a:bodyPr>
          <a:lstStyle/>
          <a:p>
            <a:r>
              <a:rPr lang="en-US" sz="2800" b="1" u="sng" dirty="0">
                <a:latin typeface="Arial" panose="020B0604020202020204" pitchFamily="34" charset="0"/>
                <a:cs typeface="Arial" panose="020B0604020202020204" pitchFamily="34" charset="0"/>
              </a:rPr>
              <a:t>Religious Education S.M.A.R.T. Goal</a:t>
            </a:r>
          </a:p>
        </p:txBody>
      </p:sp>
      <p:sp>
        <p:nvSpPr>
          <p:cNvPr id="301" name="Content Placeholder 2"/>
          <p:cNvSpPr txBox="1">
            <a:spLocks noGrp="1"/>
          </p:cNvSpPr>
          <p:nvPr>
            <p:ph type="body" sz="half" idx="1"/>
          </p:nvPr>
        </p:nvSpPr>
        <p:spPr>
          <a:xfrm>
            <a:off x="0" y="1381088"/>
            <a:ext cx="9079498" cy="4767221"/>
          </a:xfrm>
          <a:prstGeom prst="rect">
            <a:avLst/>
          </a:prstGeom>
        </p:spPr>
        <p:txBody>
          <a:bodyPr anchor="t">
            <a:noAutofit/>
          </a:bodyPr>
          <a:lstStyle/>
          <a:p>
            <a:pPr marL="860425" indent="-349250" defTabSz="731520">
              <a:spcBef>
                <a:spcPts val="0"/>
              </a:spcBef>
              <a:spcAft>
                <a:spcPts val="600"/>
              </a:spcAft>
              <a:buNone/>
              <a:tabLst>
                <a:tab pos="968375" algn="l"/>
              </a:tabLst>
              <a:defRPr sz="1920" b="1">
                <a:effectLst/>
              </a:defRPr>
            </a:pPr>
            <a:r>
              <a:rPr lang="en-US" sz="1400" dirty="0">
                <a:latin typeface="Arial" panose="020B0604020202020204" pitchFamily="34" charset="0"/>
                <a:cs typeface="Arial" panose="020B0604020202020204" pitchFamily="34" charset="0"/>
              </a:rPr>
              <a:t>(a)  At least  50% of parish </a:t>
            </a:r>
            <a:r>
              <a:rPr lang="en-US" sz="1400" b="1" dirty="0">
                <a:latin typeface="Arial" panose="020B0604020202020204" pitchFamily="34" charset="0"/>
                <a:cs typeface="Arial" panose="020B0604020202020204" pitchFamily="34" charset="0"/>
              </a:rPr>
              <a:t>youth </a:t>
            </a:r>
            <a:r>
              <a:rPr lang="en-US" sz="1400" dirty="0">
                <a:latin typeface="Arial" panose="020B0604020202020204" pitchFamily="34" charset="0"/>
                <a:cs typeface="Arial" panose="020B0604020202020204" pitchFamily="34" charset="0"/>
              </a:rPr>
              <a:t>in year 1, and at least 75% of parish youth in year 2, </a:t>
            </a:r>
            <a:r>
              <a:rPr lang="en-US" sz="1400" b="1" dirty="0">
                <a:latin typeface="Arial" panose="020B0604020202020204" pitchFamily="34" charset="0"/>
                <a:cs typeface="Arial" panose="020B0604020202020204" pitchFamily="34" charset="0"/>
              </a:rPr>
              <a:t>will complete a revamped full academic year “Youth Sunday School Ministry” and achieve measurable outcomes identified in step 2 of the Action Plan; </a:t>
            </a:r>
          </a:p>
          <a:p>
            <a:pPr marL="860425" indent="-349250" defTabSz="731520">
              <a:spcBef>
                <a:spcPts val="0"/>
              </a:spcBef>
              <a:spcAft>
                <a:spcPts val="600"/>
              </a:spcAft>
              <a:buNone/>
              <a:tabLst>
                <a:tab pos="968375" algn="l"/>
              </a:tabLst>
              <a:defRPr sz="1920" b="1">
                <a:effectLst/>
              </a:defRPr>
            </a:pPr>
            <a:r>
              <a:rPr lang="en-US" sz="1400" b="1" dirty="0">
                <a:latin typeface="Arial" panose="020B0604020202020204" pitchFamily="34" charset="0"/>
                <a:cs typeface="Arial" panose="020B0604020202020204" pitchFamily="34" charset="0"/>
              </a:rPr>
              <a:t>(b) </a:t>
            </a:r>
            <a:r>
              <a:rPr lang="en-US" sz="1400" dirty="0">
                <a:latin typeface="Arial" panose="020B0604020202020204" pitchFamily="34" charset="0"/>
                <a:cs typeface="Arial" panose="020B0604020202020204" pitchFamily="34" charset="0"/>
              </a:rPr>
              <a:t>At least an average of 15% of parishioners in year one, and at least 25% of parishioners in year 2, will participate in at least two new quarterly “Parish Life Education Ministry” dinner series with dynamic presenters and discussion groups (the “</a:t>
            </a:r>
            <a:r>
              <a:rPr lang="en-US" sz="1400" u="sng" dirty="0">
                <a:latin typeface="Arial" panose="020B0604020202020204" pitchFamily="34" charset="0"/>
                <a:cs typeface="Arial" panose="020B0604020202020204" pitchFamily="34" charset="0"/>
              </a:rPr>
              <a:t>Parish Life Ministry</a:t>
            </a:r>
            <a:r>
              <a:rPr lang="en-US" sz="1400" dirty="0">
                <a:latin typeface="Arial" panose="020B0604020202020204" pitchFamily="34" charset="0"/>
                <a:cs typeface="Arial" panose="020B0604020202020204" pitchFamily="34" charset="0"/>
              </a:rPr>
              <a:t>”);</a:t>
            </a:r>
          </a:p>
          <a:p>
            <a:pPr marL="860425" indent="-349250" defTabSz="731520">
              <a:spcBef>
                <a:spcPts val="0"/>
              </a:spcBef>
              <a:spcAft>
                <a:spcPts val="600"/>
              </a:spcAft>
              <a:buNone/>
              <a:tabLst>
                <a:tab pos="968375" algn="l"/>
              </a:tabLst>
              <a:defRPr sz="1920" b="1">
                <a:effectLst/>
              </a:defRPr>
            </a:pPr>
            <a:r>
              <a:rPr lang="en-US" sz="1400" dirty="0">
                <a:latin typeface="Arial" panose="020B0604020202020204" pitchFamily="34" charset="0"/>
                <a:cs typeface="Arial" panose="020B0604020202020204" pitchFamily="34" charset="0"/>
              </a:rPr>
              <a:t>(c) A new “</a:t>
            </a:r>
            <a:r>
              <a:rPr lang="en-US" sz="1400" u="sng" dirty="0">
                <a:latin typeface="Arial" panose="020B0604020202020204" pitchFamily="34" charset="0"/>
                <a:cs typeface="Arial" panose="020B0604020202020204" pitchFamily="34" charset="0"/>
              </a:rPr>
              <a:t>Small  Group Ministry</a:t>
            </a:r>
            <a:r>
              <a:rPr lang="en-US" sz="1400" dirty="0">
                <a:latin typeface="Arial" panose="020B0604020202020204" pitchFamily="34" charset="0"/>
                <a:cs typeface="Arial" panose="020B0604020202020204" pitchFamily="34" charset="0"/>
              </a:rPr>
              <a:t>” will actively engage at least 3 small groups of parishioners meeting at least monthly in year 1, and at least 10 small groups of parishioners meeting at least monthly in year 2, where they will discuss spiritual growth, religious education, and personal growth topics;</a:t>
            </a:r>
          </a:p>
          <a:p>
            <a:pPr marL="860425" indent="-349250" defTabSz="731520">
              <a:spcBef>
                <a:spcPts val="0"/>
              </a:spcBef>
              <a:spcAft>
                <a:spcPts val="600"/>
              </a:spcAft>
              <a:buNone/>
              <a:tabLst>
                <a:tab pos="968375" algn="l"/>
              </a:tabLst>
              <a:defRPr sz="1920" b="1">
                <a:effectLst/>
              </a:defRPr>
            </a:pPr>
            <a:r>
              <a:rPr lang="en-US" sz="1400" dirty="0">
                <a:latin typeface="Arial" panose="020B0604020202020204" pitchFamily="34" charset="0"/>
                <a:cs typeface="Arial" panose="020B0604020202020204" pitchFamily="34" charset="0"/>
              </a:rPr>
              <a:t>(d) A bi-weekly adult “</a:t>
            </a:r>
            <a:r>
              <a:rPr lang="en-US" sz="1400" u="sng" dirty="0">
                <a:latin typeface="Arial" panose="020B0604020202020204" pitchFamily="34" charset="0"/>
                <a:cs typeface="Arial" panose="020B0604020202020204" pitchFamily="34" charset="0"/>
              </a:rPr>
              <a:t>Bible Study Ministry</a:t>
            </a:r>
            <a:r>
              <a:rPr lang="en-US" sz="1400" dirty="0">
                <a:latin typeface="Arial" panose="020B0604020202020204" pitchFamily="34" charset="0"/>
                <a:cs typeface="Arial" panose="020B0604020202020204" pitchFamily="34" charset="0"/>
              </a:rPr>
              <a:t>” will be offered each year over four distinct modules of sessions live, via Zoom, and recorded with at least 15% of parishioners completing at least half of the four modules in year one, and at least 25% of parishioners completing at least three of the four modules in year two;</a:t>
            </a:r>
            <a:endParaRPr lang="en-US" sz="1400" b="1" dirty="0">
              <a:latin typeface="Arial" panose="020B0604020202020204" pitchFamily="34" charset="0"/>
              <a:cs typeface="Arial" panose="020B0604020202020204" pitchFamily="34" charset="0"/>
            </a:endParaRPr>
          </a:p>
          <a:p>
            <a:pPr marL="860425" indent="-349250" defTabSz="731520">
              <a:spcBef>
                <a:spcPts val="0"/>
              </a:spcBef>
              <a:spcAft>
                <a:spcPts val="600"/>
              </a:spcAft>
              <a:buNone/>
              <a:tabLst>
                <a:tab pos="968375" algn="l"/>
              </a:tabLst>
              <a:defRPr sz="1920" b="1">
                <a:effectLst/>
              </a:defRPr>
            </a:pPr>
            <a:r>
              <a:rPr lang="en-US" sz="1400" b="1" dirty="0">
                <a:latin typeface="Arial" panose="020B0604020202020204" pitchFamily="34" charset="0"/>
                <a:cs typeface="Arial" panose="020B0604020202020204" pitchFamily="34" charset="0"/>
              </a:rPr>
              <a:t>(e) A parish “</a:t>
            </a:r>
            <a:r>
              <a:rPr lang="en-US" sz="1400" b="1" u="sng" dirty="0">
                <a:latin typeface="Arial" panose="020B0604020202020204" pitchFamily="34" charset="0"/>
                <a:cs typeface="Arial" panose="020B0604020202020204" pitchFamily="34" charset="0"/>
              </a:rPr>
              <a:t>Religious Education Media Center</a:t>
            </a:r>
            <a:r>
              <a:rPr lang="en-US" sz="1400" b="1" dirty="0">
                <a:latin typeface="Arial" panose="020B0604020202020204" pitchFamily="34" charset="0"/>
                <a:cs typeface="Arial" panose="020B0604020202020204" pitchFamily="34" charset="0"/>
              </a:rPr>
              <a:t>” will be created that engages at least 50% of parishioners </a:t>
            </a:r>
            <a:r>
              <a:rPr lang="en-US" sz="1400" dirty="0">
                <a:latin typeface="Arial" panose="020B0604020202020204" pitchFamily="34" charset="0"/>
                <a:cs typeface="Arial" panose="020B0604020202020204" pitchFamily="34" charset="0"/>
              </a:rPr>
              <a:t>at least weekly by </a:t>
            </a:r>
            <a:r>
              <a:rPr lang="en-US" sz="1400" b="1" dirty="0">
                <a:latin typeface="Arial" panose="020B0604020202020204" pitchFamily="34" charset="0"/>
                <a:cs typeface="Arial" panose="020B0604020202020204" pitchFamily="34" charset="0"/>
              </a:rPr>
              <a:t>providing </a:t>
            </a:r>
            <a:r>
              <a:rPr lang="en-US" sz="1400" dirty="0">
                <a:latin typeface="Arial" panose="020B0604020202020204" pitchFamily="34" charset="0"/>
                <a:cs typeface="Arial" panose="020B0604020202020204" pitchFamily="34" charset="0"/>
              </a:rPr>
              <a:t>on the parish website, email, text messaging and social media and other platforms </a:t>
            </a:r>
            <a:r>
              <a:rPr lang="en-US" sz="1400" b="1" dirty="0">
                <a:latin typeface="Arial" panose="020B0604020202020204" pitchFamily="34" charset="0"/>
                <a:cs typeface="Arial" panose="020B0604020202020204" pitchFamily="34" charset="0"/>
              </a:rPr>
              <a:t>at least 90 items of religious education and spiritual growth content over the course of each year </a:t>
            </a:r>
            <a:r>
              <a:rPr lang="en-US" sz="1400" dirty="0">
                <a:latin typeface="Arial" panose="020B0604020202020204" pitchFamily="34" charset="0"/>
                <a:cs typeface="Arial" panose="020B0604020202020204" pitchFamily="34" charset="0"/>
              </a:rPr>
              <a:t>with specific metrics of delivery, opening, viewing, reading, and engaging to be determined </a:t>
            </a:r>
            <a:r>
              <a:rPr lang="en-US" sz="1400" b="1" dirty="0">
                <a:latin typeface="Arial" panose="020B0604020202020204" pitchFamily="34" charset="0"/>
                <a:cs typeface="Arial" panose="020B0604020202020204" pitchFamily="34" charset="0"/>
              </a:rPr>
              <a:t>in step 2 of the Action Plan; and</a:t>
            </a:r>
          </a:p>
          <a:p>
            <a:pPr marL="860425" indent="-349250" defTabSz="731520">
              <a:spcBef>
                <a:spcPts val="0"/>
              </a:spcBef>
              <a:spcAft>
                <a:spcPts val="600"/>
              </a:spcAft>
              <a:buNone/>
              <a:tabLst>
                <a:tab pos="968375" algn="l"/>
              </a:tabLst>
              <a:defRPr sz="1920" b="1">
                <a:effectLst/>
              </a:defRPr>
            </a:pPr>
            <a:r>
              <a:rPr lang="en-US" sz="1400" b="1" dirty="0">
                <a:latin typeface="Arial" panose="020B0604020202020204" pitchFamily="34" charset="0"/>
                <a:cs typeface="Arial" panose="020B0604020202020204" pitchFamily="34" charset="0"/>
              </a:rPr>
              <a:t>(f) Within 12 months, the parish will implement a “</a:t>
            </a:r>
            <a:r>
              <a:rPr lang="en-US" sz="1400" b="1" u="sng" dirty="0">
                <a:latin typeface="Arial" panose="020B0604020202020204" pitchFamily="34" charset="0"/>
                <a:cs typeface="Arial" panose="020B0604020202020204" pitchFamily="34" charset="0"/>
              </a:rPr>
              <a:t>Congregational Singing Ministry</a:t>
            </a:r>
            <a:r>
              <a:rPr lang="en-US" sz="1400" b="1" dirty="0">
                <a:latin typeface="Arial" panose="020B0604020202020204" pitchFamily="34" charset="0"/>
                <a:cs typeface="Arial" panose="020B0604020202020204" pitchFamily="34" charset="0"/>
              </a:rPr>
              <a:t>” to more fully engage parishioners in liturgical life by singing during the Divine Liturgy. </a:t>
            </a:r>
          </a:p>
          <a:p>
            <a:pPr marL="630238" indent="-461963" defTabSz="731520">
              <a:spcBef>
                <a:spcPts val="0"/>
              </a:spcBef>
              <a:spcAft>
                <a:spcPts val="600"/>
              </a:spcAft>
              <a:buNone/>
              <a:tabLst>
                <a:tab pos="968375" algn="l"/>
              </a:tabLst>
              <a:defRPr sz="1920" b="1">
                <a:effectLst/>
              </a:defRPr>
            </a:pPr>
            <a:r>
              <a:rPr lang="en-US" sz="1400" b="1" dirty="0">
                <a:latin typeface="Arial" panose="020B0604020202020204" pitchFamily="34" charset="0"/>
                <a:cs typeface="Arial" panose="020B0604020202020204" pitchFamily="34" charset="0"/>
              </a:rPr>
              <a:t>2. In addition to the above Religious Education Ministries, within 26 months, we will research and begin to implement some form of “</a:t>
            </a:r>
            <a:r>
              <a:rPr lang="en-US" sz="1400" b="1" u="sng" dirty="0">
                <a:latin typeface="Arial" panose="020B0604020202020204" pitchFamily="34" charset="0"/>
                <a:cs typeface="Arial" panose="020B0604020202020204" pitchFamily="34" charset="0"/>
              </a:rPr>
              <a:t>Parochial School Ministry</a:t>
            </a:r>
            <a:r>
              <a:rPr lang="en-US" sz="1400" b="1" dirty="0">
                <a:latin typeface="Arial" panose="020B0604020202020204" pitchFamily="34" charset="0"/>
                <a:cs typeface="Arial" panose="020B0604020202020204" pitchFamily="34" charset="0"/>
              </a:rPr>
              <a:t>” which can include either creating a more engaging interactive partnership with the </a:t>
            </a:r>
            <a:r>
              <a:rPr lang="en-US" sz="1400" dirty="0">
                <a:latin typeface="Arial" panose="020B0604020202020204" pitchFamily="34" charset="0"/>
                <a:cs typeface="Arial" panose="020B0604020202020204" pitchFamily="34" charset="0"/>
              </a:rPr>
              <a:t>Holy Trinity Academy in Warren, Ohio, St. Constantine School in Houston, TX, some other Orthodox parochial school, or developing a separate parish plan for its own parochial school.</a:t>
            </a:r>
            <a:endParaRPr lang="en-US" sz="1600" dirty="0">
              <a:latin typeface="Arial" panose="020B0604020202020204" pitchFamily="34" charset="0"/>
              <a:cs typeface="Arial" panose="020B0604020202020204" pitchFamily="34" charset="0"/>
            </a:endParaRPr>
          </a:p>
        </p:txBody>
      </p:sp>
      <p:sp>
        <p:nvSpPr>
          <p:cNvPr id="4" name="Content Placeholder 2">
            <a:extLst>
              <a:ext uri="{FF2B5EF4-FFF2-40B4-BE49-F238E27FC236}">
                <a16:creationId xmlns:a16="http://schemas.microsoft.com/office/drawing/2014/main" id="{7C96508F-C370-51EB-A976-248F9622534A}"/>
              </a:ext>
            </a:extLst>
          </p:cNvPr>
          <p:cNvSpPr txBox="1">
            <a:spLocks/>
          </p:cNvSpPr>
          <p:nvPr/>
        </p:nvSpPr>
        <p:spPr>
          <a:xfrm>
            <a:off x="104453" y="-1895912"/>
            <a:ext cx="8935093" cy="5726449"/>
          </a:xfrm>
          <a:prstGeom prst="rect">
            <a:avLst/>
          </a:prstGeom>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731520" rtl="0" eaLnBrk="1" fontAlgn="auto" latinLnBrk="0" hangingPunct="1">
              <a:lnSpc>
                <a:spcPct val="90000"/>
              </a:lnSpc>
              <a:spcBef>
                <a:spcPts val="0"/>
              </a:spcBef>
              <a:spcAft>
                <a:spcPts val="600"/>
              </a:spcAft>
              <a:buClrTx/>
              <a:buSzTx/>
              <a:buFont typeface="Arial" panose="020B0604020202020204" pitchFamily="34" charset="0"/>
              <a:buNone/>
              <a:tabLst/>
              <a:defRPr sz="1920" b="1">
                <a:effect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Within 36 months we will research, develop, and  implement best practices and effective adult and youth “</a:t>
            </a:r>
            <a:r>
              <a:rPr kumimoji="0" lang="en-US" sz="1400" b="1" i="0" u="sng"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Religious Education Ministries</a:t>
            </a: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in each of the following six areas with a comprehensive communications plan where:</a:t>
            </a:r>
          </a:p>
          <a:p>
            <a:pPr marL="0" marR="0" lvl="0" indent="0" algn="just" defTabSz="731520" rtl="0" eaLnBrk="1" fontAlgn="auto" latinLnBrk="0" hangingPunct="1">
              <a:lnSpc>
                <a:spcPct val="90000"/>
              </a:lnSpc>
              <a:spcBef>
                <a:spcPts val="0"/>
              </a:spcBef>
              <a:spcAft>
                <a:spcPts val="600"/>
              </a:spcAft>
              <a:buClrTx/>
              <a:buSzTx/>
              <a:buFont typeface="Arial" panose="020B0604020202020204" pitchFamily="34" charset="0"/>
              <a:buNone/>
              <a:tabLst/>
              <a:defRPr sz="1920" b="1">
                <a:effect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1.  We will achieve the following “</a:t>
            </a:r>
            <a:r>
              <a:rPr kumimoji="0" lang="en-US" sz="1400" b="1" i="0" u="sng"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Religious Education Targets</a:t>
            </a: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for the Religious Education Ministries:</a:t>
            </a:r>
          </a:p>
        </p:txBody>
      </p:sp>
    </p:spTree>
    <p:extLst>
      <p:ext uri="{BB962C8B-B14F-4D97-AF65-F5344CB8AC3E}">
        <p14:creationId xmlns:p14="http://schemas.microsoft.com/office/powerpoint/2010/main" val="30991981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Archdiocese Design Template">
  <a:themeElements>
    <a:clrScheme name="GOA_template_04 15">
      <a:dk1>
        <a:srgbClr val="5D0100"/>
      </a:dk1>
      <a:lt1>
        <a:srgbClr val="800000"/>
      </a:lt1>
      <a:dk2>
        <a:srgbClr val="DFD293"/>
      </a:dk2>
      <a:lt2>
        <a:srgbClr val="5D0100"/>
      </a:lt2>
      <a:accent1>
        <a:srgbClr val="FFF4A0"/>
      </a:accent1>
      <a:accent2>
        <a:srgbClr val="B60E1E"/>
      </a:accent2>
      <a:accent3>
        <a:srgbClr val="C0AAAA"/>
      </a:accent3>
      <a:accent4>
        <a:srgbClr val="4E0100"/>
      </a:accent4>
      <a:accent5>
        <a:srgbClr val="FFF8CD"/>
      </a:accent5>
      <a:accent6>
        <a:srgbClr val="A50C1A"/>
      </a:accent6>
      <a:hlink>
        <a:srgbClr val="B9000A"/>
      </a:hlink>
      <a:folHlink>
        <a:srgbClr val="FFB4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3920</TotalTime>
  <Words>13636</Words>
  <Application>Microsoft Office PowerPoint</Application>
  <PresentationFormat>On-screen Show (4:3)</PresentationFormat>
  <Paragraphs>1229</Paragraphs>
  <Slides>74</Slides>
  <Notes>38</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74</vt:i4>
      </vt:variant>
    </vt:vector>
  </HeadingPairs>
  <TitlesOfParts>
    <vt:vector size="85" baseType="lpstr">
      <vt:lpstr>Arial</vt:lpstr>
      <vt:lpstr>Calibri</vt:lpstr>
      <vt:lpstr>Calibri Light</vt:lpstr>
      <vt:lpstr>Georgia</vt:lpstr>
      <vt:lpstr>Helvetica Neue</vt:lpstr>
      <vt:lpstr>Play</vt:lpstr>
      <vt:lpstr>Symbol</vt:lpstr>
      <vt:lpstr>Times</vt:lpstr>
      <vt:lpstr>Times New Roman</vt:lpstr>
      <vt:lpstr>1_Archdiocese Design Template</vt:lpstr>
      <vt:lpstr>1_Office Theme</vt:lpstr>
      <vt:lpstr>Sample 1  Religious Education</vt:lpstr>
      <vt:lpstr>Religious Education S.M.A.R.T. Goal</vt:lpstr>
      <vt:lpstr>PowerPoint Presentation</vt:lpstr>
      <vt:lpstr>PowerPoint Presentation</vt:lpstr>
      <vt:lpstr>PowerPoint Presentation</vt:lpstr>
      <vt:lpstr>PowerPoint Presentation</vt:lpstr>
      <vt:lpstr>PowerPoint Presentation</vt:lpstr>
      <vt:lpstr>Sample 2  Religious Education</vt:lpstr>
      <vt:lpstr>Religious Education S.M.A.R.T. Goal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Sample 3  Religious Education</vt:lpstr>
      <vt:lpstr>Adult, Young Adult  &amp; Youth Religious Education &amp; Liturgical Engagement SMART Goal 1</vt:lpstr>
      <vt:lpstr>SMART Goal Lags 1</vt:lpstr>
      <vt:lpstr>SMART Goal Leads 1</vt:lpstr>
      <vt:lpstr>PowerPoint Presentation</vt:lpstr>
      <vt:lpstr>PowerPoint Presentation</vt:lpstr>
      <vt:lpstr>Adult, Young Adult &amp; Youth Education &amp; Engagement SMART Goal 1 Action Plan</vt:lpstr>
      <vt:lpstr>PowerPoint Presentation</vt:lpstr>
      <vt:lpstr>Adult, Young Adult &amp; Youth Education &amp; Engagement  Goal 1 Scoreboard</vt:lpstr>
      <vt:lpstr>Sample 4  Religious Education</vt:lpstr>
      <vt:lpstr>Adult &amp; Youth Education  S.M.A.R.T. Goal 1</vt:lpstr>
      <vt:lpstr>Adult &amp; Youth Education  Lags – Goal 1</vt:lpstr>
      <vt:lpstr>Adult &amp; Youth Education  Leads – Goal  1</vt:lpstr>
      <vt:lpstr>PowerPoint Presentation</vt:lpstr>
      <vt:lpstr>PowerPoint Presentation</vt:lpstr>
      <vt:lpstr>PowerPoint Presentation</vt:lpstr>
      <vt:lpstr>PowerPoint Presentation</vt:lpstr>
      <vt:lpstr>Adult &amp; Youth Education Goal 1 Scoreboard</vt:lpstr>
      <vt:lpstr>Sample 5  Religious Education</vt:lpstr>
      <vt:lpstr>Adult &amp; Youth Religious Education and Liturgical Engagement  Wildly  Important Goal 3</vt:lpstr>
      <vt:lpstr>Adult &amp; Youth RELE  Lag Measures WIG  3</vt:lpstr>
      <vt:lpstr>Adult &amp; Youth RELE  Lead Measures WIG 3</vt:lpstr>
      <vt:lpstr>Adult &amp; Youth RELE  WIG 3 Action Plan</vt:lpstr>
      <vt:lpstr>Adult &amp; Youth RELE  WIG 3 Action Plan</vt:lpstr>
      <vt:lpstr>Adult &amp; Youth RELE  WIG 3 Action Plan</vt:lpstr>
      <vt:lpstr>Adult &amp; Youth RELE  WIG 3 Action Plan</vt:lpstr>
      <vt:lpstr>Adult &amp; Youth RELE  WIG 3 Compelling  Scoreboard</vt:lpstr>
      <vt:lpstr>Sample 6  Religious Education</vt:lpstr>
      <vt:lpstr>Adult &amp; Youth Education Wildly  Important Goal 2</vt:lpstr>
      <vt:lpstr>Prelim Lag Measures WIG  2</vt:lpstr>
      <vt:lpstr>Prelim Lead Measures WIG 2</vt:lpstr>
      <vt:lpstr>Adult &amp; Youth Education Wildly  Important Goal 2 Action Plan</vt:lpstr>
      <vt:lpstr>Adult &amp; Youth Education Wildly  Important Goal 2 Action Plan</vt:lpstr>
      <vt:lpstr>PowerPoint Presentation</vt:lpstr>
      <vt:lpstr>Adult &amp; Youth Education  Goal 2 Compelling  Scoreboard</vt:lpstr>
      <vt:lpstr>Sample 7  Religious Education</vt:lpstr>
      <vt:lpstr>PowerPoint Presentation</vt:lpstr>
      <vt:lpstr>Education &amp; Spiritual Growth Strategic Goal 2.1 Action Plan</vt:lpstr>
      <vt:lpstr>Education &amp; Spiritual Growth Strategic Goal 2.1 Action Plan</vt:lpstr>
      <vt:lpstr>Sample 8  Religious Education</vt:lpstr>
      <vt:lpstr>PowerPoint Presentation</vt:lpstr>
      <vt:lpstr>Education &amp; Spiritual Growth Strategic Goal 2.2 Action Plan</vt:lpstr>
      <vt:lpstr>Education &amp; Spiritual Growth Strategic Goal 2.2 Action Plan</vt:lpstr>
      <vt:lpstr>Sample 9  Religious Education</vt:lpstr>
      <vt:lpstr>PowerPoint Presentation</vt:lpstr>
      <vt:lpstr>Education  Goal  4.1 Action Plan</vt:lpstr>
      <vt:lpstr>Education  Goal  4.1 Action Plan</vt:lpstr>
      <vt:lpstr>PowerPoint Presentation</vt:lpstr>
      <vt:lpstr>Education  Goal  4.2 Action Plan</vt:lpstr>
      <vt:lpstr>Education  Goal  4.2 Action Plan</vt:lpstr>
      <vt:lpstr>Sample 10  Religious Education</vt:lpstr>
      <vt:lpstr>Parishioner Engagement  &amp; Spiritual Growth Wildly  Important Goal 3</vt:lpstr>
      <vt:lpstr>PowerPoint Presentation</vt:lpstr>
      <vt:lpstr>PowerPoint Presentation</vt:lpstr>
      <vt:lpstr>Parishioner Engagement  &amp; Spiritual Growth Wildly  Important Goal 3 Action Plan</vt:lpstr>
      <vt:lpstr>Parishioner Engagement  &amp; Spiritual Growth Wildly  Important Goal 3 Action Plan</vt:lpstr>
      <vt:lpstr>Parishioner Engagement  &amp; Spiritual Growth Wildly  Important Goal 3 Action Plan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Strategic  Goal  #1</dc:title>
  <dc:creator>wbmarian</dc:creator>
  <cp:lastModifiedBy>Bill Marianes</cp:lastModifiedBy>
  <cp:revision>159</cp:revision>
  <cp:lastPrinted>2019-08-26T02:54:03Z</cp:lastPrinted>
  <dcterms:modified xsi:type="dcterms:W3CDTF">2024-12-10T00:04:50Z</dcterms:modified>
</cp:coreProperties>
</file>