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4.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5.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2" r:id="rId1"/>
    <p:sldMasterId id="2147483704" r:id="rId2"/>
    <p:sldMasterId id="2147483719" r:id="rId3"/>
    <p:sldMasterId id="2147483880" r:id="rId4"/>
    <p:sldMasterId id="2147484031" r:id="rId5"/>
    <p:sldMasterId id="2147484036" r:id="rId6"/>
  </p:sldMasterIdLst>
  <p:notesMasterIdLst>
    <p:notesMasterId r:id="rId61"/>
  </p:notesMasterIdLst>
  <p:handoutMasterIdLst>
    <p:handoutMasterId r:id="rId62"/>
  </p:handoutMasterIdLst>
  <p:sldIdLst>
    <p:sldId id="448" r:id="rId7"/>
    <p:sldId id="5954" r:id="rId8"/>
    <p:sldId id="5955" r:id="rId9"/>
    <p:sldId id="5951" r:id="rId10"/>
    <p:sldId id="6888" r:id="rId11"/>
    <p:sldId id="6889" r:id="rId12"/>
    <p:sldId id="6890" r:id="rId13"/>
    <p:sldId id="6531" r:id="rId14"/>
    <p:sldId id="6532" r:id="rId15"/>
    <p:sldId id="6533" r:id="rId16"/>
    <p:sldId id="6534" r:id="rId17"/>
    <p:sldId id="6535" r:id="rId18"/>
    <p:sldId id="6536" r:id="rId19"/>
    <p:sldId id="6892" r:id="rId20"/>
    <p:sldId id="4574" r:id="rId21"/>
    <p:sldId id="4575" r:id="rId22"/>
    <p:sldId id="4576" r:id="rId23"/>
    <p:sldId id="4577" r:id="rId24"/>
    <p:sldId id="4578" r:id="rId25"/>
    <p:sldId id="4579" r:id="rId26"/>
    <p:sldId id="4580" r:id="rId27"/>
    <p:sldId id="5779" r:id="rId28"/>
    <p:sldId id="5778" r:id="rId29"/>
    <p:sldId id="4377" r:id="rId30"/>
    <p:sldId id="4378" r:id="rId31"/>
    <p:sldId id="4379" r:id="rId32"/>
    <p:sldId id="4380" r:id="rId33"/>
    <p:sldId id="4381" r:id="rId34"/>
    <p:sldId id="4382" r:id="rId35"/>
    <p:sldId id="5787" r:id="rId36"/>
    <p:sldId id="4376" r:id="rId37"/>
    <p:sldId id="5789" r:id="rId38"/>
    <p:sldId id="5790" r:id="rId39"/>
    <p:sldId id="5791" r:id="rId40"/>
    <p:sldId id="5792" r:id="rId41"/>
    <p:sldId id="5793" r:id="rId42"/>
    <p:sldId id="5794" r:id="rId43"/>
    <p:sldId id="5788" r:id="rId44"/>
    <p:sldId id="5780" r:id="rId45"/>
    <p:sldId id="5781" r:id="rId46"/>
    <p:sldId id="5782" r:id="rId47"/>
    <p:sldId id="5783" r:id="rId48"/>
    <p:sldId id="5784" r:id="rId49"/>
    <p:sldId id="5785" r:id="rId50"/>
    <p:sldId id="5786" r:id="rId51"/>
    <p:sldId id="5795" r:id="rId52"/>
    <p:sldId id="4478" r:id="rId53"/>
    <p:sldId id="4479" r:id="rId54"/>
    <p:sldId id="4480" r:id="rId55"/>
    <p:sldId id="4481" r:id="rId56"/>
    <p:sldId id="4482" r:id="rId57"/>
    <p:sldId id="4483" r:id="rId58"/>
    <p:sldId id="4517" r:id="rId59"/>
    <p:sldId id="4484" r:id="rId60"/>
  </p:sldIdLst>
  <p:sldSz cx="9144000" cy="6858000" type="screen4x3"/>
  <p:notesSz cx="7010400" cy="9296400"/>
  <p:defaultTextStyle>
    <a:defPPr>
      <a:defRPr lang="en-US"/>
    </a:defPPr>
    <a:lvl1pPr algn="l" rtl="0" eaLnBrk="0" fontAlgn="base" hangingPunct="0">
      <a:spcBef>
        <a:spcPct val="0"/>
      </a:spcBef>
      <a:spcAft>
        <a:spcPct val="0"/>
      </a:spcAft>
      <a:defRPr sz="4200" kern="1200">
        <a:solidFill>
          <a:schemeClr val="tx1"/>
        </a:solidFill>
        <a:latin typeface="Times"/>
        <a:ea typeface="+mn-ea"/>
        <a:cs typeface="+mn-cs"/>
      </a:defRPr>
    </a:lvl1pPr>
    <a:lvl2pPr marL="457200" algn="l" rtl="0" eaLnBrk="0" fontAlgn="base" hangingPunct="0">
      <a:spcBef>
        <a:spcPct val="0"/>
      </a:spcBef>
      <a:spcAft>
        <a:spcPct val="0"/>
      </a:spcAft>
      <a:defRPr sz="4200" kern="1200">
        <a:solidFill>
          <a:schemeClr val="tx1"/>
        </a:solidFill>
        <a:latin typeface="Times"/>
        <a:ea typeface="+mn-ea"/>
        <a:cs typeface="+mn-cs"/>
      </a:defRPr>
    </a:lvl2pPr>
    <a:lvl3pPr marL="914400" algn="l" rtl="0" eaLnBrk="0" fontAlgn="base" hangingPunct="0">
      <a:spcBef>
        <a:spcPct val="0"/>
      </a:spcBef>
      <a:spcAft>
        <a:spcPct val="0"/>
      </a:spcAft>
      <a:defRPr sz="4200" kern="1200">
        <a:solidFill>
          <a:schemeClr val="tx1"/>
        </a:solidFill>
        <a:latin typeface="Times"/>
        <a:ea typeface="+mn-ea"/>
        <a:cs typeface="+mn-cs"/>
      </a:defRPr>
    </a:lvl3pPr>
    <a:lvl4pPr marL="1371600" algn="l" rtl="0" eaLnBrk="0" fontAlgn="base" hangingPunct="0">
      <a:spcBef>
        <a:spcPct val="0"/>
      </a:spcBef>
      <a:spcAft>
        <a:spcPct val="0"/>
      </a:spcAft>
      <a:defRPr sz="4200" kern="1200">
        <a:solidFill>
          <a:schemeClr val="tx1"/>
        </a:solidFill>
        <a:latin typeface="Times"/>
        <a:ea typeface="+mn-ea"/>
        <a:cs typeface="+mn-cs"/>
      </a:defRPr>
    </a:lvl4pPr>
    <a:lvl5pPr marL="1828800" algn="l" rtl="0" eaLnBrk="0" fontAlgn="base" hangingPunct="0">
      <a:spcBef>
        <a:spcPct val="0"/>
      </a:spcBef>
      <a:spcAft>
        <a:spcPct val="0"/>
      </a:spcAft>
      <a:defRPr sz="4200" kern="1200">
        <a:solidFill>
          <a:schemeClr val="tx1"/>
        </a:solidFill>
        <a:latin typeface="Times"/>
        <a:ea typeface="+mn-ea"/>
        <a:cs typeface="+mn-cs"/>
      </a:defRPr>
    </a:lvl5pPr>
    <a:lvl6pPr marL="2286000" algn="l" defTabSz="914400" rtl="0" eaLnBrk="1" latinLnBrk="0" hangingPunct="1">
      <a:defRPr sz="4200" kern="1200">
        <a:solidFill>
          <a:schemeClr val="tx1"/>
        </a:solidFill>
        <a:latin typeface="Times"/>
        <a:ea typeface="+mn-ea"/>
        <a:cs typeface="+mn-cs"/>
      </a:defRPr>
    </a:lvl6pPr>
    <a:lvl7pPr marL="2743200" algn="l" defTabSz="914400" rtl="0" eaLnBrk="1" latinLnBrk="0" hangingPunct="1">
      <a:defRPr sz="4200" kern="1200">
        <a:solidFill>
          <a:schemeClr val="tx1"/>
        </a:solidFill>
        <a:latin typeface="Times"/>
        <a:ea typeface="+mn-ea"/>
        <a:cs typeface="+mn-cs"/>
      </a:defRPr>
    </a:lvl7pPr>
    <a:lvl8pPr marL="3200400" algn="l" defTabSz="914400" rtl="0" eaLnBrk="1" latinLnBrk="0" hangingPunct="1">
      <a:defRPr sz="4200" kern="1200">
        <a:solidFill>
          <a:schemeClr val="tx1"/>
        </a:solidFill>
        <a:latin typeface="Times"/>
        <a:ea typeface="+mn-ea"/>
        <a:cs typeface="+mn-cs"/>
      </a:defRPr>
    </a:lvl8pPr>
    <a:lvl9pPr marL="3657600" algn="l" defTabSz="914400" rtl="0" eaLnBrk="1" latinLnBrk="0" hangingPunct="1">
      <a:defRPr sz="4200" kern="1200">
        <a:solidFill>
          <a:schemeClr val="tx1"/>
        </a:solidFill>
        <a:latin typeface="Times"/>
        <a:ea typeface="+mn-ea"/>
        <a:cs typeface="+mn-cs"/>
      </a:defRPr>
    </a:lvl9pPr>
  </p:defaultTextStyle>
  <p:extLst>
    <p:ext uri="{521415D9-36F7-43E2-AB2F-B90AF26B5E84}">
      <p14:sectionLst xmlns:p14="http://schemas.microsoft.com/office/powerpoint/2010/main">
        <p14:section name="Default Section" id="{DF557054-78CE-4E60-87DF-63513C7FF87A}">
          <p14:sldIdLst>
            <p14:sldId id="448"/>
            <p14:sldId id="5954"/>
            <p14:sldId id="5955"/>
            <p14:sldId id="5951"/>
            <p14:sldId id="6888"/>
            <p14:sldId id="6889"/>
            <p14:sldId id="6890"/>
            <p14:sldId id="6531"/>
            <p14:sldId id="6532"/>
            <p14:sldId id="6533"/>
            <p14:sldId id="6534"/>
            <p14:sldId id="6535"/>
            <p14:sldId id="6536"/>
            <p14:sldId id="6892"/>
            <p14:sldId id="4574"/>
            <p14:sldId id="4575"/>
            <p14:sldId id="4576"/>
            <p14:sldId id="4577"/>
            <p14:sldId id="4578"/>
            <p14:sldId id="4579"/>
            <p14:sldId id="4580"/>
            <p14:sldId id="5779"/>
            <p14:sldId id="5778"/>
            <p14:sldId id="4377"/>
            <p14:sldId id="4378"/>
            <p14:sldId id="4379"/>
            <p14:sldId id="4380"/>
            <p14:sldId id="4381"/>
            <p14:sldId id="4382"/>
            <p14:sldId id="5787"/>
            <p14:sldId id="4376"/>
            <p14:sldId id="5789"/>
            <p14:sldId id="5790"/>
            <p14:sldId id="5791"/>
            <p14:sldId id="5792"/>
            <p14:sldId id="5793"/>
            <p14:sldId id="5794"/>
            <p14:sldId id="5788"/>
            <p14:sldId id="5780"/>
            <p14:sldId id="5781"/>
            <p14:sldId id="5782"/>
            <p14:sldId id="5783"/>
            <p14:sldId id="5784"/>
            <p14:sldId id="5785"/>
            <p14:sldId id="5786"/>
            <p14:sldId id="5795"/>
            <p14:sldId id="4478"/>
            <p14:sldId id="4479"/>
            <p14:sldId id="4480"/>
            <p14:sldId id="4481"/>
            <p14:sldId id="4482"/>
            <p14:sldId id="4483"/>
            <p14:sldId id="4517"/>
            <p14:sldId id="4484"/>
          </p14:sldIdLst>
        </p14:section>
      </p14:sectionLst>
    </p:ext>
    <p:ext uri="{EFAFB233-063F-42B5-8137-9DF3F51BA10A}">
      <p15:sldGuideLst xmlns:p15="http://schemas.microsoft.com/office/powerpoint/2012/main">
        <p15:guide id="1" orient="horz" pos="44">
          <p15:clr>
            <a:srgbClr val="A4A3A4"/>
          </p15:clr>
        </p15:guide>
        <p15:guide id="2" orient="horz" pos="1121">
          <p15:clr>
            <a:srgbClr val="A4A3A4"/>
          </p15:clr>
        </p15:guide>
        <p15:guide id="3" pos="206">
          <p15:clr>
            <a:srgbClr val="A4A3A4"/>
          </p15:clr>
        </p15:guide>
        <p15:guide id="4" pos="419">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ill Marianes" initials="BM" lastIdx="0" clrIdx="0">
    <p:extLst>
      <p:ext uri="{19B8F6BF-5375-455C-9EA6-DF929625EA0E}">
        <p15:presenceInfo xmlns:p15="http://schemas.microsoft.com/office/powerpoint/2012/main" userId="c29863bce40e9af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808080"/>
    <a:srgbClr val="FFFFFF"/>
    <a:srgbClr val="CC00CC"/>
    <a:srgbClr val="009999"/>
    <a:srgbClr val="0C0000"/>
    <a:srgbClr val="FF0000"/>
    <a:srgbClr val="66FFFF"/>
    <a:srgbClr val="CC99FF"/>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80" autoAdjust="0"/>
    <p:restoredTop sz="52949" autoAdjust="0"/>
  </p:normalViewPr>
  <p:slideViewPr>
    <p:cSldViewPr snapToGrid="0">
      <p:cViewPr varScale="1">
        <p:scale>
          <a:sx n="107" d="100"/>
          <a:sy n="107" d="100"/>
        </p:scale>
        <p:origin x="2112" y="102"/>
      </p:cViewPr>
      <p:guideLst>
        <p:guide orient="horz" pos="44"/>
        <p:guide orient="horz" pos="1121"/>
        <p:guide pos="206"/>
        <p:guide pos="419"/>
      </p:guideLst>
    </p:cSldViewPr>
  </p:slideViewPr>
  <p:outlineViewPr>
    <p:cViewPr>
      <p:scale>
        <a:sx n="33" d="100"/>
        <a:sy n="33" d="100"/>
      </p:scale>
      <p:origin x="0" y="29076"/>
    </p:cViewPr>
  </p:outlineViewPr>
  <p:notesTextViewPr>
    <p:cViewPr>
      <p:scale>
        <a:sx n="3" d="2"/>
        <a:sy n="3" d="2"/>
      </p:scale>
      <p:origin x="0" y="0"/>
    </p:cViewPr>
  </p:notesTextViewPr>
  <p:sorterViewPr>
    <p:cViewPr varScale="1">
      <p:scale>
        <a:sx n="1" d="1"/>
        <a:sy n="1" d="1"/>
      </p:scale>
      <p:origin x="0" y="-7896"/>
    </p:cViewPr>
  </p:sorterViewPr>
  <p:notesViewPr>
    <p:cSldViewPr snapToGrid="0">
      <p:cViewPr varScale="1">
        <p:scale>
          <a:sx n="83" d="100"/>
          <a:sy n="83" d="100"/>
        </p:scale>
        <p:origin x="3810"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0.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slide" Target="slides/slide49.xml"/><Relationship Id="rId63" Type="http://schemas.openxmlformats.org/officeDocument/2006/relationships/commentAuthors" Target="commentAuthors.xml"/><Relationship Id="rId7" Type="http://schemas.openxmlformats.org/officeDocument/2006/relationships/slide" Target="slides/slide1.xml"/><Relationship Id="rId2" Type="http://schemas.openxmlformats.org/officeDocument/2006/relationships/slideMaster" Target="slideMasters/slideMaster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slide" Target="slides/slide52.xml"/><Relationship Id="rId66" Type="http://schemas.openxmlformats.org/officeDocument/2006/relationships/theme" Target="theme/theme1.xml"/><Relationship Id="rId5" Type="http://schemas.openxmlformats.org/officeDocument/2006/relationships/slideMaster" Target="slideMasters/slideMaster5.xml"/><Relationship Id="rId61" Type="http://schemas.openxmlformats.org/officeDocument/2006/relationships/notesMaster" Target="notesMasters/notesMaster1.xml"/><Relationship Id="rId19" Type="http://schemas.openxmlformats.org/officeDocument/2006/relationships/slide" Target="slides/slide1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slide" Target="slides/slide50.xml"/><Relationship Id="rId64" Type="http://schemas.openxmlformats.org/officeDocument/2006/relationships/presProps" Target="presProps.xml"/><Relationship Id="rId8" Type="http://schemas.openxmlformats.org/officeDocument/2006/relationships/slide" Target="slides/slide2.xml"/><Relationship Id="rId51" Type="http://schemas.openxmlformats.org/officeDocument/2006/relationships/slide" Target="slides/slide45.xml"/><Relationship Id="rId3" Type="http://schemas.openxmlformats.org/officeDocument/2006/relationships/slideMaster" Target="slideMasters/slideMaster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slide" Target="slides/slide53.xml"/><Relationship Id="rId67" Type="http://schemas.openxmlformats.org/officeDocument/2006/relationships/tableStyles" Target="tableStyles.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slide" Target="slides/slide48.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slide" Target="slides/slide51.xml"/><Relationship Id="rId10" Type="http://schemas.openxmlformats.org/officeDocument/2006/relationships/slide" Target="slides/slide4.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slide" Target="slides/slide54.xml"/><Relationship Id="rId65"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3.xml"/><Relationship Id="rId13" Type="http://schemas.openxmlformats.org/officeDocument/2006/relationships/slide" Target="slides/slide7.xml"/><Relationship Id="rId18" Type="http://schemas.openxmlformats.org/officeDocument/2006/relationships/slide" Target="slides/slide12.xml"/><Relationship Id="rId39"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4197" name="Rectangle 5"/>
          <p:cNvSpPr>
            <a:spLocks noGrp="1" noChangeArrowheads="1"/>
          </p:cNvSpPr>
          <p:nvPr>
            <p:ph type="sldNum" sz="quarter" idx="3"/>
          </p:nvPr>
        </p:nvSpPr>
        <p:spPr bwMode="auto">
          <a:xfrm>
            <a:off x="3973513" y="8831263"/>
            <a:ext cx="3036887"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51" tIns="46575" rIns="93151" bIns="46575" numCol="1" anchor="b" anchorCtr="0" compatLnSpc="1">
            <a:prstTxWarp prst="textNoShape">
              <a:avLst/>
            </a:prstTxWarp>
          </a:bodyPr>
          <a:lstStyle>
            <a:lvl1pPr algn="r" defTabSz="930275">
              <a:defRPr sz="1200"/>
            </a:lvl1pPr>
          </a:lstStyle>
          <a:p>
            <a:fld id="{FFB0F44B-188E-419C-9FCB-BB292F2E5CC2}" type="slidenum">
              <a:rPr lang="en-US"/>
              <a:pPr/>
              <a:t>‹#›</a:t>
            </a:fld>
            <a:endParaRPr lang="en-US" dirty="0"/>
          </a:p>
        </p:txBody>
      </p:sp>
    </p:spTree>
    <p:extLst>
      <p:ext uri="{BB962C8B-B14F-4D97-AF65-F5344CB8AC3E}">
        <p14:creationId xmlns:p14="http://schemas.microsoft.com/office/powerpoint/2010/main" val="16734280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80" name="Rectangle 4"/>
          <p:cNvSpPr>
            <a:spLocks noGrp="1" noRot="1" noChangeAspect="1" noChangeArrowheads="1" noTextEdit="1"/>
          </p:cNvSpPr>
          <p:nvPr>
            <p:ph type="sldImg" idx="2"/>
          </p:nvPr>
        </p:nvSpPr>
        <p:spPr bwMode="auto">
          <a:xfrm>
            <a:off x="1179513" y="698500"/>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4581" name="Rectangle 5"/>
          <p:cNvSpPr>
            <a:spLocks noGrp="1" noChangeArrowheads="1"/>
          </p:cNvSpPr>
          <p:nvPr>
            <p:ph type="body" sz="quarter" idx="3"/>
          </p:nvPr>
        </p:nvSpPr>
        <p:spPr bwMode="auto">
          <a:xfrm>
            <a:off x="933450" y="4416425"/>
            <a:ext cx="5143500" cy="418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51" tIns="46575" rIns="93151" bIns="4657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05359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a:ea typeface="+mn-ea"/>
        <a:cs typeface="+mn-cs"/>
      </a:defRPr>
    </a:lvl1pPr>
    <a:lvl2pPr marL="457200" algn="l" rtl="0" fontAlgn="base">
      <a:spcBef>
        <a:spcPct val="30000"/>
      </a:spcBef>
      <a:spcAft>
        <a:spcPct val="0"/>
      </a:spcAft>
      <a:defRPr sz="1200" kern="1200">
        <a:solidFill>
          <a:schemeClr val="tx1"/>
        </a:solidFill>
        <a:latin typeface="Times"/>
        <a:ea typeface="+mn-ea"/>
        <a:cs typeface="+mn-cs"/>
      </a:defRPr>
    </a:lvl2pPr>
    <a:lvl3pPr marL="914400" algn="l" rtl="0" fontAlgn="base">
      <a:spcBef>
        <a:spcPct val="30000"/>
      </a:spcBef>
      <a:spcAft>
        <a:spcPct val="0"/>
      </a:spcAft>
      <a:defRPr sz="1200" kern="1200">
        <a:solidFill>
          <a:schemeClr val="tx1"/>
        </a:solidFill>
        <a:latin typeface="Times"/>
        <a:ea typeface="+mn-ea"/>
        <a:cs typeface="+mn-cs"/>
      </a:defRPr>
    </a:lvl3pPr>
    <a:lvl4pPr marL="1371600" algn="l" rtl="0" fontAlgn="base">
      <a:spcBef>
        <a:spcPct val="30000"/>
      </a:spcBef>
      <a:spcAft>
        <a:spcPct val="0"/>
      </a:spcAft>
      <a:defRPr sz="1200" kern="1200">
        <a:solidFill>
          <a:schemeClr val="tx1"/>
        </a:solidFill>
        <a:latin typeface="Times"/>
        <a:ea typeface="+mn-ea"/>
        <a:cs typeface="+mn-cs"/>
      </a:defRPr>
    </a:lvl4pPr>
    <a:lvl5pPr marL="1828800" algn="l" rtl="0" fontAlgn="base">
      <a:spcBef>
        <a:spcPct val="30000"/>
      </a:spcBef>
      <a:spcAft>
        <a:spcPct val="0"/>
      </a:spcAft>
      <a:defRPr sz="1200" kern="1200">
        <a:solidFill>
          <a:schemeClr val="tx1"/>
        </a:solidFill>
        <a:latin typeface="Times"/>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0013" y="763588"/>
            <a:ext cx="5030787" cy="37719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703447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448673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30275"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Times"/>
              <a:ea typeface="+mn-ea"/>
              <a:cs typeface="+mn-cs"/>
            </a:endParaRPr>
          </a:p>
        </p:txBody>
      </p:sp>
    </p:spTree>
    <p:extLst>
      <p:ext uri="{BB962C8B-B14F-4D97-AF65-F5344CB8AC3E}">
        <p14:creationId xmlns:p14="http://schemas.microsoft.com/office/powerpoint/2010/main" val="36193874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30275"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Times"/>
              <a:ea typeface="+mn-ea"/>
              <a:cs typeface="+mn-cs"/>
            </a:endParaRPr>
          </a:p>
        </p:txBody>
      </p:sp>
    </p:spTree>
    <p:extLst>
      <p:ext uri="{BB962C8B-B14F-4D97-AF65-F5344CB8AC3E}">
        <p14:creationId xmlns:p14="http://schemas.microsoft.com/office/powerpoint/2010/main" val="5767469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30275"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Times"/>
              <a:ea typeface="+mn-ea"/>
              <a:cs typeface="+mn-cs"/>
            </a:endParaRPr>
          </a:p>
        </p:txBody>
      </p:sp>
    </p:spTree>
    <p:extLst>
      <p:ext uri="{BB962C8B-B14F-4D97-AF65-F5344CB8AC3E}">
        <p14:creationId xmlns:p14="http://schemas.microsoft.com/office/powerpoint/2010/main" val="40413313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0013" y="763588"/>
            <a:ext cx="5030787" cy="37719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703447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9513" y="698500"/>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30275"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Times"/>
              <a:ea typeface="+mn-ea"/>
              <a:cs typeface="+mn-cs"/>
            </a:endParaRPr>
          </a:p>
        </p:txBody>
      </p:sp>
    </p:spTree>
    <p:extLst>
      <p:ext uri="{BB962C8B-B14F-4D97-AF65-F5344CB8AC3E}">
        <p14:creationId xmlns:p14="http://schemas.microsoft.com/office/powerpoint/2010/main" val="23858529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9513" y="698500"/>
            <a:ext cx="4648200" cy="348615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532445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7156427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9513" y="698500"/>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30275"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Times"/>
              <a:ea typeface="+mn-ea"/>
              <a:cs typeface="+mn-cs"/>
            </a:endParaRPr>
          </a:p>
        </p:txBody>
      </p:sp>
    </p:spTree>
    <p:extLst>
      <p:ext uri="{BB962C8B-B14F-4D97-AF65-F5344CB8AC3E}">
        <p14:creationId xmlns:p14="http://schemas.microsoft.com/office/powerpoint/2010/main" val="5387444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9513" y="698500"/>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30275"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Times"/>
              <a:ea typeface="+mn-ea"/>
              <a:cs typeface="+mn-cs"/>
            </a:endParaRPr>
          </a:p>
        </p:txBody>
      </p:sp>
    </p:spTree>
    <p:extLst>
      <p:ext uri="{BB962C8B-B14F-4D97-AF65-F5344CB8AC3E}">
        <p14:creationId xmlns:p14="http://schemas.microsoft.com/office/powerpoint/2010/main" val="15190797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0013" y="763588"/>
            <a:ext cx="5030787" cy="37719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703447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9513" y="698500"/>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30275"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Times"/>
              <a:ea typeface="+mn-ea"/>
              <a:cs typeface="+mn-cs"/>
            </a:endParaRPr>
          </a:p>
        </p:txBody>
      </p:sp>
    </p:spTree>
    <p:extLst>
      <p:ext uri="{BB962C8B-B14F-4D97-AF65-F5344CB8AC3E}">
        <p14:creationId xmlns:p14="http://schemas.microsoft.com/office/powerpoint/2010/main" val="15110953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9513" y="698500"/>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30275"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Times"/>
              <a:ea typeface="+mn-ea"/>
              <a:cs typeface="+mn-cs"/>
            </a:endParaRPr>
          </a:p>
        </p:txBody>
      </p:sp>
    </p:spTree>
    <p:extLst>
      <p:ext uri="{BB962C8B-B14F-4D97-AF65-F5344CB8AC3E}">
        <p14:creationId xmlns:p14="http://schemas.microsoft.com/office/powerpoint/2010/main" val="26001347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0013" y="763588"/>
            <a:ext cx="5030787" cy="37719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70344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30275"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Times"/>
              <a:ea typeface="+mn-ea"/>
              <a:cs typeface="+mn-cs"/>
            </a:endParaRPr>
          </a:p>
        </p:txBody>
      </p:sp>
    </p:spTree>
    <p:extLst>
      <p:ext uri="{BB962C8B-B14F-4D97-AF65-F5344CB8AC3E}">
        <p14:creationId xmlns:p14="http://schemas.microsoft.com/office/powerpoint/2010/main" val="31025622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448673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30275"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Times"/>
              <a:ea typeface="+mn-ea"/>
              <a:cs typeface="+mn-cs"/>
            </a:endParaRPr>
          </a:p>
        </p:txBody>
      </p:sp>
    </p:spTree>
    <p:extLst>
      <p:ext uri="{BB962C8B-B14F-4D97-AF65-F5344CB8AC3E}">
        <p14:creationId xmlns:p14="http://schemas.microsoft.com/office/powerpoint/2010/main" val="36193874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30275"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Times"/>
              <a:ea typeface="+mn-ea"/>
              <a:cs typeface="+mn-cs"/>
            </a:endParaRPr>
          </a:p>
        </p:txBody>
      </p:sp>
    </p:spTree>
    <p:extLst>
      <p:ext uri="{BB962C8B-B14F-4D97-AF65-F5344CB8AC3E}">
        <p14:creationId xmlns:p14="http://schemas.microsoft.com/office/powerpoint/2010/main" val="5767469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30275"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Times"/>
              <a:ea typeface="+mn-ea"/>
              <a:cs typeface="+mn-cs"/>
            </a:endParaRPr>
          </a:p>
        </p:txBody>
      </p:sp>
    </p:spTree>
    <p:extLst>
      <p:ext uri="{BB962C8B-B14F-4D97-AF65-F5344CB8AC3E}">
        <p14:creationId xmlns:p14="http://schemas.microsoft.com/office/powerpoint/2010/main" val="40413313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30275"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Times"/>
              <a:ea typeface="+mn-ea"/>
              <a:cs typeface="+mn-cs"/>
            </a:endParaRPr>
          </a:p>
        </p:txBody>
      </p:sp>
    </p:spTree>
    <p:extLst>
      <p:ext uri="{BB962C8B-B14F-4D97-AF65-F5344CB8AC3E}">
        <p14:creationId xmlns:p14="http://schemas.microsoft.com/office/powerpoint/2010/main" val="193584782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2253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21300"/>
            <a:ext cx="9144000" cy="1536700"/>
          </a:xfrm>
          <a:prstGeom prst="rect">
            <a:avLst/>
          </a:prstGeom>
          <a:noFill/>
          <a:extLst>
            <a:ext uri="{909E8E84-426E-40DD-AFC4-6F175D3DCCD1}">
              <a14:hiddenFill xmlns:a14="http://schemas.microsoft.com/office/drawing/2010/main">
                <a:solidFill>
                  <a:srgbClr val="FFFFFF"/>
                </a:solidFill>
              </a14:hiddenFill>
            </a:ext>
          </a:extLst>
        </p:spPr>
      </p:pic>
      <p:pic>
        <p:nvPicPr>
          <p:cNvPr id="2253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536700"/>
          </a:xfrm>
          <a:prstGeom prst="rect">
            <a:avLst/>
          </a:prstGeom>
          <a:noFill/>
          <a:extLst>
            <a:ext uri="{909E8E84-426E-40DD-AFC4-6F175D3DCCD1}">
              <a14:hiddenFill xmlns:a14="http://schemas.microsoft.com/office/drawing/2010/main">
                <a:solidFill>
                  <a:srgbClr val="FFFFFF"/>
                </a:solidFill>
              </a14:hiddenFill>
            </a:ext>
          </a:extLst>
        </p:spPr>
      </p:pic>
      <p:sp>
        <p:nvSpPr>
          <p:cNvPr id="22532" name="Rectangle 4"/>
          <p:cNvSpPr>
            <a:spLocks noGrp="1" noChangeArrowheads="1"/>
          </p:cNvSpPr>
          <p:nvPr>
            <p:ph type="ctrTitle"/>
          </p:nvPr>
        </p:nvSpPr>
        <p:spPr>
          <a:xfrm>
            <a:off x="914400" y="2041525"/>
            <a:ext cx="7315200" cy="579438"/>
          </a:xfrm>
        </p:spPr>
        <p:txBody>
          <a:bodyPr>
            <a:spAutoFit/>
          </a:bodyPr>
          <a:lstStyle>
            <a:lvl1pPr>
              <a:lnSpc>
                <a:spcPct val="100000"/>
              </a:lnSpc>
              <a:defRPr sz="3200">
                <a:latin typeface="Arial" panose="020B0604020202020204" pitchFamily="34" charset="0"/>
                <a:cs typeface="Arial" panose="020B0604020202020204" pitchFamily="34" charset="0"/>
              </a:defRPr>
            </a:lvl1pPr>
          </a:lstStyle>
          <a:p>
            <a:pPr lvl="0"/>
            <a:r>
              <a:rPr lang="en-US" noProof="0"/>
              <a:t>Click to edit Master title style</a:t>
            </a:r>
          </a:p>
        </p:txBody>
      </p:sp>
      <p:sp>
        <p:nvSpPr>
          <p:cNvPr id="22533" name="Rectangle 5"/>
          <p:cNvSpPr>
            <a:spLocks noGrp="1" noChangeArrowheads="1"/>
          </p:cNvSpPr>
          <p:nvPr>
            <p:ph type="ftr" sz="quarter" idx="3"/>
          </p:nvPr>
        </p:nvSpPr>
        <p:spPr>
          <a:xfrm>
            <a:off x="76200" y="6324600"/>
            <a:ext cx="5638800" cy="457200"/>
          </a:xfrm>
        </p:spPr>
        <p:txBody>
          <a:bodyPr/>
          <a:lstStyle>
            <a:lvl1pPr>
              <a:defRPr/>
            </a:lvl1pPr>
          </a:lstStyle>
          <a:p>
            <a:endParaRPr lang="en-US" dirty="0"/>
          </a:p>
        </p:txBody>
      </p:sp>
      <p:sp>
        <p:nvSpPr>
          <p:cNvPr id="22534" name="Rectangle 6"/>
          <p:cNvSpPr>
            <a:spLocks noGrp="1" noChangeArrowheads="1"/>
          </p:cNvSpPr>
          <p:nvPr>
            <p:ph type="sldNum" sz="quarter" idx="4"/>
          </p:nvPr>
        </p:nvSpPr>
        <p:spPr bwMode="auto">
          <a:xfrm>
            <a:off x="7162800" y="6324600"/>
            <a:ext cx="19050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bg2"/>
                </a:solidFill>
                <a:latin typeface="RequiemDisplay-HTF-SmallCaps" pitchFamily="18" charset="0"/>
              </a:defRPr>
            </a:lvl1pPr>
          </a:lstStyle>
          <a:p>
            <a:fld id="{275E9D09-6B38-451A-A692-C9902794228F}" type="slidenum">
              <a:rPr lang="en-US"/>
              <a:pPr/>
              <a:t>‹#›</a:t>
            </a:fld>
            <a:endParaRPr lang="en-US" dirty="0">
              <a:solidFill>
                <a:schemeClr val="tx1"/>
              </a:solidFill>
              <a:latin typeface="Times"/>
            </a:endParaRPr>
          </a:p>
        </p:txBody>
      </p:sp>
      <p:sp>
        <p:nvSpPr>
          <p:cNvPr id="22536" name="Rectangle 8"/>
          <p:cNvSpPr>
            <a:spLocks noGrp="1" noChangeArrowheads="1"/>
          </p:cNvSpPr>
          <p:nvPr>
            <p:ph type="subTitle" sz="quarter" idx="1"/>
          </p:nvPr>
        </p:nvSpPr>
        <p:spPr>
          <a:xfrm>
            <a:off x="1371600" y="3505200"/>
            <a:ext cx="6400800" cy="1752600"/>
          </a:xfrm>
        </p:spPr>
        <p:txBody>
          <a:bodyPr/>
          <a:lstStyle>
            <a:lvl1pPr marL="0" indent="0" algn="ctr">
              <a:buFontTx/>
              <a:buNone/>
              <a:defRPr sz="2800">
                <a:latin typeface="Arial" panose="020B0604020202020204" pitchFamily="34" charset="0"/>
                <a:cs typeface="Arial" panose="020B0604020202020204" pitchFamily="34" charset="0"/>
              </a:defRPr>
            </a:lvl1pPr>
          </a:lstStyle>
          <a:p>
            <a:pPr lvl="0"/>
            <a:r>
              <a:rPr lang="en-US" noProof="0"/>
              <a:t>Click to edit Master subtitle style</a:t>
            </a:r>
          </a:p>
        </p:txBody>
      </p:sp>
      <p:pic>
        <p:nvPicPr>
          <p:cNvPr id="9" name="Picture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325" y="1"/>
            <a:ext cx="997135" cy="966250"/>
          </a:xfrm>
          <a:prstGeom prst="rect">
            <a:avLst/>
          </a:prstGeom>
        </p:spPr>
      </p:pic>
      <p:pic>
        <p:nvPicPr>
          <p:cNvPr id="10" name="Picture 9"/>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146865" y="0"/>
            <a:ext cx="997135" cy="966250"/>
          </a:xfrm>
          <a:prstGeom prst="rect">
            <a:avLst/>
          </a:prstGeom>
        </p:spPr>
      </p:pic>
    </p:spTree>
  </p:cSld>
  <p:clrMapOvr>
    <a:masterClrMapping/>
  </p:clrMapOvr>
  <p:transition>
    <p:strips dir="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endParaRPr lang="en-US" dirty="0"/>
          </a:p>
        </p:txBody>
      </p:sp>
    </p:spTree>
    <p:extLst>
      <p:ext uri="{BB962C8B-B14F-4D97-AF65-F5344CB8AC3E}">
        <p14:creationId xmlns:p14="http://schemas.microsoft.com/office/powerpoint/2010/main" val="3815154304"/>
      </p:ext>
    </p:extLst>
  </p:cSld>
  <p:clrMapOvr>
    <a:masterClrMapping/>
  </p:clrMapOvr>
  <p:transition>
    <p:strips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228600"/>
            <a:ext cx="184785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66800" y="228600"/>
            <a:ext cx="539115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endParaRPr lang="en-US" dirty="0"/>
          </a:p>
        </p:txBody>
      </p:sp>
    </p:spTree>
    <p:extLst>
      <p:ext uri="{BB962C8B-B14F-4D97-AF65-F5344CB8AC3E}">
        <p14:creationId xmlns:p14="http://schemas.microsoft.com/office/powerpoint/2010/main" val="1972032326"/>
      </p:ext>
    </p:extLst>
  </p:cSld>
  <p:clrMapOvr>
    <a:masterClrMapping/>
  </p:clrMapOvr>
  <p:transition>
    <p:strips dir="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66800" y="228600"/>
            <a:ext cx="6324600" cy="1143000"/>
          </a:xfrm>
        </p:spPr>
        <p:txBody>
          <a:bodyPr/>
          <a:lstStyle/>
          <a:p>
            <a:r>
              <a:rPr lang="en-US"/>
              <a:t>Click to edit Master title style</a:t>
            </a:r>
          </a:p>
        </p:txBody>
      </p:sp>
      <p:sp>
        <p:nvSpPr>
          <p:cNvPr id="3" name="Text Placeholder 2"/>
          <p:cNvSpPr>
            <a:spLocks noGrp="1"/>
          </p:cNvSpPr>
          <p:nvPr>
            <p:ph type="body" sz="half" idx="1"/>
          </p:nvPr>
        </p:nvSpPr>
        <p:spPr>
          <a:xfrm>
            <a:off x="1066800" y="1752600"/>
            <a:ext cx="3619500" cy="434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38700" y="1752600"/>
            <a:ext cx="3619500" cy="434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a:xfrm>
            <a:off x="0" y="6629400"/>
            <a:ext cx="4724400" cy="228600"/>
          </a:xfrm>
        </p:spPr>
        <p:txBody>
          <a:bodyPr/>
          <a:lstStyle>
            <a:lvl1pPr>
              <a:defRPr/>
            </a:lvl1pPr>
          </a:lstStyle>
          <a:p>
            <a:endParaRPr lang="en-US" dirty="0"/>
          </a:p>
        </p:txBody>
      </p:sp>
    </p:spTree>
    <p:extLst>
      <p:ext uri="{BB962C8B-B14F-4D97-AF65-F5344CB8AC3E}">
        <p14:creationId xmlns:p14="http://schemas.microsoft.com/office/powerpoint/2010/main" val="3361966880"/>
      </p:ext>
    </p:extLst>
  </p:cSld>
  <p:clrMapOvr>
    <a:masterClrMapping/>
  </p:clrMapOvr>
  <p:transition>
    <p:strips dir="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1066800" y="228600"/>
            <a:ext cx="6324600" cy="1143000"/>
          </a:xfrm>
        </p:spPr>
        <p:txBody>
          <a:bodyPr/>
          <a:lstStyle/>
          <a:p>
            <a:r>
              <a:rPr lang="en-US"/>
              <a:t>Click to edit Master title style</a:t>
            </a:r>
          </a:p>
        </p:txBody>
      </p:sp>
      <p:sp>
        <p:nvSpPr>
          <p:cNvPr id="3" name="SmartArt Placeholder 2"/>
          <p:cNvSpPr>
            <a:spLocks noGrp="1"/>
          </p:cNvSpPr>
          <p:nvPr>
            <p:ph type="dgm" idx="1"/>
          </p:nvPr>
        </p:nvSpPr>
        <p:spPr>
          <a:xfrm>
            <a:off x="1066800" y="1752600"/>
            <a:ext cx="7391400" cy="4343400"/>
          </a:xfrm>
        </p:spPr>
        <p:txBody>
          <a:bodyPr/>
          <a:lstStyle/>
          <a:p>
            <a:endParaRPr lang="en-US" dirty="0"/>
          </a:p>
        </p:txBody>
      </p:sp>
      <p:sp>
        <p:nvSpPr>
          <p:cNvPr id="4" name="Footer Placeholder 3"/>
          <p:cNvSpPr>
            <a:spLocks noGrp="1"/>
          </p:cNvSpPr>
          <p:nvPr>
            <p:ph type="ftr" sz="quarter" idx="10"/>
          </p:nvPr>
        </p:nvSpPr>
        <p:spPr>
          <a:xfrm>
            <a:off x="0" y="6629400"/>
            <a:ext cx="4724400" cy="228600"/>
          </a:xfrm>
        </p:spPr>
        <p:txBody>
          <a:bodyPr/>
          <a:lstStyle>
            <a:lvl1pPr>
              <a:defRPr/>
            </a:lvl1pPr>
          </a:lstStyle>
          <a:p>
            <a:endParaRPr lang="en-US" dirty="0"/>
          </a:p>
        </p:txBody>
      </p:sp>
    </p:spTree>
    <p:extLst>
      <p:ext uri="{BB962C8B-B14F-4D97-AF65-F5344CB8AC3E}">
        <p14:creationId xmlns:p14="http://schemas.microsoft.com/office/powerpoint/2010/main" val="951269999"/>
      </p:ext>
    </p:extLst>
  </p:cSld>
  <p:clrMapOvr>
    <a:masterClrMapping/>
  </p:clrMapOvr>
  <p:transition>
    <p:strips dir="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066800" y="228600"/>
            <a:ext cx="6324600" cy="1143000"/>
          </a:xfrm>
        </p:spPr>
        <p:txBody>
          <a:bodyPr/>
          <a:lstStyle/>
          <a:p>
            <a:r>
              <a:rPr lang="en-US"/>
              <a:t>Click to edit Master title style</a:t>
            </a:r>
          </a:p>
        </p:txBody>
      </p:sp>
      <p:sp>
        <p:nvSpPr>
          <p:cNvPr id="3" name="Table Placeholder 2"/>
          <p:cNvSpPr>
            <a:spLocks noGrp="1"/>
          </p:cNvSpPr>
          <p:nvPr>
            <p:ph type="tbl" idx="1"/>
          </p:nvPr>
        </p:nvSpPr>
        <p:spPr>
          <a:xfrm>
            <a:off x="1066800" y="1752600"/>
            <a:ext cx="7391400" cy="4343400"/>
          </a:xfrm>
        </p:spPr>
        <p:txBody>
          <a:bodyPr/>
          <a:lstStyle/>
          <a:p>
            <a:endParaRPr lang="en-US" dirty="0"/>
          </a:p>
        </p:txBody>
      </p:sp>
      <p:sp>
        <p:nvSpPr>
          <p:cNvPr id="4" name="Footer Placeholder 3"/>
          <p:cNvSpPr>
            <a:spLocks noGrp="1"/>
          </p:cNvSpPr>
          <p:nvPr>
            <p:ph type="ftr" sz="quarter" idx="10"/>
          </p:nvPr>
        </p:nvSpPr>
        <p:spPr>
          <a:xfrm>
            <a:off x="0" y="6629400"/>
            <a:ext cx="4724400" cy="228600"/>
          </a:xfrm>
        </p:spPr>
        <p:txBody>
          <a:bodyPr/>
          <a:lstStyle>
            <a:lvl1pPr>
              <a:defRPr/>
            </a:lvl1pPr>
          </a:lstStyle>
          <a:p>
            <a:endParaRPr lang="en-US" dirty="0"/>
          </a:p>
        </p:txBody>
      </p:sp>
    </p:spTree>
    <p:extLst>
      <p:ext uri="{BB962C8B-B14F-4D97-AF65-F5344CB8AC3E}">
        <p14:creationId xmlns:p14="http://schemas.microsoft.com/office/powerpoint/2010/main" val="172640829"/>
      </p:ext>
    </p:extLst>
  </p:cSld>
  <p:clrMapOvr>
    <a:masterClrMapping/>
  </p:clrMapOvr>
  <p:transition>
    <p:strips dir="rd"/>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1353416648"/>
      </p:ext>
    </p:extLst>
  </p:cSld>
  <p:clrMapOvr>
    <a:masterClrMapping/>
  </p:clrMapOvr>
  <p:transition>
    <p:strips dir="rd"/>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1_Two Content">
    <p:bg>
      <p:bgPr>
        <a:solidFill>
          <a:srgbClr val="FEFFF3"/>
        </a:solidFill>
        <a:effectLst/>
      </p:bgPr>
    </p:bg>
    <p:spTree>
      <p:nvGrpSpPr>
        <p:cNvPr id="1" name=""/>
        <p:cNvGrpSpPr/>
        <p:nvPr/>
      </p:nvGrpSpPr>
      <p:grpSpPr>
        <a:xfrm>
          <a:off x="0" y="0"/>
          <a:ext cx="0" cy="0"/>
          <a:chOff x="0" y="0"/>
          <a:chExt cx="0" cy="0"/>
        </a:xfrm>
      </p:grpSpPr>
      <p:pic>
        <p:nvPicPr>
          <p:cNvPr id="183" name="Picture 3" descr="Picture 3"/>
          <p:cNvPicPr>
            <a:picLocks noChangeAspect="1"/>
          </p:cNvPicPr>
          <p:nvPr/>
        </p:nvPicPr>
        <p:blipFill>
          <a:blip r:embed="rId2"/>
          <a:stretch>
            <a:fillRect/>
          </a:stretch>
        </p:blipFill>
        <p:spPr>
          <a:xfrm>
            <a:off x="0" y="0"/>
            <a:ext cx="9144000" cy="1536700"/>
          </a:xfrm>
          <a:prstGeom prst="rect">
            <a:avLst/>
          </a:prstGeom>
          <a:ln w="12700">
            <a:miter lim="400000"/>
          </a:ln>
        </p:spPr>
      </p:pic>
      <p:sp>
        <p:nvSpPr>
          <p:cNvPr id="184" name="Title Text"/>
          <p:cNvSpPr txBox="1">
            <a:spLocks noGrp="1"/>
          </p:cNvSpPr>
          <p:nvPr>
            <p:ph type="title"/>
          </p:nvPr>
        </p:nvSpPr>
        <p:spPr>
          <a:xfrm>
            <a:off x="1277937" y="1017587"/>
            <a:ext cx="6324601" cy="1143001"/>
          </a:xfrm>
          <a:prstGeom prst="rect">
            <a:avLst/>
          </a:prstGeom>
        </p:spPr>
        <p:txBody>
          <a:bodyPr/>
          <a:lstStyle>
            <a:lvl1pPr algn="ctr">
              <a:lnSpc>
                <a:spcPct val="70000"/>
              </a:lnSpc>
              <a:defRPr>
                <a:solidFill>
                  <a:srgbClr val="760002"/>
                </a:solidFill>
                <a:effectLst>
                  <a:outerShdw blurRad="38100" dist="38100" dir="2700000" rotWithShape="0">
                    <a:schemeClr val="accent3">
                      <a:lumOff val="10616"/>
                    </a:schemeClr>
                  </a:outerShdw>
                </a:effectLst>
                <a:latin typeface="Arial"/>
                <a:ea typeface="Arial"/>
                <a:cs typeface="Arial"/>
                <a:sym typeface="Arial"/>
              </a:defRPr>
            </a:lvl1pPr>
          </a:lstStyle>
          <a:p>
            <a:r>
              <a:t>Title Text</a:t>
            </a:r>
          </a:p>
        </p:txBody>
      </p:sp>
      <p:sp>
        <p:nvSpPr>
          <p:cNvPr id="185" name="Body Level One…"/>
          <p:cNvSpPr txBox="1">
            <a:spLocks noGrp="1"/>
          </p:cNvSpPr>
          <p:nvPr>
            <p:ph type="body" sz="half" idx="1"/>
          </p:nvPr>
        </p:nvSpPr>
        <p:spPr>
          <a:xfrm>
            <a:off x="1066800" y="2341563"/>
            <a:ext cx="3619500" cy="4343401"/>
          </a:xfrm>
          <a:prstGeom prst="rect">
            <a:avLst/>
          </a:prstGeom>
        </p:spPr>
        <p:txBody>
          <a:bodyPr/>
          <a:lstStyle>
            <a:lvl1pPr marL="342900" indent="-342900">
              <a:spcBef>
                <a:spcPts val="600"/>
              </a:spcBef>
              <a:buFontTx/>
              <a:defRPr>
                <a:solidFill>
                  <a:srgbClr val="5D0100"/>
                </a:solidFill>
                <a:effectLst>
                  <a:outerShdw blurRad="38100" dist="38100" dir="2700000" rotWithShape="0">
                    <a:schemeClr val="accent3">
                      <a:lumOff val="10616"/>
                    </a:schemeClr>
                  </a:outerShdw>
                </a:effectLst>
                <a:latin typeface="Arial"/>
                <a:ea typeface="Arial"/>
                <a:cs typeface="Arial"/>
                <a:sym typeface="Arial"/>
              </a:defRPr>
            </a:lvl1pPr>
            <a:lvl2pPr marL="790575" indent="-333375">
              <a:spcBef>
                <a:spcPts val="600"/>
              </a:spcBef>
              <a:buFontTx/>
              <a:buChar char="–"/>
              <a:defRPr>
                <a:solidFill>
                  <a:srgbClr val="5D0100"/>
                </a:solidFill>
                <a:effectLst>
                  <a:outerShdw blurRad="38100" dist="38100" dir="2700000" rotWithShape="0">
                    <a:schemeClr val="accent3">
                      <a:lumOff val="10616"/>
                    </a:schemeClr>
                  </a:outerShdw>
                </a:effectLst>
                <a:latin typeface="Arial"/>
                <a:ea typeface="Arial"/>
                <a:cs typeface="Arial"/>
                <a:sym typeface="Arial"/>
              </a:defRPr>
            </a:lvl2pPr>
            <a:lvl3pPr>
              <a:spcBef>
                <a:spcPts val="600"/>
              </a:spcBef>
              <a:buFontTx/>
              <a:defRPr>
                <a:solidFill>
                  <a:srgbClr val="5D0100"/>
                </a:solidFill>
                <a:effectLst>
                  <a:outerShdw blurRad="38100" dist="38100" dir="2700000" rotWithShape="0">
                    <a:schemeClr val="accent3">
                      <a:lumOff val="10616"/>
                    </a:schemeClr>
                  </a:outerShdw>
                </a:effectLst>
                <a:latin typeface="Arial"/>
                <a:ea typeface="Arial"/>
                <a:cs typeface="Arial"/>
                <a:sym typeface="Arial"/>
              </a:defRPr>
            </a:lvl3pPr>
            <a:lvl4pPr>
              <a:spcBef>
                <a:spcPts val="600"/>
              </a:spcBef>
              <a:buFontTx/>
              <a:buChar char="–"/>
              <a:defRPr>
                <a:solidFill>
                  <a:srgbClr val="5D0100"/>
                </a:solidFill>
                <a:effectLst>
                  <a:outerShdw blurRad="38100" dist="38100" dir="2700000" rotWithShape="0">
                    <a:schemeClr val="accent3">
                      <a:lumOff val="10616"/>
                    </a:schemeClr>
                  </a:outerShdw>
                </a:effectLst>
                <a:latin typeface="Arial"/>
                <a:ea typeface="Arial"/>
                <a:cs typeface="Arial"/>
                <a:sym typeface="Arial"/>
              </a:defRPr>
            </a:lvl4pPr>
            <a:lvl5pPr>
              <a:spcBef>
                <a:spcPts val="600"/>
              </a:spcBef>
              <a:buFontTx/>
              <a:buChar char="»"/>
              <a:defRPr>
                <a:solidFill>
                  <a:srgbClr val="5D0100"/>
                </a:solidFill>
                <a:effectLst>
                  <a:outerShdw blurRad="38100" dist="38100" dir="2700000" rotWithShape="0">
                    <a:schemeClr val="accent3">
                      <a:lumOff val="10616"/>
                    </a:schemeClr>
                  </a:outerShdw>
                </a:effectLst>
                <a:latin typeface="Arial"/>
                <a:ea typeface="Arial"/>
                <a:cs typeface="Arial"/>
                <a:sym typeface="Arial"/>
              </a:defRPr>
            </a:lvl5pPr>
          </a:lstStyle>
          <a:p>
            <a:r>
              <a:t>Body Level One</a:t>
            </a:r>
          </a:p>
          <a:p>
            <a:pPr lvl="1"/>
            <a:r>
              <a:t>Body Level Two</a:t>
            </a:r>
          </a:p>
          <a:p>
            <a:pPr lvl="2"/>
            <a:r>
              <a:t>Body Level Three</a:t>
            </a:r>
          </a:p>
          <a:p>
            <a:pPr lvl="3"/>
            <a:r>
              <a:t>Body Level Four</a:t>
            </a:r>
          </a:p>
          <a:p>
            <a:pPr lvl="4"/>
            <a:r>
              <a:t>Body Level Five</a:t>
            </a:r>
          </a:p>
        </p:txBody>
      </p:sp>
      <p:sp>
        <p:nvSpPr>
          <p:cNvPr id="186" name="Slide Number"/>
          <p:cNvSpPr txBox="1">
            <a:spLocks noGrp="1"/>
          </p:cNvSpPr>
          <p:nvPr>
            <p:ph type="sldNum" sz="quarter" idx="2"/>
          </p:nvPr>
        </p:nvSpPr>
        <p:spPr>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6CB4B4D-7CA3-9044-876B-883B54F8677D}" type="slidenum">
              <a:rPr kumimoji="0" sz="1800" b="0" i="0" u="none" strike="noStrike" kern="1200" cap="none" spc="0" normalizeH="0" baseline="0" noProof="0">
                <a:ln>
                  <a:noFill/>
                </a:ln>
                <a:solidFill>
                  <a:srgbClr val="5D0100"/>
                </a:solidFill>
                <a:effectLst/>
                <a:uLnTx/>
                <a:uFillTx/>
                <a:latin typeface="Times New Roman"/>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sz="1800" b="0" i="0" u="none" strike="noStrike" kern="1200" cap="none" spc="0" normalizeH="0" baseline="0" noProof="0" dirty="0">
              <a:ln>
                <a:noFill/>
              </a:ln>
              <a:solidFill>
                <a:srgbClr val="5D0100"/>
              </a:solidFill>
              <a:effectLst/>
              <a:uLnTx/>
              <a:uFillTx/>
              <a:latin typeface="Times New Roman"/>
              <a:ea typeface="+mn-ea"/>
              <a:cs typeface="+mn-cs"/>
            </a:endParaRPr>
          </a:p>
        </p:txBody>
      </p:sp>
    </p:spTree>
    <p:extLst>
      <p:ext uri="{BB962C8B-B14F-4D97-AF65-F5344CB8AC3E}">
        <p14:creationId xmlns:p14="http://schemas.microsoft.com/office/powerpoint/2010/main" val="611839739"/>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03620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8038D10-36C6-42D9-BF77-8B49C1020070}" type="datetimeFigureOut">
              <a:rPr lang="en-US" smtClean="0"/>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D85CFB-7379-4234-A46C-02FDA8D3913D}" type="slidenum">
              <a:rPr lang="en-US" smtClean="0"/>
              <a:t>‹#›</a:t>
            </a:fld>
            <a:endParaRPr lang="en-US" dirty="0"/>
          </a:p>
        </p:txBody>
      </p:sp>
    </p:spTree>
    <p:extLst>
      <p:ext uri="{BB962C8B-B14F-4D97-AF65-F5344CB8AC3E}">
        <p14:creationId xmlns:p14="http://schemas.microsoft.com/office/powerpoint/2010/main" val="10190491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038D10-36C6-42D9-BF77-8B49C1020070}" type="datetimeFigureOut">
              <a:rPr lang="en-US" smtClean="0"/>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D85CFB-7379-4234-A46C-02FDA8D3913D}" type="slidenum">
              <a:rPr lang="en-US" smtClean="0"/>
              <a:t>‹#›</a:t>
            </a:fld>
            <a:endParaRPr lang="en-US" dirty="0"/>
          </a:p>
        </p:txBody>
      </p:sp>
    </p:spTree>
    <p:extLst>
      <p:ext uri="{BB962C8B-B14F-4D97-AF65-F5344CB8AC3E}">
        <p14:creationId xmlns:p14="http://schemas.microsoft.com/office/powerpoint/2010/main" val="1901263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endParaRPr lang="en-US" dirty="0"/>
          </a:p>
        </p:txBody>
      </p:sp>
    </p:spTree>
    <p:extLst>
      <p:ext uri="{BB962C8B-B14F-4D97-AF65-F5344CB8AC3E}">
        <p14:creationId xmlns:p14="http://schemas.microsoft.com/office/powerpoint/2010/main" val="2453554601"/>
      </p:ext>
    </p:extLst>
  </p:cSld>
  <p:clrMapOvr>
    <a:masterClrMapping/>
  </p:clrMapOvr>
  <p:transition>
    <p:strips dir="rd"/>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038D10-36C6-42D9-BF77-8B49C1020070}" type="datetimeFigureOut">
              <a:rPr lang="en-US" smtClean="0"/>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D85CFB-7379-4234-A46C-02FDA8D3913D}" type="slidenum">
              <a:rPr lang="en-US" smtClean="0"/>
              <a:t>‹#›</a:t>
            </a:fld>
            <a:endParaRPr lang="en-US" dirty="0"/>
          </a:p>
        </p:txBody>
      </p:sp>
    </p:spTree>
    <p:extLst>
      <p:ext uri="{BB962C8B-B14F-4D97-AF65-F5344CB8AC3E}">
        <p14:creationId xmlns:p14="http://schemas.microsoft.com/office/powerpoint/2010/main" val="7156466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8038D10-36C6-42D9-BF77-8B49C1020070}" type="datetimeFigureOut">
              <a:rPr lang="en-US" smtClean="0"/>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1D85CFB-7379-4234-A46C-02FDA8D3913D}" type="slidenum">
              <a:rPr lang="en-US" smtClean="0"/>
              <a:t>‹#›</a:t>
            </a:fld>
            <a:endParaRPr lang="en-US" dirty="0"/>
          </a:p>
        </p:txBody>
      </p:sp>
    </p:spTree>
    <p:extLst>
      <p:ext uri="{BB962C8B-B14F-4D97-AF65-F5344CB8AC3E}">
        <p14:creationId xmlns:p14="http://schemas.microsoft.com/office/powerpoint/2010/main" val="22632973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8038D10-36C6-42D9-BF77-8B49C1020070}" type="datetimeFigureOut">
              <a:rPr lang="en-US" smtClean="0"/>
              <a:t>12/9/2024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1D85CFB-7379-4234-A46C-02FDA8D3913D}" type="slidenum">
              <a:rPr lang="en-US" smtClean="0"/>
              <a:t>‹#›</a:t>
            </a:fld>
            <a:endParaRPr lang="en-US" dirty="0"/>
          </a:p>
        </p:txBody>
      </p:sp>
    </p:spTree>
    <p:extLst>
      <p:ext uri="{BB962C8B-B14F-4D97-AF65-F5344CB8AC3E}">
        <p14:creationId xmlns:p14="http://schemas.microsoft.com/office/powerpoint/2010/main" val="323389009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8038D10-36C6-42D9-BF77-8B49C1020070}" type="datetimeFigureOut">
              <a:rPr lang="en-US" smtClean="0"/>
              <a:t>12/9/2024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1D85CFB-7379-4234-A46C-02FDA8D3913D}" type="slidenum">
              <a:rPr lang="en-US" smtClean="0"/>
              <a:t>‹#›</a:t>
            </a:fld>
            <a:endParaRPr lang="en-US" dirty="0"/>
          </a:p>
        </p:txBody>
      </p:sp>
    </p:spTree>
    <p:extLst>
      <p:ext uri="{BB962C8B-B14F-4D97-AF65-F5344CB8AC3E}">
        <p14:creationId xmlns:p14="http://schemas.microsoft.com/office/powerpoint/2010/main" val="323175608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038D10-36C6-42D9-BF77-8B49C1020070}" type="datetimeFigureOut">
              <a:rPr lang="en-US" smtClean="0"/>
              <a:t>12/9/2024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1D85CFB-7379-4234-A46C-02FDA8D3913D}" type="slidenum">
              <a:rPr lang="en-US" smtClean="0"/>
              <a:t>‹#›</a:t>
            </a:fld>
            <a:endParaRPr lang="en-US" dirty="0"/>
          </a:p>
        </p:txBody>
      </p:sp>
    </p:spTree>
    <p:extLst>
      <p:ext uri="{BB962C8B-B14F-4D97-AF65-F5344CB8AC3E}">
        <p14:creationId xmlns:p14="http://schemas.microsoft.com/office/powerpoint/2010/main" val="162969387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8038D10-36C6-42D9-BF77-8B49C1020070}" type="datetimeFigureOut">
              <a:rPr lang="en-US" smtClean="0"/>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1D85CFB-7379-4234-A46C-02FDA8D3913D}" type="slidenum">
              <a:rPr lang="en-US" smtClean="0"/>
              <a:t>‹#›</a:t>
            </a:fld>
            <a:endParaRPr lang="en-US" dirty="0"/>
          </a:p>
        </p:txBody>
      </p:sp>
    </p:spTree>
    <p:extLst>
      <p:ext uri="{BB962C8B-B14F-4D97-AF65-F5344CB8AC3E}">
        <p14:creationId xmlns:p14="http://schemas.microsoft.com/office/powerpoint/2010/main" val="129904352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8038D10-36C6-42D9-BF77-8B49C1020070}" type="datetimeFigureOut">
              <a:rPr lang="en-US" smtClean="0"/>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1D85CFB-7379-4234-A46C-02FDA8D3913D}" type="slidenum">
              <a:rPr lang="en-US" smtClean="0"/>
              <a:t>‹#›</a:t>
            </a:fld>
            <a:endParaRPr lang="en-US" dirty="0"/>
          </a:p>
        </p:txBody>
      </p:sp>
    </p:spTree>
    <p:extLst>
      <p:ext uri="{BB962C8B-B14F-4D97-AF65-F5344CB8AC3E}">
        <p14:creationId xmlns:p14="http://schemas.microsoft.com/office/powerpoint/2010/main" val="6916251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038D10-36C6-42D9-BF77-8B49C1020070}" type="datetimeFigureOut">
              <a:rPr lang="en-US" smtClean="0"/>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D85CFB-7379-4234-A46C-02FDA8D3913D}" type="slidenum">
              <a:rPr lang="en-US" smtClean="0"/>
              <a:t>‹#›</a:t>
            </a:fld>
            <a:endParaRPr lang="en-US" dirty="0"/>
          </a:p>
        </p:txBody>
      </p:sp>
    </p:spTree>
    <p:extLst>
      <p:ext uri="{BB962C8B-B14F-4D97-AF65-F5344CB8AC3E}">
        <p14:creationId xmlns:p14="http://schemas.microsoft.com/office/powerpoint/2010/main" val="308693482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038D10-36C6-42D9-BF77-8B49C1020070}" type="datetimeFigureOut">
              <a:rPr lang="en-US" smtClean="0"/>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1D85CFB-7379-4234-A46C-02FDA8D3913D}" type="slidenum">
              <a:rPr lang="en-US" smtClean="0"/>
              <a:t>‹#›</a:t>
            </a:fld>
            <a:endParaRPr lang="en-US" dirty="0"/>
          </a:p>
        </p:txBody>
      </p:sp>
    </p:spTree>
    <p:extLst>
      <p:ext uri="{BB962C8B-B14F-4D97-AF65-F5344CB8AC3E}">
        <p14:creationId xmlns:p14="http://schemas.microsoft.com/office/powerpoint/2010/main" val="136431181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58658865"/>
      </p:ext>
    </p:extLst>
  </p:cSld>
  <p:clrMapOvr>
    <a:masterClrMapping/>
  </p:clrMapOvr>
  <p:transition>
    <p:strips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68631057"/>
      </p:ext>
    </p:extLst>
  </p:cSld>
  <p:clrMapOvr>
    <a:masterClrMapping/>
  </p:clrMapOvr>
  <p:transition>
    <p:strips dir="rd"/>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2615428958"/>
      </p:ext>
    </p:extLst>
  </p:cSld>
  <p:clrMapOvr>
    <a:masterClrMapping/>
  </p:clrMapOvr>
  <p:transition>
    <p:strips dir="rd"/>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854888"/>
      </p:ext>
    </p:extLst>
  </p:cSld>
  <p:clrMapOvr>
    <a:masterClrMapping/>
  </p:clrMapOvr>
  <p:transition>
    <p:strips dir="rd"/>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469447511"/>
      </p:ext>
    </p:extLst>
  </p:cSld>
  <p:clrMapOvr>
    <a:masterClrMapping/>
  </p:clrMapOvr>
  <p:transition>
    <p:strips dir="rd"/>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7042834"/>
      </p:ext>
    </p:extLst>
  </p:cSld>
  <p:clrMapOvr>
    <a:masterClrMapping/>
  </p:clrMapOvr>
  <mc:AlternateContent xmlns:mc="http://schemas.openxmlformats.org/markup-compatibility/2006" xmlns:p14="http://schemas.microsoft.com/office/powerpoint/2010/main">
    <mc:Choice Requires="p14">
      <p:transition p14:dur="10" advClick="0" advTm="2000">
        <p:fade/>
      </p:transition>
    </mc:Choice>
    <mc:Fallback xmlns="">
      <p:transition advClick="0" advTm="2000">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000" b="0" i="0" u="none" strike="noStrike" kern="1200" cap="none" spc="0" normalizeH="0" baseline="0" noProof="0" dirty="0">
              <a:ln>
                <a:noFill/>
              </a:ln>
              <a:solidFill>
                <a:srgbClr val="5D0100"/>
              </a:solidFill>
              <a:effectLst/>
              <a:uLnTx/>
              <a:uFillTx/>
              <a:latin typeface="RequiemDisplay-HTF-Roman" charset="0"/>
              <a:ea typeface="+mn-ea"/>
              <a:cs typeface="+mn-cs"/>
            </a:endParaRPr>
          </a:p>
        </p:txBody>
      </p:sp>
    </p:spTree>
    <p:extLst>
      <p:ext uri="{BB962C8B-B14F-4D97-AF65-F5344CB8AC3E}">
        <p14:creationId xmlns:p14="http://schemas.microsoft.com/office/powerpoint/2010/main" val="2171626020"/>
      </p:ext>
    </p:extLst>
  </p:cSld>
  <p:clrMapOvr>
    <a:masterClrMapping/>
  </p:clrMapOvr>
  <p:transition>
    <p:strips dir="rd"/>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362380478"/>
      </p:ext>
    </p:extLst>
  </p:cSld>
  <p:clrMapOvr>
    <a:masterClrMapping/>
  </p:clrMapOvr>
  <p:transition>
    <p:strips dir="rd"/>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D7F3D00-E92B-41EE-86FF-FBC55861C721}" type="datetimeFigureOut">
              <a:rPr lang="en-US" smtClean="0"/>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25A28C-C1F2-454A-9DDC-2509E4ADE545}" type="slidenum">
              <a:rPr lang="en-US" smtClean="0"/>
              <a:t>‹#›</a:t>
            </a:fld>
            <a:endParaRPr lang="en-US" dirty="0"/>
          </a:p>
        </p:txBody>
      </p:sp>
    </p:spTree>
    <p:extLst>
      <p:ext uri="{BB962C8B-B14F-4D97-AF65-F5344CB8AC3E}">
        <p14:creationId xmlns:p14="http://schemas.microsoft.com/office/powerpoint/2010/main" val="426175141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7F3D00-E92B-41EE-86FF-FBC55861C721}" type="datetimeFigureOut">
              <a:rPr lang="en-US" smtClean="0"/>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25A28C-C1F2-454A-9DDC-2509E4ADE545}" type="slidenum">
              <a:rPr lang="en-US" smtClean="0"/>
              <a:t>‹#›</a:t>
            </a:fld>
            <a:endParaRPr lang="en-US" dirty="0"/>
          </a:p>
        </p:txBody>
      </p:sp>
    </p:spTree>
    <p:extLst>
      <p:ext uri="{BB962C8B-B14F-4D97-AF65-F5344CB8AC3E}">
        <p14:creationId xmlns:p14="http://schemas.microsoft.com/office/powerpoint/2010/main" val="300113945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7F3D00-E92B-41EE-86FF-FBC55861C721}" type="datetimeFigureOut">
              <a:rPr lang="en-US" smtClean="0"/>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25A28C-C1F2-454A-9DDC-2509E4ADE545}" type="slidenum">
              <a:rPr lang="en-US" smtClean="0"/>
              <a:t>‹#›</a:t>
            </a:fld>
            <a:endParaRPr lang="en-US" dirty="0"/>
          </a:p>
        </p:txBody>
      </p:sp>
    </p:spTree>
    <p:extLst>
      <p:ext uri="{BB962C8B-B14F-4D97-AF65-F5344CB8AC3E}">
        <p14:creationId xmlns:p14="http://schemas.microsoft.com/office/powerpoint/2010/main" val="221377544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D7F3D00-E92B-41EE-86FF-FBC55861C721}" type="datetimeFigureOut">
              <a:rPr lang="en-US" smtClean="0"/>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F25A28C-C1F2-454A-9DDC-2509E4ADE545}" type="slidenum">
              <a:rPr lang="en-US" smtClean="0"/>
              <a:t>‹#›</a:t>
            </a:fld>
            <a:endParaRPr lang="en-US" dirty="0"/>
          </a:p>
        </p:txBody>
      </p:sp>
    </p:spTree>
    <p:extLst>
      <p:ext uri="{BB962C8B-B14F-4D97-AF65-F5344CB8AC3E}">
        <p14:creationId xmlns:p14="http://schemas.microsoft.com/office/powerpoint/2010/main" val="615526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396791" y="0"/>
            <a:ext cx="6324600" cy="1143000"/>
          </a:xfrm>
        </p:spPr>
        <p:txBody>
          <a:bodyPr/>
          <a:lstStyle/>
          <a:p>
            <a:r>
              <a:rPr lang="en-US"/>
              <a:t>Click to edit Master title style</a:t>
            </a:r>
          </a:p>
        </p:txBody>
      </p:sp>
      <p:sp>
        <p:nvSpPr>
          <p:cNvPr id="3" name="Content Placeholder 2"/>
          <p:cNvSpPr>
            <a:spLocks noGrp="1"/>
          </p:cNvSpPr>
          <p:nvPr>
            <p:ph sz="half" idx="1"/>
          </p:nvPr>
        </p:nvSpPr>
        <p:spPr>
          <a:xfrm>
            <a:off x="1066800" y="1752600"/>
            <a:ext cx="36195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38700" y="1752600"/>
            <a:ext cx="36195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endParaRPr lang="en-US" dirty="0"/>
          </a:p>
        </p:txBody>
      </p:sp>
    </p:spTree>
    <p:extLst>
      <p:ext uri="{BB962C8B-B14F-4D97-AF65-F5344CB8AC3E}">
        <p14:creationId xmlns:p14="http://schemas.microsoft.com/office/powerpoint/2010/main" val="1276467450"/>
      </p:ext>
    </p:extLst>
  </p:cSld>
  <p:clrMapOvr>
    <a:masterClrMapping/>
  </p:clrMapOvr>
  <p:transition>
    <p:strips dir="rd"/>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D7F3D00-E92B-41EE-86FF-FBC55861C721}" type="datetimeFigureOut">
              <a:rPr lang="en-US" smtClean="0"/>
              <a:t>12/9/2024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F25A28C-C1F2-454A-9DDC-2509E4ADE545}" type="slidenum">
              <a:rPr lang="en-US" smtClean="0"/>
              <a:t>‹#›</a:t>
            </a:fld>
            <a:endParaRPr lang="en-US" dirty="0"/>
          </a:p>
        </p:txBody>
      </p:sp>
    </p:spTree>
    <p:extLst>
      <p:ext uri="{BB962C8B-B14F-4D97-AF65-F5344CB8AC3E}">
        <p14:creationId xmlns:p14="http://schemas.microsoft.com/office/powerpoint/2010/main" val="217841930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D7F3D00-E92B-41EE-86FF-FBC55861C721}" type="datetimeFigureOut">
              <a:rPr lang="en-US" smtClean="0"/>
              <a:t>12/9/2024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F25A28C-C1F2-454A-9DDC-2509E4ADE545}" type="slidenum">
              <a:rPr lang="en-US" smtClean="0"/>
              <a:t>‹#›</a:t>
            </a:fld>
            <a:endParaRPr lang="en-US" dirty="0"/>
          </a:p>
        </p:txBody>
      </p:sp>
    </p:spTree>
    <p:extLst>
      <p:ext uri="{BB962C8B-B14F-4D97-AF65-F5344CB8AC3E}">
        <p14:creationId xmlns:p14="http://schemas.microsoft.com/office/powerpoint/2010/main" val="79301947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7F3D00-E92B-41EE-86FF-FBC55861C721}" type="datetimeFigureOut">
              <a:rPr lang="en-US" smtClean="0"/>
              <a:t>12/9/2024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F25A28C-C1F2-454A-9DDC-2509E4ADE545}" type="slidenum">
              <a:rPr lang="en-US" smtClean="0"/>
              <a:t>‹#›</a:t>
            </a:fld>
            <a:endParaRPr lang="en-US" dirty="0"/>
          </a:p>
        </p:txBody>
      </p:sp>
    </p:spTree>
    <p:extLst>
      <p:ext uri="{BB962C8B-B14F-4D97-AF65-F5344CB8AC3E}">
        <p14:creationId xmlns:p14="http://schemas.microsoft.com/office/powerpoint/2010/main" val="180353929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D7F3D00-E92B-41EE-86FF-FBC55861C721}" type="datetimeFigureOut">
              <a:rPr lang="en-US" smtClean="0"/>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F25A28C-C1F2-454A-9DDC-2509E4ADE545}" type="slidenum">
              <a:rPr lang="en-US" smtClean="0"/>
              <a:t>‹#›</a:t>
            </a:fld>
            <a:endParaRPr lang="en-US" dirty="0"/>
          </a:p>
        </p:txBody>
      </p:sp>
    </p:spTree>
    <p:extLst>
      <p:ext uri="{BB962C8B-B14F-4D97-AF65-F5344CB8AC3E}">
        <p14:creationId xmlns:p14="http://schemas.microsoft.com/office/powerpoint/2010/main" val="200240026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D7F3D00-E92B-41EE-86FF-FBC55861C721}" type="datetimeFigureOut">
              <a:rPr lang="en-US" smtClean="0"/>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F25A28C-C1F2-454A-9DDC-2509E4ADE545}" type="slidenum">
              <a:rPr lang="en-US" smtClean="0"/>
              <a:t>‹#›</a:t>
            </a:fld>
            <a:endParaRPr lang="en-US" dirty="0"/>
          </a:p>
        </p:txBody>
      </p:sp>
    </p:spTree>
    <p:extLst>
      <p:ext uri="{BB962C8B-B14F-4D97-AF65-F5344CB8AC3E}">
        <p14:creationId xmlns:p14="http://schemas.microsoft.com/office/powerpoint/2010/main" val="183914357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7F3D00-E92B-41EE-86FF-FBC55861C721}" type="datetimeFigureOut">
              <a:rPr lang="en-US" smtClean="0"/>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25A28C-C1F2-454A-9DDC-2509E4ADE545}" type="slidenum">
              <a:rPr lang="en-US" smtClean="0"/>
              <a:t>‹#›</a:t>
            </a:fld>
            <a:endParaRPr lang="en-US" dirty="0"/>
          </a:p>
        </p:txBody>
      </p:sp>
    </p:spTree>
    <p:extLst>
      <p:ext uri="{BB962C8B-B14F-4D97-AF65-F5344CB8AC3E}">
        <p14:creationId xmlns:p14="http://schemas.microsoft.com/office/powerpoint/2010/main" val="110229218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7F3D00-E92B-41EE-86FF-FBC55861C721}" type="datetimeFigureOut">
              <a:rPr lang="en-US" smtClean="0"/>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25A28C-C1F2-454A-9DDC-2509E4ADE545}" type="slidenum">
              <a:rPr lang="en-US" smtClean="0"/>
              <a:t>‹#›</a:t>
            </a:fld>
            <a:endParaRPr lang="en-US" dirty="0"/>
          </a:p>
        </p:txBody>
      </p:sp>
    </p:spTree>
    <p:extLst>
      <p:ext uri="{BB962C8B-B14F-4D97-AF65-F5344CB8AC3E}">
        <p14:creationId xmlns:p14="http://schemas.microsoft.com/office/powerpoint/2010/main" val="1528987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defRPr/>
            </a:lvl1pPr>
          </a:lstStyle>
          <a:p>
            <a:endParaRPr lang="en-US" dirty="0"/>
          </a:p>
        </p:txBody>
      </p:sp>
    </p:spTree>
    <p:extLst>
      <p:ext uri="{BB962C8B-B14F-4D97-AF65-F5344CB8AC3E}">
        <p14:creationId xmlns:p14="http://schemas.microsoft.com/office/powerpoint/2010/main" val="4186918091"/>
      </p:ext>
    </p:extLst>
  </p:cSld>
  <p:clrMapOvr>
    <a:masterClrMapping/>
  </p:clrMapOvr>
  <p:transition>
    <p:strips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Footer Placeholder 2"/>
          <p:cNvSpPr>
            <a:spLocks noGrp="1"/>
          </p:cNvSpPr>
          <p:nvPr>
            <p:ph type="ftr" sz="quarter" idx="10"/>
          </p:nvPr>
        </p:nvSpPr>
        <p:spPr/>
        <p:txBody>
          <a:bodyPr/>
          <a:lstStyle>
            <a:lvl1pPr>
              <a:defRPr/>
            </a:lvl1pPr>
          </a:lstStyle>
          <a:p>
            <a:endParaRPr lang="en-US" dirty="0"/>
          </a:p>
        </p:txBody>
      </p:sp>
    </p:spTree>
    <p:extLst>
      <p:ext uri="{BB962C8B-B14F-4D97-AF65-F5344CB8AC3E}">
        <p14:creationId xmlns:p14="http://schemas.microsoft.com/office/powerpoint/2010/main" val="32563622"/>
      </p:ext>
    </p:extLst>
  </p:cSld>
  <p:clrMapOvr>
    <a:masterClrMapping/>
  </p:clrMapOvr>
  <p:transition>
    <p:strips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60738323"/>
      </p:ext>
    </p:extLst>
  </p:cSld>
  <p:clrMapOvr>
    <a:masterClrMapping/>
  </p:clrMapOvr>
  <p:transition>
    <p:strips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endParaRPr lang="en-US" dirty="0"/>
          </a:p>
        </p:txBody>
      </p:sp>
    </p:spTree>
    <p:extLst>
      <p:ext uri="{BB962C8B-B14F-4D97-AF65-F5344CB8AC3E}">
        <p14:creationId xmlns:p14="http://schemas.microsoft.com/office/powerpoint/2010/main" val="3107578118"/>
      </p:ext>
    </p:extLst>
  </p:cSld>
  <p:clrMapOvr>
    <a:masterClrMapping/>
  </p:clrMapOvr>
  <p:transition>
    <p:strips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endParaRPr lang="en-US" dirty="0"/>
          </a:p>
        </p:txBody>
      </p:sp>
    </p:spTree>
    <p:extLst>
      <p:ext uri="{BB962C8B-B14F-4D97-AF65-F5344CB8AC3E}">
        <p14:creationId xmlns:p14="http://schemas.microsoft.com/office/powerpoint/2010/main" val="1593109034"/>
      </p:ext>
    </p:extLst>
  </p:cSld>
  <p:clrMapOvr>
    <a:masterClrMapping/>
  </p:clrMapOvr>
  <p:transition>
    <p:strips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theme" Target="../theme/theme2.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30.xml"/><Relationship Id="rId1" Type="http://schemas.openxmlformats.org/officeDocument/2006/relationships/slideLayout" Target="../slideLayouts/slideLayout29.xml"/><Relationship Id="rId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33.xml"/><Relationship Id="rId2" Type="http://schemas.openxmlformats.org/officeDocument/2006/relationships/slideLayout" Target="../slideLayouts/slideLayout32.xml"/><Relationship Id="rId1" Type="http://schemas.openxmlformats.org/officeDocument/2006/relationships/slideLayout" Target="../slideLayouts/slideLayout31.xml"/><Relationship Id="rId5" Type="http://schemas.openxmlformats.org/officeDocument/2006/relationships/image" Target="../media/image2.png"/><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image" Target="../media/image3.jpg"/><Relationship Id="rId5" Type="http://schemas.openxmlformats.org/officeDocument/2006/relationships/image" Target="../media/image2.png"/><Relationship Id="rId4" Type="http://schemas.openxmlformats.org/officeDocument/2006/relationships/image" Target="../media/image1.pn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6.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EFFF3"/>
        </a:solidFill>
        <a:effectLst/>
      </p:bgPr>
    </p:bg>
    <p:spTree>
      <p:nvGrpSpPr>
        <p:cNvPr id="1" name=""/>
        <p:cNvGrpSpPr/>
        <p:nvPr/>
      </p:nvGrpSpPr>
      <p:grpSpPr>
        <a:xfrm>
          <a:off x="0" y="0"/>
          <a:ext cx="0" cy="0"/>
          <a:chOff x="0" y="0"/>
          <a:chExt cx="0" cy="0"/>
        </a:xfrm>
      </p:grpSpPr>
      <p:pic>
        <p:nvPicPr>
          <p:cNvPr id="21506" name="Picture 2"/>
          <p:cNvPicPr>
            <a:picLocks noChangeAspect="1" noChangeArrowheads="1"/>
          </p:cNvPicPr>
          <p:nvPr/>
        </p:nvPicPr>
        <p:blipFill>
          <a:blip r:embed="rId18">
            <a:extLst>
              <a:ext uri="{28A0092B-C50C-407E-A947-70E740481C1C}">
                <a14:useLocalDpi xmlns:a14="http://schemas.microsoft.com/office/drawing/2010/main" val="0"/>
              </a:ext>
            </a:extLst>
          </a:blip>
          <a:srcRect l="151" t="5911" r="-151" b="-105"/>
          <a:stretch>
            <a:fillRect/>
          </a:stretch>
        </p:blipFill>
        <p:spPr bwMode="auto">
          <a:xfrm>
            <a:off x="0" y="5410200"/>
            <a:ext cx="9144000" cy="1447800"/>
          </a:xfrm>
          <a:prstGeom prst="rect">
            <a:avLst/>
          </a:prstGeom>
          <a:noFill/>
          <a:extLst>
            <a:ext uri="{909E8E84-426E-40DD-AFC4-6F175D3DCCD1}">
              <a14:hiddenFill xmlns:a14="http://schemas.microsoft.com/office/drawing/2010/main">
                <a:solidFill>
                  <a:srgbClr val="FFFFFF"/>
                </a:solidFill>
              </a14:hiddenFill>
            </a:ext>
          </a:extLst>
        </p:spPr>
      </p:pic>
      <p:pic>
        <p:nvPicPr>
          <p:cNvPr id="21507" name="Picture 3"/>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0" y="0"/>
            <a:ext cx="9144000" cy="1536700"/>
          </a:xfrm>
          <a:prstGeom prst="rect">
            <a:avLst/>
          </a:prstGeom>
          <a:noFill/>
          <a:extLst>
            <a:ext uri="{909E8E84-426E-40DD-AFC4-6F175D3DCCD1}">
              <a14:hiddenFill xmlns:a14="http://schemas.microsoft.com/office/drawing/2010/main">
                <a:solidFill>
                  <a:srgbClr val="FFFFFF"/>
                </a:solidFill>
              </a14:hiddenFill>
            </a:ext>
          </a:extLst>
        </p:spPr>
      </p:pic>
      <p:sp>
        <p:nvSpPr>
          <p:cNvPr id="21508" name="Rectangle 4"/>
          <p:cNvSpPr>
            <a:spLocks noGrp="1" noChangeArrowheads="1"/>
          </p:cNvSpPr>
          <p:nvPr>
            <p:ph type="title"/>
          </p:nvPr>
        </p:nvSpPr>
        <p:spPr bwMode="auto">
          <a:xfrm>
            <a:off x="999459" y="-26592"/>
            <a:ext cx="714740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21509" name="Rectangle 5"/>
          <p:cNvSpPr>
            <a:spLocks noGrp="1" noChangeArrowheads="1"/>
          </p:cNvSpPr>
          <p:nvPr>
            <p:ph type="body" idx="1"/>
          </p:nvPr>
        </p:nvSpPr>
        <p:spPr bwMode="auto">
          <a:xfrm>
            <a:off x="1066800" y="1752600"/>
            <a:ext cx="7391400"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511" name="Rectangle 7"/>
          <p:cNvSpPr>
            <a:spLocks noGrp="1" noChangeArrowheads="1"/>
          </p:cNvSpPr>
          <p:nvPr>
            <p:ph type="ftr" sz="quarter" idx="3"/>
          </p:nvPr>
        </p:nvSpPr>
        <p:spPr bwMode="auto">
          <a:xfrm>
            <a:off x="0" y="6629400"/>
            <a:ext cx="47244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solidFill>
                  <a:schemeClr val="bg2"/>
                </a:solidFill>
                <a:latin typeface="RequiemDisplay-HTF-Roman" charset="0"/>
              </a:defRPr>
            </a:lvl1pPr>
          </a:lstStyle>
          <a:p>
            <a:endParaRPr lang="en-US" dirty="0"/>
          </a:p>
        </p:txBody>
      </p:sp>
      <p:pic>
        <p:nvPicPr>
          <p:cNvPr id="12" name="Picture 11"/>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2325" y="1"/>
            <a:ext cx="997135" cy="966250"/>
          </a:xfrm>
          <a:prstGeom prst="rect">
            <a:avLst/>
          </a:prstGeom>
        </p:spPr>
      </p:pic>
      <p:pic>
        <p:nvPicPr>
          <p:cNvPr id="14" name="Picture 13"/>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8157498" y="3539"/>
            <a:ext cx="997135" cy="966250"/>
          </a:xfrm>
          <a:prstGeom prst="rect">
            <a:avLst/>
          </a:prstGeom>
        </p:spPr>
      </p:pic>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 id="2147483703" r:id="rId15"/>
    <p:sldLayoutId id="2147484035" r:id="rId16"/>
  </p:sldLayoutIdLst>
  <p:transition>
    <p:strips dir="rd"/>
  </p:transition>
  <p:txStyles>
    <p:titleStyle>
      <a:lvl1pPr algn="ctr" rtl="0" fontAlgn="base">
        <a:lnSpc>
          <a:spcPct val="70000"/>
        </a:lnSpc>
        <a:spcBef>
          <a:spcPct val="0"/>
        </a:spcBef>
        <a:spcAft>
          <a:spcPct val="0"/>
        </a:spcAft>
        <a:defRPr sz="3600" b="1" u="sng">
          <a:solidFill>
            <a:srgbClr val="760002"/>
          </a:solidFill>
          <a:effectLst/>
          <a:latin typeface="Georgia" panose="02040502050405020303" pitchFamily="18" charset="0"/>
          <a:ea typeface="+mj-ea"/>
          <a:cs typeface="Arial" panose="020B0604020202020204" pitchFamily="34" charset="0"/>
        </a:defRPr>
      </a:lvl1pPr>
      <a:lvl2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2pPr>
      <a:lvl3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3pPr>
      <a:lvl4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4pPr>
      <a:lvl5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5pPr>
      <a:lvl6pPr marL="4572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6pPr>
      <a:lvl7pPr marL="9144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7pPr>
      <a:lvl8pPr marL="13716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8pPr>
      <a:lvl9pPr marL="18288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9pPr>
    </p:titleStyle>
    <p:bodyStyle>
      <a:lvl1pPr marL="342900" indent="-342900" algn="l" rtl="0" fontAlgn="base">
        <a:lnSpc>
          <a:spcPct val="90000"/>
        </a:lnSpc>
        <a:spcBef>
          <a:spcPct val="20000"/>
        </a:spcBef>
        <a:spcAft>
          <a:spcPct val="0"/>
        </a:spcAft>
        <a:buChar char="•"/>
        <a:defRPr sz="3200" b="1" baseline="0">
          <a:solidFill>
            <a:schemeClr val="tx1"/>
          </a:solidFill>
          <a:effectLst>
            <a:outerShdw blurRad="38100" dist="38100" dir="2700000" algn="tl">
              <a:srgbClr val="C0C0C0"/>
            </a:outerShdw>
          </a:effectLst>
          <a:latin typeface="Georgia" panose="02040502050405020303" pitchFamily="18" charset="0"/>
          <a:ea typeface="+mn-ea"/>
          <a:cs typeface="Arial" panose="020B0604020202020204" pitchFamily="34" charset="0"/>
        </a:defRPr>
      </a:lvl1pPr>
      <a:lvl2pPr marL="742950" indent="-285750" algn="l" rtl="0" fontAlgn="base">
        <a:lnSpc>
          <a:spcPct val="90000"/>
        </a:lnSpc>
        <a:spcBef>
          <a:spcPct val="20000"/>
        </a:spcBef>
        <a:spcAft>
          <a:spcPct val="0"/>
        </a:spcAft>
        <a:buChar char="–"/>
        <a:defRPr sz="2800" b="1">
          <a:solidFill>
            <a:schemeClr val="tx1"/>
          </a:solidFill>
          <a:effectLst>
            <a:outerShdw blurRad="38100" dist="38100" dir="2700000" algn="tl">
              <a:srgbClr val="C0C0C0"/>
            </a:outerShdw>
          </a:effectLst>
          <a:latin typeface="Georgia" panose="02040502050405020303" pitchFamily="18" charset="0"/>
          <a:cs typeface="Arial" panose="020B0604020202020204" pitchFamily="34" charset="0"/>
        </a:defRPr>
      </a:lvl2pPr>
      <a:lvl3pPr marL="1143000" indent="-228600" algn="l" rtl="0" fontAlgn="base">
        <a:lnSpc>
          <a:spcPct val="90000"/>
        </a:lnSpc>
        <a:spcBef>
          <a:spcPct val="20000"/>
        </a:spcBef>
        <a:spcAft>
          <a:spcPct val="0"/>
        </a:spcAft>
        <a:buChar char="•"/>
        <a:defRPr sz="2400" b="1">
          <a:solidFill>
            <a:schemeClr val="tx1"/>
          </a:solidFill>
          <a:latin typeface="Georgia" panose="02040502050405020303" pitchFamily="18" charset="0"/>
          <a:cs typeface="Arial" panose="020B0604020202020204" pitchFamily="34" charset="0"/>
        </a:defRPr>
      </a:lvl3pPr>
      <a:lvl4pPr marL="1600200" indent="-228600" algn="l" rtl="0" fontAlgn="base">
        <a:lnSpc>
          <a:spcPct val="110000"/>
        </a:lnSpc>
        <a:spcBef>
          <a:spcPct val="20000"/>
        </a:spcBef>
        <a:spcAft>
          <a:spcPct val="0"/>
        </a:spcAft>
        <a:buChar char="–"/>
        <a:defRPr sz="2000" b="1">
          <a:solidFill>
            <a:schemeClr val="tx1"/>
          </a:solidFill>
          <a:latin typeface="Georgia" panose="02040502050405020303" pitchFamily="18" charset="0"/>
          <a:cs typeface="Arial" panose="020B0604020202020204" pitchFamily="34" charset="0"/>
        </a:defRPr>
      </a:lvl4pPr>
      <a:lvl5pPr marL="2057400" indent="-228600" algn="l" rtl="0" fontAlgn="base">
        <a:lnSpc>
          <a:spcPct val="110000"/>
        </a:lnSpc>
        <a:spcBef>
          <a:spcPct val="20000"/>
        </a:spcBef>
        <a:spcAft>
          <a:spcPct val="0"/>
        </a:spcAft>
        <a:buChar char="»"/>
        <a:defRPr sz="2000" b="1">
          <a:solidFill>
            <a:schemeClr val="tx1"/>
          </a:solidFill>
          <a:latin typeface="Georgia" panose="02040502050405020303" pitchFamily="18" charset="0"/>
          <a:cs typeface="Arial" panose="020B0604020202020204" pitchFamily="34" charset="0"/>
        </a:defRPr>
      </a:lvl5pPr>
      <a:lvl6pPr marL="2514600" indent="-228600" algn="l" rtl="0" fontAlgn="base">
        <a:lnSpc>
          <a:spcPct val="110000"/>
        </a:lnSpc>
        <a:spcBef>
          <a:spcPct val="20000"/>
        </a:spcBef>
        <a:spcAft>
          <a:spcPct val="0"/>
        </a:spcAft>
        <a:buChar char="»"/>
        <a:defRPr sz="2000">
          <a:solidFill>
            <a:schemeClr val="tx1"/>
          </a:solidFill>
          <a:latin typeface="+mn-lt"/>
        </a:defRPr>
      </a:lvl6pPr>
      <a:lvl7pPr marL="2971800" indent="-228600" algn="l" rtl="0" fontAlgn="base">
        <a:lnSpc>
          <a:spcPct val="110000"/>
        </a:lnSpc>
        <a:spcBef>
          <a:spcPct val="20000"/>
        </a:spcBef>
        <a:spcAft>
          <a:spcPct val="0"/>
        </a:spcAft>
        <a:buChar char="»"/>
        <a:defRPr sz="2000">
          <a:solidFill>
            <a:schemeClr val="tx1"/>
          </a:solidFill>
          <a:latin typeface="+mn-lt"/>
        </a:defRPr>
      </a:lvl7pPr>
      <a:lvl8pPr marL="3429000" indent="-228600" algn="l" rtl="0" fontAlgn="base">
        <a:lnSpc>
          <a:spcPct val="110000"/>
        </a:lnSpc>
        <a:spcBef>
          <a:spcPct val="20000"/>
        </a:spcBef>
        <a:spcAft>
          <a:spcPct val="0"/>
        </a:spcAft>
        <a:buChar char="»"/>
        <a:defRPr sz="2000">
          <a:solidFill>
            <a:schemeClr val="tx1"/>
          </a:solidFill>
          <a:latin typeface="+mn-lt"/>
        </a:defRPr>
      </a:lvl8pPr>
      <a:lvl9pPr marL="3886200" indent="-228600" algn="l" rtl="0" fontAlgn="base">
        <a:lnSpc>
          <a:spcPct val="110000"/>
        </a:lnSpc>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038D10-36C6-42D9-BF77-8B49C1020070}" type="datetimeFigureOut">
              <a:rPr lang="en-US" smtClean="0"/>
              <a:t>12/9/2024</a:t>
            </a:fld>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D85CFB-7379-4234-A46C-02FDA8D3913D}" type="slidenum">
              <a:rPr lang="en-US" smtClean="0"/>
              <a:t>‹#›</a:t>
            </a:fld>
            <a:endParaRPr lang="en-US" dirty="0"/>
          </a:p>
        </p:txBody>
      </p:sp>
    </p:spTree>
    <p:extLst>
      <p:ext uri="{BB962C8B-B14F-4D97-AF65-F5344CB8AC3E}">
        <p14:creationId xmlns:p14="http://schemas.microsoft.com/office/powerpoint/2010/main" val="1524531223"/>
      </p:ext>
    </p:extLst>
  </p:cSld>
  <p:clrMap bg1="lt1" tx1="dk1" bg2="lt2" tx2="dk2" accent1="accent1" accent2="accent2" accent3="accent3" accent4="accent4" accent5="accent5" accent6="accent6" hlink="hlink" folHlink="folHlink"/>
  <p:sldLayoutIdLst>
    <p:sldLayoutId id="2147483716"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EFFF3"/>
        </a:solidFill>
        <a:effectLst/>
      </p:bgPr>
    </p:bg>
    <p:spTree>
      <p:nvGrpSpPr>
        <p:cNvPr id="1" name=""/>
        <p:cNvGrpSpPr/>
        <p:nvPr/>
      </p:nvGrpSpPr>
      <p:grpSpPr>
        <a:xfrm>
          <a:off x="0" y="0"/>
          <a:ext cx="0" cy="0"/>
          <a:chOff x="0" y="0"/>
          <a:chExt cx="0" cy="0"/>
        </a:xfrm>
      </p:grpSpPr>
      <p:pic>
        <p:nvPicPr>
          <p:cNvPr id="409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153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8" name="Rectangle 4"/>
          <p:cNvSpPr>
            <a:spLocks noGrp="1" noChangeArrowheads="1"/>
          </p:cNvSpPr>
          <p:nvPr>
            <p:ph type="title"/>
          </p:nvPr>
        </p:nvSpPr>
        <p:spPr bwMode="auto">
          <a:xfrm>
            <a:off x="1277938" y="1017588"/>
            <a:ext cx="6324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1509" name="Rectangle 5"/>
          <p:cNvSpPr>
            <a:spLocks noGrp="1" noChangeArrowheads="1"/>
          </p:cNvSpPr>
          <p:nvPr>
            <p:ph type="body" idx="1"/>
          </p:nvPr>
        </p:nvSpPr>
        <p:spPr bwMode="auto">
          <a:xfrm>
            <a:off x="1066800" y="2341563"/>
            <a:ext cx="7391400"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95055965"/>
      </p:ext>
    </p:extLst>
  </p:cSld>
  <p:clrMap bg1="lt1" tx1="dk1" bg2="lt2" tx2="dk2" accent1="accent1" accent2="accent2" accent3="accent3" accent4="accent4" accent5="accent5" accent6="accent6" hlink="hlink" folHlink="folHlink"/>
  <p:sldLayoutIdLst>
    <p:sldLayoutId id="2147483720" r:id="rId1"/>
    <p:sldLayoutId id="2147483860" r:id="rId2"/>
  </p:sldLayoutIdLst>
  <p:transition>
    <p:strips dir="rd"/>
  </p:transition>
  <p:hf hdr="0" ftr="0" dt="0"/>
  <p:txStyles>
    <p:titleStyle>
      <a:lvl1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mj-lt"/>
          <a:ea typeface="+mj-ea"/>
          <a:cs typeface="+mj-cs"/>
        </a:defRPr>
      </a:lvl1pPr>
      <a:lvl2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2pPr>
      <a:lvl3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3pPr>
      <a:lvl4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4pPr>
      <a:lvl5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5pPr>
      <a:lvl6pPr marL="457200" algn="ctr" rtl="0" fontAlgn="base">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6pPr>
      <a:lvl7pPr marL="914400" algn="ctr" rtl="0" fontAlgn="base">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7pPr>
      <a:lvl8pPr marL="1371600" algn="ctr" rtl="0" fontAlgn="base">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8pPr>
      <a:lvl9pPr marL="1828800" algn="ctr" rtl="0" fontAlgn="base">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9pPr>
    </p:titleStyle>
    <p:bodyStyle>
      <a:lvl1pPr marL="342900" indent="-342900" algn="l" rtl="0" eaLnBrk="0" fontAlgn="base" hangingPunct="0">
        <a:lnSpc>
          <a:spcPct val="90000"/>
        </a:lnSpc>
        <a:spcBef>
          <a:spcPct val="20000"/>
        </a:spcBef>
        <a:spcAft>
          <a:spcPct val="0"/>
        </a:spcAft>
        <a:buChar char="•"/>
        <a:defRPr sz="3200">
          <a:solidFill>
            <a:schemeClr val="tx1"/>
          </a:solidFill>
          <a:effectLst>
            <a:outerShdw blurRad="38100" dist="38100" dir="2700000" algn="tl">
              <a:srgbClr val="C0C0C0"/>
            </a:outerShdw>
          </a:effectLst>
          <a:latin typeface="+mn-lt"/>
          <a:ea typeface="+mn-ea"/>
          <a:cs typeface="+mn-cs"/>
        </a:defRPr>
      </a:lvl1pPr>
      <a:lvl2pPr marL="742950" indent="-285750" algn="l" rtl="0" eaLnBrk="0" fontAlgn="base" hangingPunct="0">
        <a:lnSpc>
          <a:spcPct val="90000"/>
        </a:lnSpc>
        <a:spcBef>
          <a:spcPct val="20000"/>
        </a:spcBef>
        <a:spcAft>
          <a:spcPct val="0"/>
        </a:spcAft>
        <a:buChar char="–"/>
        <a:defRPr sz="2800">
          <a:solidFill>
            <a:schemeClr val="tx1"/>
          </a:solidFill>
          <a:effectLst>
            <a:outerShdw blurRad="38100" dist="38100" dir="2700000" algn="tl">
              <a:srgbClr val="C0C0C0"/>
            </a:outerShdw>
          </a:effectLst>
          <a:latin typeface="+mn-lt"/>
        </a:defRPr>
      </a:lvl2pPr>
      <a:lvl3pPr marL="1143000" indent="-228600" algn="l" rtl="0" eaLnBrk="0" fontAlgn="base" hangingPunct="0">
        <a:lnSpc>
          <a:spcPct val="90000"/>
        </a:lnSpc>
        <a:spcBef>
          <a:spcPct val="20000"/>
        </a:spcBef>
        <a:spcAft>
          <a:spcPct val="0"/>
        </a:spcAft>
        <a:buChar char="•"/>
        <a:defRPr sz="2400">
          <a:solidFill>
            <a:schemeClr val="tx1"/>
          </a:solidFill>
          <a:latin typeface="+mn-lt"/>
        </a:defRPr>
      </a:lvl3pPr>
      <a:lvl4pPr marL="1600200" indent="-228600" algn="l" rtl="0" eaLnBrk="0" fontAlgn="base" hangingPunct="0">
        <a:lnSpc>
          <a:spcPct val="110000"/>
        </a:lnSpc>
        <a:spcBef>
          <a:spcPct val="20000"/>
        </a:spcBef>
        <a:spcAft>
          <a:spcPct val="0"/>
        </a:spcAft>
        <a:buChar char="–"/>
        <a:defRPr sz="2000">
          <a:solidFill>
            <a:schemeClr val="tx1"/>
          </a:solidFill>
          <a:latin typeface="+mn-lt"/>
        </a:defRPr>
      </a:lvl4pPr>
      <a:lvl5pPr marL="2057400" indent="-228600" algn="l" rtl="0" eaLnBrk="0" fontAlgn="base" hangingPunct="0">
        <a:lnSpc>
          <a:spcPct val="110000"/>
        </a:lnSpc>
        <a:spcBef>
          <a:spcPct val="20000"/>
        </a:spcBef>
        <a:spcAft>
          <a:spcPct val="0"/>
        </a:spcAft>
        <a:buChar char="»"/>
        <a:defRPr sz="2000">
          <a:solidFill>
            <a:schemeClr val="tx1"/>
          </a:solidFill>
          <a:latin typeface="+mn-lt"/>
        </a:defRPr>
      </a:lvl5pPr>
      <a:lvl6pPr marL="2514600" indent="-228600" algn="l" rtl="0" fontAlgn="base">
        <a:lnSpc>
          <a:spcPct val="110000"/>
        </a:lnSpc>
        <a:spcBef>
          <a:spcPct val="20000"/>
        </a:spcBef>
        <a:spcAft>
          <a:spcPct val="0"/>
        </a:spcAft>
        <a:buChar char="»"/>
        <a:defRPr sz="2000">
          <a:solidFill>
            <a:schemeClr val="tx1"/>
          </a:solidFill>
          <a:latin typeface="+mn-lt"/>
        </a:defRPr>
      </a:lvl6pPr>
      <a:lvl7pPr marL="2971800" indent="-228600" algn="l" rtl="0" fontAlgn="base">
        <a:lnSpc>
          <a:spcPct val="110000"/>
        </a:lnSpc>
        <a:spcBef>
          <a:spcPct val="20000"/>
        </a:spcBef>
        <a:spcAft>
          <a:spcPct val="0"/>
        </a:spcAft>
        <a:buChar char="»"/>
        <a:defRPr sz="2000">
          <a:solidFill>
            <a:schemeClr val="tx1"/>
          </a:solidFill>
          <a:latin typeface="+mn-lt"/>
        </a:defRPr>
      </a:lvl7pPr>
      <a:lvl8pPr marL="3429000" indent="-228600" algn="l" rtl="0" fontAlgn="base">
        <a:lnSpc>
          <a:spcPct val="110000"/>
        </a:lnSpc>
        <a:spcBef>
          <a:spcPct val="20000"/>
        </a:spcBef>
        <a:spcAft>
          <a:spcPct val="0"/>
        </a:spcAft>
        <a:buChar char="»"/>
        <a:defRPr sz="2000">
          <a:solidFill>
            <a:schemeClr val="tx1"/>
          </a:solidFill>
          <a:latin typeface="+mn-lt"/>
        </a:defRPr>
      </a:lvl8pPr>
      <a:lvl9pPr marL="3886200" indent="-228600" algn="l" rtl="0" fontAlgn="base">
        <a:lnSpc>
          <a:spcPct val="110000"/>
        </a:lnSpc>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FEFFF3"/>
        </a:solidFill>
        <a:effectLst/>
      </p:bgPr>
    </p:bg>
    <p:spTree>
      <p:nvGrpSpPr>
        <p:cNvPr id="1" name=""/>
        <p:cNvGrpSpPr/>
        <p:nvPr/>
      </p:nvGrpSpPr>
      <p:grpSpPr>
        <a:xfrm>
          <a:off x="0" y="0"/>
          <a:ext cx="0" cy="0"/>
          <a:chOff x="0" y="0"/>
          <a:chExt cx="0" cy="0"/>
        </a:xfrm>
      </p:grpSpPr>
      <p:pic>
        <p:nvPicPr>
          <p:cNvPr id="4098" name="Picture 3"/>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0" y="0"/>
            <a:ext cx="9144000" cy="153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8" name="Rectangle 4"/>
          <p:cNvSpPr>
            <a:spLocks noGrp="1" noChangeArrowheads="1"/>
          </p:cNvSpPr>
          <p:nvPr>
            <p:ph type="title"/>
          </p:nvPr>
        </p:nvSpPr>
        <p:spPr bwMode="auto">
          <a:xfrm>
            <a:off x="1277938" y="1017588"/>
            <a:ext cx="6324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1509" name="Rectangle 5"/>
          <p:cNvSpPr>
            <a:spLocks noGrp="1" noChangeArrowheads="1"/>
          </p:cNvSpPr>
          <p:nvPr>
            <p:ph type="body" idx="1"/>
          </p:nvPr>
        </p:nvSpPr>
        <p:spPr bwMode="auto">
          <a:xfrm>
            <a:off x="1066800" y="2341563"/>
            <a:ext cx="7391400"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29040595"/>
      </p:ext>
    </p:extLst>
  </p:cSld>
  <p:clrMap bg1="lt1" tx1="dk1" bg2="lt2" tx2="dk2" accent1="accent1" accent2="accent2" accent3="accent3" accent4="accent4" accent5="accent5" accent6="accent6" hlink="hlink" folHlink="folHlink"/>
  <p:sldLayoutIdLst>
    <p:sldLayoutId id="2147483881" r:id="rId1"/>
    <p:sldLayoutId id="2147483882" r:id="rId2"/>
    <p:sldLayoutId id="2147483883" r:id="rId3"/>
  </p:sldLayoutIdLst>
  <p:transition>
    <p:strips dir="rd"/>
  </p:transition>
  <p:hf hdr="0" ftr="0" dt="0"/>
  <p:txStyles>
    <p:titleStyle>
      <a:lvl1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mj-lt"/>
          <a:ea typeface="+mj-ea"/>
          <a:cs typeface="+mj-cs"/>
        </a:defRPr>
      </a:lvl1pPr>
      <a:lvl2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2pPr>
      <a:lvl3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3pPr>
      <a:lvl4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4pPr>
      <a:lvl5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5pPr>
      <a:lvl6pPr marL="457200" algn="ctr" rtl="0" fontAlgn="base">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6pPr>
      <a:lvl7pPr marL="914400" algn="ctr" rtl="0" fontAlgn="base">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7pPr>
      <a:lvl8pPr marL="1371600" algn="ctr" rtl="0" fontAlgn="base">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8pPr>
      <a:lvl9pPr marL="1828800" algn="ctr" rtl="0" fontAlgn="base">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9pPr>
    </p:titleStyle>
    <p:bodyStyle>
      <a:lvl1pPr marL="342900" indent="-342900" algn="l" rtl="0" eaLnBrk="0" fontAlgn="base" hangingPunct="0">
        <a:lnSpc>
          <a:spcPct val="90000"/>
        </a:lnSpc>
        <a:spcBef>
          <a:spcPct val="20000"/>
        </a:spcBef>
        <a:spcAft>
          <a:spcPct val="0"/>
        </a:spcAft>
        <a:buChar char="•"/>
        <a:defRPr sz="3200">
          <a:solidFill>
            <a:schemeClr val="tx1"/>
          </a:solidFill>
          <a:effectLst>
            <a:outerShdw blurRad="38100" dist="38100" dir="2700000" algn="tl">
              <a:srgbClr val="C0C0C0"/>
            </a:outerShdw>
          </a:effectLst>
          <a:latin typeface="+mn-lt"/>
          <a:ea typeface="+mn-ea"/>
          <a:cs typeface="+mn-cs"/>
        </a:defRPr>
      </a:lvl1pPr>
      <a:lvl2pPr marL="742950" indent="-285750" algn="l" rtl="0" eaLnBrk="0" fontAlgn="base" hangingPunct="0">
        <a:lnSpc>
          <a:spcPct val="90000"/>
        </a:lnSpc>
        <a:spcBef>
          <a:spcPct val="20000"/>
        </a:spcBef>
        <a:spcAft>
          <a:spcPct val="0"/>
        </a:spcAft>
        <a:buChar char="–"/>
        <a:defRPr sz="2800">
          <a:solidFill>
            <a:schemeClr val="tx1"/>
          </a:solidFill>
          <a:effectLst>
            <a:outerShdw blurRad="38100" dist="38100" dir="2700000" algn="tl">
              <a:srgbClr val="C0C0C0"/>
            </a:outerShdw>
          </a:effectLst>
          <a:latin typeface="+mn-lt"/>
        </a:defRPr>
      </a:lvl2pPr>
      <a:lvl3pPr marL="1143000" indent="-228600" algn="l" rtl="0" eaLnBrk="0" fontAlgn="base" hangingPunct="0">
        <a:lnSpc>
          <a:spcPct val="90000"/>
        </a:lnSpc>
        <a:spcBef>
          <a:spcPct val="20000"/>
        </a:spcBef>
        <a:spcAft>
          <a:spcPct val="0"/>
        </a:spcAft>
        <a:buChar char="•"/>
        <a:defRPr sz="2400">
          <a:solidFill>
            <a:schemeClr val="tx1"/>
          </a:solidFill>
          <a:latin typeface="+mn-lt"/>
        </a:defRPr>
      </a:lvl3pPr>
      <a:lvl4pPr marL="1600200" indent="-228600" algn="l" rtl="0" eaLnBrk="0" fontAlgn="base" hangingPunct="0">
        <a:lnSpc>
          <a:spcPct val="110000"/>
        </a:lnSpc>
        <a:spcBef>
          <a:spcPct val="20000"/>
        </a:spcBef>
        <a:spcAft>
          <a:spcPct val="0"/>
        </a:spcAft>
        <a:buChar char="–"/>
        <a:defRPr sz="2000">
          <a:solidFill>
            <a:schemeClr val="tx1"/>
          </a:solidFill>
          <a:latin typeface="+mn-lt"/>
        </a:defRPr>
      </a:lvl4pPr>
      <a:lvl5pPr marL="2057400" indent="-228600" algn="l" rtl="0" eaLnBrk="0" fontAlgn="base" hangingPunct="0">
        <a:lnSpc>
          <a:spcPct val="110000"/>
        </a:lnSpc>
        <a:spcBef>
          <a:spcPct val="20000"/>
        </a:spcBef>
        <a:spcAft>
          <a:spcPct val="0"/>
        </a:spcAft>
        <a:buChar char="»"/>
        <a:defRPr sz="2000">
          <a:solidFill>
            <a:schemeClr val="tx1"/>
          </a:solidFill>
          <a:latin typeface="+mn-lt"/>
        </a:defRPr>
      </a:lvl5pPr>
      <a:lvl6pPr marL="2514600" indent="-228600" algn="l" rtl="0" fontAlgn="base">
        <a:lnSpc>
          <a:spcPct val="110000"/>
        </a:lnSpc>
        <a:spcBef>
          <a:spcPct val="20000"/>
        </a:spcBef>
        <a:spcAft>
          <a:spcPct val="0"/>
        </a:spcAft>
        <a:buChar char="»"/>
        <a:defRPr sz="2000">
          <a:solidFill>
            <a:schemeClr val="tx1"/>
          </a:solidFill>
          <a:latin typeface="+mn-lt"/>
        </a:defRPr>
      </a:lvl6pPr>
      <a:lvl7pPr marL="2971800" indent="-228600" algn="l" rtl="0" fontAlgn="base">
        <a:lnSpc>
          <a:spcPct val="110000"/>
        </a:lnSpc>
        <a:spcBef>
          <a:spcPct val="20000"/>
        </a:spcBef>
        <a:spcAft>
          <a:spcPct val="0"/>
        </a:spcAft>
        <a:buChar char="»"/>
        <a:defRPr sz="2000">
          <a:solidFill>
            <a:schemeClr val="tx1"/>
          </a:solidFill>
          <a:latin typeface="+mn-lt"/>
        </a:defRPr>
      </a:lvl7pPr>
      <a:lvl8pPr marL="3429000" indent="-228600" algn="l" rtl="0" fontAlgn="base">
        <a:lnSpc>
          <a:spcPct val="110000"/>
        </a:lnSpc>
        <a:spcBef>
          <a:spcPct val="20000"/>
        </a:spcBef>
        <a:spcAft>
          <a:spcPct val="0"/>
        </a:spcAft>
        <a:buChar char="»"/>
        <a:defRPr sz="2000">
          <a:solidFill>
            <a:schemeClr val="tx1"/>
          </a:solidFill>
          <a:latin typeface="+mn-lt"/>
        </a:defRPr>
      </a:lvl8pPr>
      <a:lvl9pPr marL="3886200" indent="-228600" algn="l" rtl="0" fontAlgn="base">
        <a:lnSpc>
          <a:spcPct val="110000"/>
        </a:lnSpc>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FEFFF3"/>
        </a:solidFill>
        <a:effectLst/>
      </p:bgPr>
    </p:bg>
    <p:spTree>
      <p:nvGrpSpPr>
        <p:cNvPr id="1" name=""/>
        <p:cNvGrpSpPr/>
        <p:nvPr/>
      </p:nvGrpSpPr>
      <p:grpSpPr>
        <a:xfrm>
          <a:off x="0" y="0"/>
          <a:ext cx="0" cy="0"/>
          <a:chOff x="0" y="0"/>
          <a:chExt cx="0" cy="0"/>
        </a:xfrm>
      </p:grpSpPr>
      <p:pic>
        <p:nvPicPr>
          <p:cNvPr id="21506" name="Picture 2"/>
          <p:cNvPicPr>
            <a:picLocks noChangeAspect="1" noChangeArrowheads="1"/>
          </p:cNvPicPr>
          <p:nvPr userDrawn="1"/>
        </p:nvPicPr>
        <p:blipFill>
          <a:blip r:embed="rId4">
            <a:extLst>
              <a:ext uri="{28A0092B-C50C-407E-A947-70E740481C1C}">
                <a14:useLocalDpi xmlns:a14="http://schemas.microsoft.com/office/drawing/2010/main" val="0"/>
              </a:ext>
            </a:extLst>
          </a:blip>
          <a:srcRect l="151" t="5911" r="-151" b="-105"/>
          <a:stretch>
            <a:fillRect/>
          </a:stretch>
        </p:blipFill>
        <p:spPr bwMode="auto">
          <a:xfrm>
            <a:off x="0" y="5410200"/>
            <a:ext cx="9144000" cy="1447800"/>
          </a:xfrm>
          <a:prstGeom prst="rect">
            <a:avLst/>
          </a:prstGeom>
          <a:noFill/>
          <a:extLst>
            <a:ext uri="{909E8E84-426E-40DD-AFC4-6F175D3DCCD1}">
              <a14:hiddenFill xmlns:a14="http://schemas.microsoft.com/office/drawing/2010/main">
                <a:solidFill>
                  <a:srgbClr val="FFFFFF"/>
                </a:solidFill>
              </a14:hiddenFill>
            </a:ext>
          </a:extLst>
        </p:spPr>
      </p:pic>
      <p:pic>
        <p:nvPicPr>
          <p:cNvPr id="2150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0" cy="1536700"/>
          </a:xfrm>
          <a:prstGeom prst="rect">
            <a:avLst/>
          </a:prstGeom>
          <a:noFill/>
          <a:extLst>
            <a:ext uri="{909E8E84-426E-40DD-AFC4-6F175D3DCCD1}">
              <a14:hiddenFill xmlns:a14="http://schemas.microsoft.com/office/drawing/2010/main">
                <a:solidFill>
                  <a:srgbClr val="FFFFFF"/>
                </a:solidFill>
              </a14:hiddenFill>
            </a:ext>
          </a:extLst>
        </p:spPr>
      </p:pic>
      <p:sp>
        <p:nvSpPr>
          <p:cNvPr id="21508" name="Rectangle 4"/>
          <p:cNvSpPr>
            <a:spLocks noGrp="1" noChangeArrowheads="1"/>
          </p:cNvSpPr>
          <p:nvPr>
            <p:ph type="title"/>
          </p:nvPr>
        </p:nvSpPr>
        <p:spPr bwMode="auto">
          <a:xfrm>
            <a:off x="1428322" y="-26592"/>
            <a:ext cx="6324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1509" name="Rectangle 5"/>
          <p:cNvSpPr>
            <a:spLocks noGrp="1" noChangeArrowheads="1"/>
          </p:cNvSpPr>
          <p:nvPr>
            <p:ph type="body" idx="1"/>
          </p:nvPr>
        </p:nvSpPr>
        <p:spPr bwMode="auto">
          <a:xfrm>
            <a:off x="1066800" y="1752600"/>
            <a:ext cx="7391400"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1511" name="Rectangle 7"/>
          <p:cNvSpPr>
            <a:spLocks noGrp="1" noChangeArrowheads="1"/>
          </p:cNvSpPr>
          <p:nvPr>
            <p:ph type="ftr" sz="quarter" idx="3"/>
          </p:nvPr>
        </p:nvSpPr>
        <p:spPr bwMode="auto">
          <a:xfrm>
            <a:off x="0" y="6629400"/>
            <a:ext cx="47244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solidFill>
                  <a:schemeClr val="bg2"/>
                </a:solidFill>
                <a:latin typeface="RequiemDisplay-HTF-Roman" charset="0"/>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000" b="0" i="0" u="none" strike="noStrike" kern="1200" cap="none" spc="0" normalizeH="0" baseline="0" noProof="0" dirty="0">
              <a:ln>
                <a:noFill/>
              </a:ln>
              <a:solidFill>
                <a:srgbClr val="5D0100"/>
              </a:solidFill>
              <a:effectLst/>
              <a:uLnTx/>
              <a:uFillTx/>
              <a:latin typeface="RequiemDisplay-HTF-Roman" charset="0"/>
              <a:ea typeface="+mn-ea"/>
              <a:cs typeface="+mn-cs"/>
            </a:endParaRPr>
          </a:p>
        </p:txBody>
      </p:sp>
      <p:pic>
        <p:nvPicPr>
          <p:cNvPr id="12" name="Picture 11"/>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2325" y="1"/>
            <a:ext cx="997135" cy="966250"/>
          </a:xfrm>
          <a:prstGeom prst="rect">
            <a:avLst/>
          </a:prstGeom>
        </p:spPr>
      </p:pic>
      <p:pic>
        <p:nvPicPr>
          <p:cNvPr id="14" name="Picture 13"/>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8157498" y="3539"/>
            <a:ext cx="997135" cy="966250"/>
          </a:xfrm>
          <a:prstGeom prst="rect">
            <a:avLst/>
          </a:prstGeom>
        </p:spPr>
      </p:pic>
    </p:spTree>
    <p:extLst>
      <p:ext uri="{BB962C8B-B14F-4D97-AF65-F5344CB8AC3E}">
        <p14:creationId xmlns:p14="http://schemas.microsoft.com/office/powerpoint/2010/main" val="2093258374"/>
      </p:ext>
    </p:extLst>
  </p:cSld>
  <p:clrMap bg1="lt1" tx1="dk1" bg2="lt2" tx2="dk2" accent1="accent1" accent2="accent2" accent3="accent3" accent4="accent4" accent5="accent5" accent6="accent6" hlink="hlink" folHlink="folHlink"/>
  <p:sldLayoutIdLst>
    <p:sldLayoutId id="2147484032" r:id="rId1"/>
    <p:sldLayoutId id="2147484034" r:id="rId2"/>
  </p:sldLayoutIdLst>
  <p:transition>
    <p:strips dir="rd"/>
  </p:transition>
  <p:txStyles>
    <p:titleStyle>
      <a:lvl1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Arial" panose="020B0604020202020204" pitchFamily="34" charset="0"/>
          <a:ea typeface="+mj-ea"/>
          <a:cs typeface="Arial" panose="020B0604020202020204" pitchFamily="34" charset="0"/>
        </a:defRPr>
      </a:lvl1pPr>
      <a:lvl2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2pPr>
      <a:lvl3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3pPr>
      <a:lvl4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4pPr>
      <a:lvl5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5pPr>
      <a:lvl6pPr marL="4572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6pPr>
      <a:lvl7pPr marL="9144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7pPr>
      <a:lvl8pPr marL="13716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8pPr>
      <a:lvl9pPr marL="18288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9pPr>
    </p:titleStyle>
    <p:bodyStyle>
      <a:lvl1pPr marL="342900" indent="-342900" algn="l" rtl="0" fontAlgn="base">
        <a:lnSpc>
          <a:spcPct val="90000"/>
        </a:lnSpc>
        <a:spcBef>
          <a:spcPct val="20000"/>
        </a:spcBef>
        <a:spcAft>
          <a:spcPct val="0"/>
        </a:spcAft>
        <a:buChar char="•"/>
        <a:defRPr sz="3200">
          <a:solidFill>
            <a:schemeClr val="tx1"/>
          </a:solidFill>
          <a:effectLst>
            <a:outerShdw blurRad="38100" dist="38100" dir="2700000" algn="tl">
              <a:srgbClr val="C0C0C0"/>
            </a:outerShdw>
          </a:effectLst>
          <a:latin typeface="Arial" panose="020B0604020202020204" pitchFamily="34" charset="0"/>
          <a:ea typeface="+mn-ea"/>
          <a:cs typeface="Arial" panose="020B0604020202020204" pitchFamily="34" charset="0"/>
        </a:defRPr>
      </a:lvl1pPr>
      <a:lvl2pPr marL="742950" indent="-285750" algn="l" rtl="0" fontAlgn="base">
        <a:lnSpc>
          <a:spcPct val="90000"/>
        </a:lnSpc>
        <a:spcBef>
          <a:spcPct val="20000"/>
        </a:spcBef>
        <a:spcAft>
          <a:spcPct val="0"/>
        </a:spcAft>
        <a:buChar char="–"/>
        <a:defRPr sz="2800">
          <a:solidFill>
            <a:schemeClr val="tx1"/>
          </a:solidFill>
          <a:effectLst>
            <a:outerShdw blurRad="38100" dist="38100" dir="2700000" algn="tl">
              <a:srgbClr val="C0C0C0"/>
            </a:outerShdw>
          </a:effectLst>
          <a:latin typeface="Arial" panose="020B0604020202020204" pitchFamily="34" charset="0"/>
          <a:cs typeface="Arial" panose="020B0604020202020204" pitchFamily="34" charset="0"/>
        </a:defRPr>
      </a:lvl2pPr>
      <a:lvl3pPr marL="1143000" indent="-228600" algn="l" rtl="0" fontAlgn="base">
        <a:lnSpc>
          <a:spcPct val="90000"/>
        </a:lnSpc>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3pPr>
      <a:lvl4pPr marL="1600200" indent="-228600" algn="l" rtl="0" fontAlgn="base">
        <a:lnSpc>
          <a:spcPct val="110000"/>
        </a:lnSpc>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4pPr>
      <a:lvl5pPr marL="2057400" indent="-228600" algn="l" rtl="0" fontAlgn="base">
        <a:lnSpc>
          <a:spcPct val="110000"/>
        </a:lnSpc>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5pPr>
      <a:lvl6pPr marL="2514600" indent="-228600" algn="l" rtl="0" fontAlgn="base">
        <a:lnSpc>
          <a:spcPct val="110000"/>
        </a:lnSpc>
        <a:spcBef>
          <a:spcPct val="20000"/>
        </a:spcBef>
        <a:spcAft>
          <a:spcPct val="0"/>
        </a:spcAft>
        <a:buChar char="»"/>
        <a:defRPr sz="2000">
          <a:solidFill>
            <a:schemeClr val="tx1"/>
          </a:solidFill>
          <a:latin typeface="+mn-lt"/>
        </a:defRPr>
      </a:lvl6pPr>
      <a:lvl7pPr marL="2971800" indent="-228600" algn="l" rtl="0" fontAlgn="base">
        <a:lnSpc>
          <a:spcPct val="110000"/>
        </a:lnSpc>
        <a:spcBef>
          <a:spcPct val="20000"/>
        </a:spcBef>
        <a:spcAft>
          <a:spcPct val="0"/>
        </a:spcAft>
        <a:buChar char="»"/>
        <a:defRPr sz="2000">
          <a:solidFill>
            <a:schemeClr val="tx1"/>
          </a:solidFill>
          <a:latin typeface="+mn-lt"/>
        </a:defRPr>
      </a:lvl7pPr>
      <a:lvl8pPr marL="3429000" indent="-228600" algn="l" rtl="0" fontAlgn="base">
        <a:lnSpc>
          <a:spcPct val="110000"/>
        </a:lnSpc>
        <a:spcBef>
          <a:spcPct val="20000"/>
        </a:spcBef>
        <a:spcAft>
          <a:spcPct val="0"/>
        </a:spcAft>
        <a:buChar char="»"/>
        <a:defRPr sz="2000">
          <a:solidFill>
            <a:schemeClr val="tx1"/>
          </a:solidFill>
          <a:latin typeface="+mn-lt"/>
        </a:defRPr>
      </a:lvl8pPr>
      <a:lvl9pPr marL="3886200" indent="-228600" algn="l" rtl="0" fontAlgn="base">
        <a:lnSpc>
          <a:spcPct val="110000"/>
        </a:lnSpc>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7F3D00-E92B-41EE-86FF-FBC55861C721}" type="datetimeFigureOut">
              <a:rPr lang="en-US" smtClean="0"/>
              <a:t>12/9/2024</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25A28C-C1F2-454A-9DDC-2509E4ADE545}" type="slidenum">
              <a:rPr lang="en-US" smtClean="0"/>
              <a:t>‹#›</a:t>
            </a:fld>
            <a:endParaRPr lang="en-US" dirty="0"/>
          </a:p>
        </p:txBody>
      </p:sp>
    </p:spTree>
    <p:extLst>
      <p:ext uri="{BB962C8B-B14F-4D97-AF65-F5344CB8AC3E}">
        <p14:creationId xmlns:p14="http://schemas.microsoft.com/office/powerpoint/2010/main" val="3212660350"/>
      </p:ext>
    </p:extLst>
  </p:cSld>
  <p:clrMap bg1="lt1" tx1="dk1" bg2="lt2" tx2="dk2" accent1="accent1" accent2="accent2" accent3="accent3" accent4="accent4" accent5="accent5" accent6="accent6" hlink="hlink" folHlink="folHlink"/>
  <p:sldLayoutIdLst>
    <p:sldLayoutId id="2147484037" r:id="rId1"/>
    <p:sldLayoutId id="2147484038" r:id="rId2"/>
    <p:sldLayoutId id="2147484039" r:id="rId3"/>
    <p:sldLayoutId id="2147484040" r:id="rId4"/>
    <p:sldLayoutId id="2147484041" r:id="rId5"/>
    <p:sldLayoutId id="2147484042" r:id="rId6"/>
    <p:sldLayoutId id="2147484043" r:id="rId7"/>
    <p:sldLayoutId id="2147484044" r:id="rId8"/>
    <p:sldLayoutId id="2147484045" r:id="rId9"/>
    <p:sldLayoutId id="2147484046" r:id="rId10"/>
    <p:sldLayoutId id="214748404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7.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7.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7.xml"/></Relationships>
</file>

<file path=ppt/slides/_rels/slide1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4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4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6.xml"/></Relationships>
</file>

<file path=ppt/slides/_rels/slide4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6.xml"/></Relationships>
</file>

<file path=ppt/slides/_rels/slide4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4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E5D8B-BC2C-3205-A684-FDA143D660CA}"/>
              </a:ext>
            </a:extLst>
          </p:cNvPr>
          <p:cNvSpPr>
            <a:spLocks noGrp="1"/>
          </p:cNvSpPr>
          <p:nvPr>
            <p:ph type="title"/>
          </p:nvPr>
        </p:nvSpPr>
        <p:spPr>
          <a:xfrm>
            <a:off x="1038687" y="2551247"/>
            <a:ext cx="7276528" cy="1143000"/>
          </a:xfrm>
        </p:spPr>
        <p:txBody>
          <a:bodyPr/>
          <a:lstStyle/>
          <a:p>
            <a:r>
              <a:rPr lang="en-US" u="none" dirty="0"/>
              <a:t>Sample 1 </a:t>
            </a:r>
            <a:br>
              <a:rPr lang="en-US" dirty="0"/>
            </a:br>
            <a:r>
              <a:rPr lang="en-US" dirty="0"/>
              <a:t>Stewardship &amp; Engagement</a:t>
            </a:r>
          </a:p>
        </p:txBody>
      </p:sp>
    </p:spTree>
    <p:extLst>
      <p:ext uri="{BB962C8B-B14F-4D97-AF65-F5344CB8AC3E}">
        <p14:creationId xmlns:p14="http://schemas.microsoft.com/office/powerpoint/2010/main" val="2612620696"/>
      </p:ext>
    </p:extLst>
  </p:cSld>
  <p:clrMapOvr>
    <a:masterClrMapping/>
  </p:clrMapOvr>
  <p:transition>
    <p:strips dir="rd"/>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2" name="Rectangle 321">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4" name="Rectangle 323">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0"/>
            <a:ext cx="9143999"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6" name="Rectangle 325">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642"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8" name="Rectangle 327">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1"/>
            <a:ext cx="9144001"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317" name="Content Placeholder 3"/>
          <p:cNvGraphicFramePr/>
          <p:nvPr/>
        </p:nvGraphicFramePr>
        <p:xfrm>
          <a:off x="-22646" y="1266271"/>
          <a:ext cx="9166645" cy="5615008"/>
        </p:xfrm>
        <a:graphic>
          <a:graphicData uri="http://schemas.openxmlformats.org/drawingml/2006/table">
            <a:tbl>
              <a:tblPr firstRow="1" bandRow="1">
                <a:noFill/>
              </a:tblPr>
              <a:tblGrid>
                <a:gridCol w="4239538">
                  <a:extLst>
                    <a:ext uri="{9D8B030D-6E8A-4147-A177-3AD203B41FA5}">
                      <a16:colId xmlns:a16="http://schemas.microsoft.com/office/drawing/2014/main" val="20000"/>
                    </a:ext>
                  </a:extLst>
                </a:gridCol>
                <a:gridCol w="1606859">
                  <a:extLst>
                    <a:ext uri="{9D8B030D-6E8A-4147-A177-3AD203B41FA5}">
                      <a16:colId xmlns:a16="http://schemas.microsoft.com/office/drawing/2014/main" val="606190013"/>
                    </a:ext>
                  </a:extLst>
                </a:gridCol>
                <a:gridCol w="1402672">
                  <a:extLst>
                    <a:ext uri="{9D8B030D-6E8A-4147-A177-3AD203B41FA5}">
                      <a16:colId xmlns:a16="http://schemas.microsoft.com/office/drawing/2014/main" val="114495414"/>
                    </a:ext>
                  </a:extLst>
                </a:gridCol>
                <a:gridCol w="1917576">
                  <a:extLst>
                    <a:ext uri="{9D8B030D-6E8A-4147-A177-3AD203B41FA5}">
                      <a16:colId xmlns:a16="http://schemas.microsoft.com/office/drawing/2014/main" val="1475866774"/>
                    </a:ext>
                  </a:extLst>
                </a:gridCol>
              </a:tblGrid>
              <a:tr h="494727">
                <a:tc>
                  <a:txBody>
                    <a:bodyPr/>
                    <a:lstStyle/>
                    <a:p>
                      <a:pPr algn="ctr">
                        <a:defRPr sz="1400">
                          <a:solidFill>
                            <a:srgbClr val="800000"/>
                          </a:solidFill>
                          <a:latin typeface="Georgia"/>
                          <a:ea typeface="Georgia"/>
                          <a:cs typeface="Georgia"/>
                          <a:sym typeface="Georgia"/>
                        </a:defRPr>
                      </a:pPr>
                      <a:r>
                        <a:rPr sz="1400" b="1" u="sng" dirty="0">
                          <a:solidFill>
                            <a:schemeClr val="tx1">
                              <a:lumMod val="75000"/>
                              <a:lumOff val="25000"/>
                            </a:schemeClr>
                          </a:solidFill>
                          <a:latin typeface="Arial" panose="020B0604020202020204" pitchFamily="34" charset="0"/>
                          <a:cs typeface="Arial" panose="020B0604020202020204" pitchFamily="34" charset="0"/>
                        </a:rPr>
                        <a:t>Actions  </a:t>
                      </a:r>
                      <a:r>
                        <a:rPr lang="en-US" sz="1400" b="1" u="sng" dirty="0">
                          <a:solidFill>
                            <a:schemeClr val="tx1">
                              <a:lumMod val="75000"/>
                              <a:lumOff val="25000"/>
                            </a:schemeClr>
                          </a:solidFill>
                          <a:latin typeface="Arial" panose="020B0604020202020204" pitchFamily="34" charset="0"/>
                          <a:cs typeface="Arial" panose="020B0604020202020204" pitchFamily="34" charset="0"/>
                        </a:rPr>
                        <a:t>Steps</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u="none" dirty="0">
                          <a:solidFill>
                            <a:schemeClr val="tx1">
                              <a:lumMod val="75000"/>
                              <a:lumOff val="25000"/>
                            </a:schemeClr>
                          </a:solidFill>
                          <a:latin typeface="Arial" panose="020B0604020202020204" pitchFamily="34" charset="0"/>
                          <a:cs typeface="Arial" panose="020B0604020202020204" pitchFamily="34" charset="0"/>
                        </a:rPr>
                        <a:t>      </a:t>
                      </a:r>
                      <a:r>
                        <a:rPr lang="en-US" sz="1400" b="1" u="sng" dirty="0">
                          <a:solidFill>
                            <a:schemeClr val="tx1">
                              <a:lumMod val="75000"/>
                              <a:lumOff val="25000"/>
                            </a:schemeClr>
                          </a:solidFill>
                          <a:latin typeface="Arial" panose="020B0604020202020204" pitchFamily="34" charset="0"/>
                          <a:cs typeface="Arial" panose="020B0604020202020204" pitchFamily="34" charset="0"/>
                        </a:rPr>
                        <a:t>Responsible Party</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u="sng" dirty="0">
                          <a:solidFill>
                            <a:schemeClr val="tx1">
                              <a:lumMod val="75000"/>
                              <a:lumOff val="25000"/>
                            </a:schemeClr>
                          </a:solidFill>
                          <a:latin typeface="Arial" panose="020B0604020202020204" pitchFamily="34" charset="0"/>
                          <a:cs typeface="Arial" panose="020B0604020202020204" pitchFamily="34" charset="0"/>
                        </a:rPr>
                        <a:t>Deadline</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dirty="0">
                          <a:solidFill>
                            <a:schemeClr val="tx1">
                              <a:lumMod val="75000"/>
                              <a:lumOff val="25000"/>
                            </a:schemeClr>
                          </a:solidFill>
                          <a:latin typeface="Arial" panose="020B0604020202020204" pitchFamily="34" charset="0"/>
                          <a:cs typeface="Arial" panose="020B0604020202020204" pitchFamily="34" charset="0"/>
                        </a:rPr>
                        <a:t> Completion </a:t>
                      </a:r>
                    </a:p>
                    <a:p>
                      <a:pPr algn="ctr">
                        <a:defRPr sz="1400" u="sng">
                          <a:solidFill>
                            <a:srgbClr val="800000"/>
                          </a:solidFill>
                          <a:latin typeface="Georgia"/>
                          <a:ea typeface="Georgia"/>
                          <a:cs typeface="Georgia"/>
                          <a:sym typeface="Georgia"/>
                        </a:defRPr>
                      </a:pPr>
                      <a:r>
                        <a:rPr lang="en-US" sz="1400" b="1" dirty="0">
                          <a:solidFill>
                            <a:schemeClr val="tx1">
                              <a:lumMod val="75000"/>
                              <a:lumOff val="25000"/>
                            </a:schemeClr>
                          </a:solidFill>
                          <a:latin typeface="Arial" panose="020B0604020202020204" pitchFamily="34" charset="0"/>
                          <a:cs typeface="Arial" panose="020B0604020202020204" pitchFamily="34" charset="0"/>
                        </a:rPr>
                        <a:t>Test</a:t>
                      </a:r>
                      <a:endParaRPr sz="1400" b="1"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0"/>
                  </a:ext>
                </a:extLst>
              </a:tr>
              <a:tr h="315449">
                <a:tc gridSpan="4">
                  <a:txBody>
                    <a:bodyPr/>
                    <a:lstStyle/>
                    <a:p>
                      <a:pPr algn="l">
                        <a:lnSpc>
                          <a:spcPct val="107000"/>
                        </a:lnSpc>
                        <a:defRPr sz="1800"/>
                      </a:pPr>
                      <a:r>
                        <a:rPr lang="en-US" sz="1200" b="1" u="sng" cap="none" spc="0" dirty="0">
                          <a:solidFill>
                            <a:schemeClr val="tx1"/>
                          </a:solidFill>
                          <a:latin typeface="Arial" panose="020B0604020202020204" pitchFamily="34" charset="0"/>
                          <a:ea typeface="Georgia"/>
                          <a:cs typeface="Arial" panose="020B0604020202020204" pitchFamily="34" charset="0"/>
                          <a:sym typeface="Georgia"/>
                        </a:rPr>
                        <a:t>Interim Goal  2: Develop the most effective </a:t>
                      </a:r>
                      <a:r>
                        <a:rPr lang="en-US" sz="12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Stewardship &amp; Engagement Program </a:t>
                      </a:r>
                      <a:r>
                        <a:rPr lang="en-US" sz="1200" b="1" u="sng" cap="none" spc="0" dirty="0">
                          <a:solidFill>
                            <a:schemeClr val="tx1"/>
                          </a:solidFill>
                          <a:latin typeface="Arial" panose="020B0604020202020204" pitchFamily="34" charset="0"/>
                          <a:ea typeface="Georgia"/>
                          <a:cs typeface="Arial" panose="020B0604020202020204" pitchFamily="34" charset="0"/>
                          <a:sym typeface="Georgia"/>
                        </a:rPr>
                        <a:t>within 3 months</a:t>
                      </a: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l">
                        <a:lnSpc>
                          <a:spcPct val="107000"/>
                        </a:lnSpc>
                        <a:defRPr sz="1800"/>
                      </a:pPr>
                      <a:endParaRPr sz="1000" b="1" u="sng" dirty="0">
                        <a:solidFill>
                          <a:schemeClr val="tx1">
                            <a:lumMod val="75000"/>
                            <a:lumOff val="25000"/>
                          </a:schemeClr>
                        </a:solidFill>
                        <a:latin typeface="Georgia"/>
                        <a:ea typeface="Georgia"/>
                        <a:cs typeface="Georgia"/>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mpd="sng">
                      <a:noFill/>
                      <a:prstDash val="solid"/>
                    </a:lnR>
                    <a:lnT w="12700" cap="flat" cmpd="sng" algn="ctr">
                      <a:solidFill>
                        <a:schemeClr val="tx1"/>
                      </a:solidFill>
                      <a:prstDash val="solid"/>
                      <a:round/>
                      <a:headEnd type="none" w="med" len="med"/>
                      <a:tailEnd type="none" w="med" len="med"/>
                    </a:lnT>
                    <a:lnB w="9525" cap="flat" cmpd="sng" algn="ctr">
                      <a:solidFill>
                        <a:srgbClr val="C7C6C1"/>
                      </a:solidFill>
                      <a:prstDash val="solid"/>
                      <a:round/>
                      <a:headEnd type="none" w="med" len="med"/>
                      <a:tailEnd type="none" w="med" len="med"/>
                    </a:lnB>
                    <a:noFill/>
                  </a:tcPr>
                </a:tc>
                <a:extLst>
                  <a:ext uri="{0D108BD9-81ED-4DB2-BD59-A6C34878D82A}">
                    <a16:rowId xmlns:a16="http://schemas.microsoft.com/office/drawing/2014/main" val="10001"/>
                  </a:ext>
                </a:extLst>
              </a:tr>
              <a:tr h="971878">
                <a:tc>
                  <a:txBody>
                    <a:bodyPr/>
                    <a:lstStyle/>
                    <a:p>
                      <a:pPr marL="57150" lvl="1" indent="0" algn="l">
                        <a:defRPr sz="1400" b="1">
                          <a:solidFill>
                            <a:srgbClr val="5D0100"/>
                          </a:solidFill>
                          <a:latin typeface="Georgia"/>
                          <a:ea typeface="Georgia"/>
                          <a:cs typeface="Georgia"/>
                          <a:sym typeface="Georgia"/>
                        </a:defRPr>
                      </a:pPr>
                      <a:r>
                        <a:rPr sz="1300" cap="none" spc="0" dirty="0">
                          <a:solidFill>
                            <a:schemeClr val="tx1"/>
                          </a:solidFill>
                          <a:latin typeface="Arial" panose="020B0604020202020204" pitchFamily="34" charset="0"/>
                          <a:cs typeface="Arial" panose="020B0604020202020204" pitchFamily="34" charset="0"/>
                        </a:rPr>
                        <a:t>5. Evaluate researched </a:t>
                      </a:r>
                      <a:r>
                        <a:rPr lang="en-US" sz="1300" cap="none" spc="0" dirty="0">
                          <a:solidFill>
                            <a:schemeClr val="tx1"/>
                          </a:solidFill>
                          <a:latin typeface="Arial" panose="020B0604020202020204" pitchFamily="34" charset="0"/>
                          <a:cs typeface="Arial" panose="020B0604020202020204" pitchFamily="34" charset="0"/>
                        </a:rPr>
                        <a:t>adult and youth </a:t>
                      </a:r>
                      <a:r>
                        <a:rPr lang="en-US" sz="13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stewardship, tithing, ministry engagement, and planned giving </a:t>
                      </a:r>
                      <a:r>
                        <a:rPr sz="1300" cap="none" spc="0" dirty="0">
                          <a:solidFill>
                            <a:schemeClr val="tx1"/>
                          </a:solidFill>
                          <a:latin typeface="Arial" panose="020B0604020202020204" pitchFamily="34" charset="0"/>
                          <a:cs typeface="Arial" panose="020B0604020202020204" pitchFamily="34" charset="0"/>
                        </a:rPr>
                        <a:t>for effectiveness against key performance metrics and parish baselines based on criteria of effectiveness determined in step 2.</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marR="0" lvl="0" indent="0" algn="l" defTabSz="914400" rtl="0" eaLnBrk="1" fontAlgn="auto" latinLnBrk="0" hangingPunct="1">
                        <a:lnSpc>
                          <a:spcPct val="107000"/>
                        </a:lnSpc>
                        <a:spcBef>
                          <a:spcPts val="0"/>
                        </a:spcBef>
                        <a:spcAft>
                          <a:spcPts val="0"/>
                        </a:spcAft>
                        <a:buClrTx/>
                        <a:buSzTx/>
                        <a:buFontTx/>
                        <a:buNone/>
                        <a:tabLst/>
                        <a:defRPr b="1">
                          <a:solidFill>
                            <a:srgbClr val="5D0100"/>
                          </a:solidFill>
                          <a:latin typeface="Georgia"/>
                          <a:ea typeface="Georgia"/>
                          <a:cs typeface="Georgia"/>
                          <a:sym typeface="Georgia"/>
                        </a:defRPr>
                      </a:pPr>
                      <a:r>
                        <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S&amp;EPT </a:t>
                      </a:r>
                      <a:endPar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sym typeface="Georgia"/>
                      </a:endParaRP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l">
                        <a:lnSpc>
                          <a:spcPct val="107000"/>
                        </a:lnSpc>
                        <a:defRPr b="1">
                          <a:solidFill>
                            <a:srgbClr val="FF0000"/>
                          </a:solidFill>
                          <a:latin typeface="Georgia"/>
                          <a:ea typeface="Georgia"/>
                          <a:cs typeface="Georgia"/>
                          <a:sym typeface="Georgia"/>
                        </a:defRPr>
                      </a:pPr>
                      <a:r>
                        <a:rPr lang="en-US" sz="1200" b="0" cap="none" spc="0" dirty="0">
                          <a:solidFill>
                            <a:schemeClr val="tx1"/>
                          </a:solidFill>
                          <a:latin typeface="Arial" panose="020B0604020202020204" pitchFamily="34" charset="0"/>
                          <a:cs typeface="Arial" panose="020B0604020202020204" pitchFamily="34" charset="0"/>
                        </a:rPr>
                        <a:t> 1</a:t>
                      </a:r>
                      <a:r>
                        <a:rPr sz="1200" b="0" cap="none" spc="0" dirty="0">
                          <a:solidFill>
                            <a:schemeClr val="tx1"/>
                          </a:solidFill>
                          <a:latin typeface="Arial" panose="020B0604020202020204" pitchFamily="34" charset="0"/>
                          <a:cs typeface="Arial" panose="020B0604020202020204" pitchFamily="34" charset="0"/>
                        </a:rPr>
                        <a:t> months after </a:t>
                      </a:r>
                      <a:endParaRPr lang="en-US" sz="1200" b="0" cap="none" spc="0" dirty="0">
                        <a:solidFill>
                          <a:schemeClr val="tx1"/>
                        </a:solidFill>
                        <a:latin typeface="Arial" panose="020B0604020202020204" pitchFamily="34" charset="0"/>
                        <a:cs typeface="Arial" panose="020B0604020202020204" pitchFamily="34" charset="0"/>
                      </a:endParaRPr>
                    </a:p>
                    <a:p>
                      <a:pPr algn="l">
                        <a:lnSpc>
                          <a:spcPct val="107000"/>
                        </a:lnSpc>
                        <a:defRPr b="1">
                          <a:solidFill>
                            <a:srgbClr val="FF0000"/>
                          </a:solidFill>
                          <a:latin typeface="Georgia"/>
                          <a:ea typeface="Georgia"/>
                          <a:cs typeface="Georgia"/>
                          <a:sym typeface="Georgia"/>
                        </a:defRPr>
                      </a:pPr>
                      <a:r>
                        <a:rPr lang="en-US" sz="1200" b="0" cap="none" spc="0" dirty="0">
                          <a:solidFill>
                            <a:schemeClr val="tx1"/>
                          </a:solidFill>
                          <a:latin typeface="Arial" panose="020B0604020202020204" pitchFamily="34" charset="0"/>
                          <a:cs typeface="Arial" panose="020B0604020202020204" pitchFamily="34" charset="0"/>
                        </a:rPr>
                        <a:t> </a:t>
                      </a:r>
                      <a:r>
                        <a:rPr sz="1200" b="0" cap="none" spc="0" dirty="0">
                          <a:solidFill>
                            <a:schemeClr val="tx1"/>
                          </a:solidFill>
                          <a:latin typeface="Arial" panose="020B0604020202020204" pitchFamily="34" charset="0"/>
                          <a:cs typeface="Arial" panose="020B0604020202020204" pitchFamily="34" charset="0"/>
                        </a:rPr>
                        <a:t>step </a:t>
                      </a:r>
                      <a:r>
                        <a:rPr lang="en-US" sz="1200" b="0" cap="none" spc="0" dirty="0">
                          <a:solidFill>
                            <a:schemeClr val="tx1"/>
                          </a:solidFill>
                          <a:latin typeface="Arial" panose="020B0604020202020204" pitchFamily="34" charset="0"/>
                          <a:cs typeface="Arial" panose="020B0604020202020204" pitchFamily="34" charset="0"/>
                        </a:rPr>
                        <a:t> </a:t>
                      </a:r>
                      <a:r>
                        <a:rPr sz="1200" b="0" cap="none" spc="0" dirty="0">
                          <a:solidFill>
                            <a:schemeClr val="tx1"/>
                          </a:solidFill>
                          <a:latin typeface="Arial" panose="020B0604020202020204" pitchFamily="34" charset="0"/>
                          <a:cs typeface="Arial" panose="020B0604020202020204" pitchFamily="34" charset="0"/>
                        </a:rPr>
                        <a:t>4</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sz="1200" b="0" cap="none" spc="0" dirty="0">
                          <a:solidFill>
                            <a:schemeClr val="tx1"/>
                          </a:solidFill>
                          <a:latin typeface="Arial" panose="020B0604020202020204" pitchFamily="34" charset="0"/>
                          <a:ea typeface="Georgia"/>
                          <a:cs typeface="Arial" panose="020B0604020202020204" pitchFamily="34" charset="0"/>
                          <a:sym typeface="Georgia"/>
                        </a:rPr>
                        <a:t>Evaluation of alternative stewardship</a:t>
                      </a:r>
                      <a:r>
                        <a:rPr lang="en-US" sz="1200" b="0" cap="none" spc="0" dirty="0">
                          <a:solidFill>
                            <a:schemeClr val="tx1"/>
                          </a:solidFill>
                          <a:latin typeface="Arial" panose="020B0604020202020204" pitchFamily="34" charset="0"/>
                          <a:ea typeface="Georgia"/>
                          <a:cs typeface="Arial" panose="020B0604020202020204" pitchFamily="34" charset="0"/>
                          <a:sym typeface="Georgia"/>
                        </a:rPr>
                        <a:t> &amp;</a:t>
                      </a:r>
                      <a:r>
                        <a:rPr sz="1200" b="0" cap="none" spc="0" dirty="0">
                          <a:solidFill>
                            <a:schemeClr val="tx1"/>
                          </a:solidFill>
                          <a:latin typeface="Arial" panose="020B0604020202020204" pitchFamily="34" charset="0"/>
                          <a:ea typeface="Georgia"/>
                          <a:cs typeface="Arial" panose="020B0604020202020204" pitchFamily="34" charset="0"/>
                          <a:sym typeface="Georgia"/>
                        </a:rPr>
                        <a:t> ministry engagement</a:t>
                      </a:r>
                      <a:r>
                        <a:rPr lang="en-US" sz="1200" b="0" cap="none" spc="0" dirty="0">
                          <a:solidFill>
                            <a:schemeClr val="tx1"/>
                          </a:solidFill>
                          <a:latin typeface="Arial" panose="020B0604020202020204" pitchFamily="34" charset="0"/>
                          <a:ea typeface="Georgia"/>
                          <a:cs typeface="Arial" panose="020B0604020202020204" pitchFamily="34" charset="0"/>
                          <a:sym typeface="Georgia"/>
                        </a:rPr>
                        <a:t>, tithing, and planned giving </a:t>
                      </a:r>
                      <a:r>
                        <a:rPr sz="1200" b="0" cap="none" spc="0" dirty="0">
                          <a:solidFill>
                            <a:schemeClr val="tx1"/>
                          </a:solidFill>
                          <a:latin typeface="Arial" panose="020B0604020202020204" pitchFamily="34" charset="0"/>
                          <a:ea typeface="Georgia"/>
                          <a:cs typeface="Arial" panose="020B0604020202020204" pitchFamily="34" charset="0"/>
                          <a:sym typeface="Georgia"/>
                        </a:rPr>
                        <a:t>programs is completed </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099402">
                <a:tc>
                  <a:txBody>
                    <a:bodyPr/>
                    <a:lstStyle/>
                    <a:p>
                      <a:pPr marL="57150" lvl="1" indent="0" algn="l">
                        <a:defRPr sz="1400" b="1">
                          <a:solidFill>
                            <a:srgbClr val="5D0100"/>
                          </a:solidFill>
                          <a:latin typeface="Georgia"/>
                          <a:ea typeface="Georgia"/>
                          <a:cs typeface="Georgia"/>
                          <a:sym typeface="Georgia"/>
                        </a:defRPr>
                      </a:pPr>
                      <a:r>
                        <a:rPr sz="1300" cap="none" spc="0" dirty="0">
                          <a:solidFill>
                            <a:schemeClr val="tx1"/>
                          </a:solidFill>
                          <a:latin typeface="Arial" panose="020B0604020202020204" pitchFamily="34" charset="0"/>
                          <a:cs typeface="Arial" panose="020B0604020202020204" pitchFamily="34" charset="0"/>
                        </a:rPr>
                        <a:t>6. Modify </a:t>
                      </a:r>
                      <a:r>
                        <a:rPr lang="en-US" sz="1300" cap="none" spc="0" dirty="0">
                          <a:solidFill>
                            <a:schemeClr val="tx1"/>
                          </a:solidFill>
                          <a:latin typeface="Arial" panose="020B0604020202020204" pitchFamily="34" charset="0"/>
                          <a:cs typeface="Arial" panose="020B0604020202020204" pitchFamily="34" charset="0"/>
                        </a:rPr>
                        <a:t>or develop new adult and youth </a:t>
                      </a:r>
                      <a:r>
                        <a:rPr lang="en-US" sz="13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stewardship, tithing, ministry engagement, and planned giving </a:t>
                      </a:r>
                      <a:r>
                        <a:rPr sz="1300" cap="none" spc="0" dirty="0">
                          <a:solidFill>
                            <a:schemeClr val="tx1"/>
                          </a:solidFill>
                          <a:latin typeface="Arial" panose="020B0604020202020204" pitchFamily="34" charset="0"/>
                          <a:cs typeface="Arial" panose="020B0604020202020204" pitchFamily="34" charset="0"/>
                        </a:rPr>
                        <a:t>for utilization at </a:t>
                      </a:r>
                      <a:r>
                        <a:rPr lang="en-US" sz="1300" cap="none" spc="0" dirty="0">
                          <a:solidFill>
                            <a:schemeClr val="tx1"/>
                          </a:solidFill>
                          <a:latin typeface="Arial" panose="020B0604020202020204" pitchFamily="34" charset="0"/>
                          <a:cs typeface="Arial" panose="020B0604020202020204" pitchFamily="34" charset="0"/>
                        </a:rPr>
                        <a:t>the parish the Stewardship, Tithing, Ministry Engagement and Planned Giving  Program (collectively the “Stewardship &amp; Engagement Program”)  </a:t>
                      </a:r>
                      <a:r>
                        <a:rPr sz="1300" cap="none" spc="0" dirty="0">
                          <a:solidFill>
                            <a:schemeClr val="tx1"/>
                          </a:solidFill>
                          <a:latin typeface="Arial" panose="020B0604020202020204" pitchFamily="34" charset="0"/>
                          <a:cs typeface="Arial" panose="020B0604020202020204" pitchFamily="34" charset="0"/>
                        </a:rPr>
                        <a:t>and establish monthly performance benchmarks</a:t>
                      </a:r>
                      <a:r>
                        <a:rPr lang="en-US" sz="1300" cap="none" spc="0" dirty="0">
                          <a:solidFill>
                            <a:schemeClr val="tx1"/>
                          </a:solidFill>
                          <a:latin typeface="Arial" panose="020B0604020202020204" pitchFamily="34" charset="0"/>
                          <a:cs typeface="Arial" panose="020B0604020202020204" pitchFamily="34" charset="0"/>
                        </a:rPr>
                        <a:t> and comprehensive communications strategy and plan</a:t>
                      </a:r>
                      <a:r>
                        <a:rPr sz="1300" cap="none" spc="0" dirty="0">
                          <a:solidFill>
                            <a:schemeClr val="tx1"/>
                          </a:solidFill>
                          <a:latin typeface="Arial" panose="020B0604020202020204" pitchFamily="34" charset="0"/>
                          <a:cs typeface="Arial" panose="020B0604020202020204" pitchFamily="34" charset="0"/>
                        </a:rPr>
                        <a:t>.  </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marR="0" lvl="0" indent="0" algn="l" defTabSz="914400" rtl="0" eaLnBrk="1" fontAlgn="auto" latinLnBrk="0" hangingPunct="1">
                        <a:lnSpc>
                          <a:spcPct val="107000"/>
                        </a:lnSpc>
                        <a:spcBef>
                          <a:spcPts val="0"/>
                        </a:spcBef>
                        <a:spcAft>
                          <a:spcPts val="0"/>
                        </a:spcAft>
                        <a:buClrTx/>
                        <a:buSzTx/>
                        <a:buFontTx/>
                        <a:buNone/>
                        <a:tabLst/>
                        <a:defRPr b="1">
                          <a:solidFill>
                            <a:srgbClr val="5D0100"/>
                          </a:solidFill>
                          <a:latin typeface="Georgia"/>
                          <a:ea typeface="Georgia"/>
                          <a:cs typeface="Georgia"/>
                          <a:sym typeface="Georgia"/>
                        </a:defRPr>
                      </a:pPr>
                      <a:r>
                        <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S&amp;EPT </a:t>
                      </a:r>
                      <a:endPar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sym typeface="Georgia"/>
                      </a:endParaRP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b="1">
                          <a:solidFill>
                            <a:srgbClr val="FF0000"/>
                          </a:solidFill>
                          <a:latin typeface="Georgia"/>
                          <a:ea typeface="Georgia"/>
                          <a:cs typeface="Georgia"/>
                          <a:sym typeface="Georgia"/>
                        </a:defRPr>
                      </a:pPr>
                      <a:r>
                        <a:rPr lang="en-US" sz="1200" b="0" cap="none" spc="0" dirty="0">
                          <a:solidFill>
                            <a:schemeClr val="tx1"/>
                          </a:solidFill>
                          <a:latin typeface="Arial" panose="020B0604020202020204" pitchFamily="34" charset="0"/>
                          <a:cs typeface="Arial" panose="020B0604020202020204" pitchFamily="34" charset="0"/>
                        </a:rPr>
                        <a:t> </a:t>
                      </a:r>
                      <a:r>
                        <a:rPr sz="1200" b="0" cap="none" spc="0" dirty="0">
                          <a:solidFill>
                            <a:schemeClr val="tx1"/>
                          </a:solidFill>
                          <a:latin typeface="Arial" panose="020B0604020202020204" pitchFamily="34" charset="0"/>
                          <a:cs typeface="Arial" panose="020B0604020202020204" pitchFamily="34" charset="0"/>
                        </a:rPr>
                        <a:t>2 months after </a:t>
                      </a:r>
                      <a:endParaRPr lang="en-US" sz="1200" b="0" cap="none" spc="0" dirty="0">
                        <a:solidFill>
                          <a:schemeClr val="tx1"/>
                        </a:solidFill>
                        <a:latin typeface="Arial" panose="020B0604020202020204" pitchFamily="34" charset="0"/>
                        <a:cs typeface="Arial" panose="020B0604020202020204" pitchFamily="34" charset="0"/>
                      </a:endParaRPr>
                    </a:p>
                    <a:p>
                      <a:pPr algn="l">
                        <a:lnSpc>
                          <a:spcPct val="107000"/>
                        </a:lnSpc>
                        <a:defRPr b="1">
                          <a:solidFill>
                            <a:srgbClr val="FF0000"/>
                          </a:solidFill>
                          <a:latin typeface="Georgia"/>
                          <a:ea typeface="Georgia"/>
                          <a:cs typeface="Georgia"/>
                          <a:sym typeface="Georgia"/>
                        </a:defRPr>
                      </a:pPr>
                      <a:r>
                        <a:rPr lang="en-US" sz="1200" b="0" cap="none" spc="0" dirty="0">
                          <a:solidFill>
                            <a:schemeClr val="tx1"/>
                          </a:solidFill>
                          <a:latin typeface="Arial" panose="020B0604020202020204" pitchFamily="34" charset="0"/>
                          <a:cs typeface="Arial" panose="020B0604020202020204" pitchFamily="34" charset="0"/>
                        </a:rPr>
                        <a:t> </a:t>
                      </a:r>
                      <a:r>
                        <a:rPr sz="1200" b="0" cap="none" spc="0" dirty="0">
                          <a:solidFill>
                            <a:schemeClr val="tx1"/>
                          </a:solidFill>
                          <a:latin typeface="Arial" panose="020B0604020202020204" pitchFamily="34" charset="0"/>
                          <a:cs typeface="Arial" panose="020B0604020202020204" pitchFamily="34" charset="0"/>
                        </a:rPr>
                        <a:t>step 5</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lang="en-US" sz="1200" cap="none" spc="0" dirty="0">
                          <a:solidFill>
                            <a:schemeClr val="tx1"/>
                          </a:solidFill>
                          <a:latin typeface="Arial" panose="020B0604020202020204" pitchFamily="34" charset="0"/>
                          <a:cs typeface="Arial" panose="020B0604020202020204" pitchFamily="34" charset="0"/>
                        </a:rPr>
                        <a:t>Stewardship &amp; Engagement Program</a:t>
                      </a:r>
                      <a:r>
                        <a:rPr lang="en-US" sz="1200" b="0" cap="none" spc="0" dirty="0">
                          <a:solidFill>
                            <a:schemeClr val="tx1"/>
                          </a:solidFill>
                          <a:latin typeface="Arial" panose="020B0604020202020204" pitchFamily="34" charset="0"/>
                          <a:ea typeface="Georgia"/>
                          <a:cs typeface="Arial" panose="020B0604020202020204" pitchFamily="34" charset="0"/>
                          <a:sym typeface="Georgia"/>
                        </a:rPr>
                        <a:t> is </a:t>
                      </a:r>
                      <a:r>
                        <a:rPr sz="1200" b="0" cap="none" spc="0" dirty="0">
                          <a:solidFill>
                            <a:schemeClr val="tx1"/>
                          </a:solidFill>
                          <a:latin typeface="Arial" panose="020B0604020202020204" pitchFamily="34" charset="0"/>
                          <a:ea typeface="Georgia"/>
                          <a:cs typeface="Arial" panose="020B0604020202020204" pitchFamily="34" charset="0"/>
                          <a:sym typeface="Georgia"/>
                        </a:rPr>
                        <a:t>finalized, and monthly performance benchmarks are determined</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80082">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sz="1800"/>
                      </a:pPr>
                      <a:r>
                        <a:rPr lang="en-US" sz="1200" b="1" u="sng" cap="none" spc="0" dirty="0">
                          <a:solidFill>
                            <a:schemeClr val="tx1"/>
                          </a:solidFill>
                          <a:latin typeface="Arial" panose="020B0604020202020204" pitchFamily="34" charset="0"/>
                          <a:ea typeface="Georgia"/>
                          <a:cs typeface="Arial" panose="020B0604020202020204" pitchFamily="34" charset="0"/>
                          <a:sym typeface="Georgia"/>
                        </a:rPr>
                        <a:t>Interim Goal  3: Recruit and train Ambassadors within 2 months</a:t>
                      </a:r>
                      <a:endParaRPr sz="1200" b="1"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US" sz="1300" dirty="0">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l">
                        <a:lnSpc>
                          <a:spcPct val="107000"/>
                        </a:lnSpc>
                        <a:defRPr sz="1800"/>
                      </a:pPr>
                      <a:endParaRPr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249520903"/>
                  </a:ext>
                </a:extLst>
              </a:tr>
              <a:tr h="518522">
                <a:tc>
                  <a:txBody>
                    <a:bodyPr/>
                    <a:lstStyle/>
                    <a:p>
                      <a:pPr marL="57150" lvl="1" indent="0" algn="l">
                        <a:defRPr sz="1400" b="1">
                          <a:solidFill>
                            <a:srgbClr val="5D0100"/>
                          </a:solidFill>
                          <a:latin typeface="Georgia"/>
                          <a:ea typeface="Georgia"/>
                          <a:cs typeface="Georgia"/>
                          <a:sym typeface="Georgia"/>
                        </a:defRPr>
                      </a:pPr>
                      <a:r>
                        <a:rPr lang="en-US" sz="1300" cap="none" spc="0" dirty="0">
                          <a:solidFill>
                            <a:schemeClr val="tx1"/>
                          </a:solidFill>
                          <a:latin typeface="Arial" panose="020B0604020202020204" pitchFamily="34" charset="0"/>
                          <a:cs typeface="Arial" panose="020B0604020202020204" pitchFamily="34" charset="0"/>
                        </a:rPr>
                        <a:t>7. Identify and recruit personal visitation ambassadors/small group leaders (“Ambassadors”) who can implement the Stewardship &amp; Engagement Program.</a:t>
                      </a:r>
                      <a:endParaRPr sz="1300" cap="none" spc="0" dirty="0">
                        <a:solidFill>
                          <a:schemeClr val="tx1"/>
                        </a:solidFill>
                        <a:latin typeface="Arial" panose="020B0604020202020204" pitchFamily="34" charset="0"/>
                        <a:cs typeface="Arial" panose="020B0604020202020204" pitchFamily="34" charset="0"/>
                      </a:endParaRP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marR="0" lvl="0" indent="0" algn="l" defTabSz="914400" rtl="0" eaLnBrk="1" fontAlgn="auto" latinLnBrk="0" hangingPunct="1">
                        <a:lnSpc>
                          <a:spcPct val="107000"/>
                        </a:lnSpc>
                        <a:spcBef>
                          <a:spcPts val="0"/>
                        </a:spcBef>
                        <a:spcAft>
                          <a:spcPts val="0"/>
                        </a:spcAft>
                        <a:buClrTx/>
                        <a:buSzTx/>
                        <a:buFontTx/>
                        <a:buNone/>
                        <a:tabLst/>
                        <a:defRPr b="1">
                          <a:solidFill>
                            <a:srgbClr val="5D0100"/>
                          </a:solidFill>
                          <a:latin typeface="Georgia"/>
                          <a:ea typeface="Georgia"/>
                          <a:cs typeface="Georgia"/>
                          <a:sym typeface="Georgia"/>
                        </a:defRPr>
                      </a:pPr>
                      <a:r>
                        <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S&amp;EPT </a:t>
                      </a:r>
                      <a:endPar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sym typeface="Georgia"/>
                      </a:endParaRP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l">
                        <a:lnSpc>
                          <a:spcPct val="107000"/>
                        </a:lnSpc>
                        <a:defRPr b="1">
                          <a:solidFill>
                            <a:srgbClr val="FF0000"/>
                          </a:solidFill>
                          <a:latin typeface="Georgia"/>
                          <a:ea typeface="Georgia"/>
                          <a:cs typeface="Georgia"/>
                          <a:sym typeface="Georgia"/>
                        </a:defRPr>
                      </a:pPr>
                      <a:r>
                        <a:rPr lang="en-US" sz="1200" b="0" cap="none" spc="0" dirty="0">
                          <a:solidFill>
                            <a:schemeClr val="tx1"/>
                          </a:solidFill>
                          <a:latin typeface="Arial" panose="020B0604020202020204" pitchFamily="34" charset="0"/>
                          <a:cs typeface="Arial" panose="020B0604020202020204" pitchFamily="34" charset="0"/>
                        </a:rPr>
                        <a:t> </a:t>
                      </a:r>
                      <a:r>
                        <a:rPr sz="1200" b="0" cap="none" spc="0" dirty="0">
                          <a:solidFill>
                            <a:schemeClr val="tx1"/>
                          </a:solidFill>
                          <a:latin typeface="Arial" panose="020B0604020202020204" pitchFamily="34" charset="0"/>
                          <a:cs typeface="Arial" panose="020B0604020202020204" pitchFamily="34" charset="0"/>
                        </a:rPr>
                        <a:t>1 month after </a:t>
                      </a:r>
                      <a:endParaRPr lang="en-US" sz="1200" b="0" cap="none" spc="0" dirty="0">
                        <a:solidFill>
                          <a:schemeClr val="tx1"/>
                        </a:solidFill>
                        <a:latin typeface="Arial" panose="020B0604020202020204" pitchFamily="34" charset="0"/>
                        <a:cs typeface="Arial" panose="020B0604020202020204" pitchFamily="34" charset="0"/>
                      </a:endParaRPr>
                    </a:p>
                    <a:p>
                      <a:pPr algn="l">
                        <a:lnSpc>
                          <a:spcPct val="107000"/>
                        </a:lnSpc>
                        <a:defRPr b="1">
                          <a:solidFill>
                            <a:srgbClr val="FF0000"/>
                          </a:solidFill>
                          <a:latin typeface="Georgia"/>
                          <a:ea typeface="Georgia"/>
                          <a:cs typeface="Georgia"/>
                          <a:sym typeface="Georgia"/>
                        </a:defRPr>
                      </a:pPr>
                      <a:r>
                        <a:rPr lang="en-US" sz="1200" b="0" cap="none" spc="0" dirty="0">
                          <a:solidFill>
                            <a:schemeClr val="tx1"/>
                          </a:solidFill>
                          <a:latin typeface="Arial" panose="020B0604020202020204" pitchFamily="34" charset="0"/>
                          <a:cs typeface="Arial" panose="020B0604020202020204" pitchFamily="34" charset="0"/>
                        </a:rPr>
                        <a:t> </a:t>
                      </a:r>
                      <a:r>
                        <a:rPr sz="1200" b="0" cap="none" spc="0" dirty="0">
                          <a:solidFill>
                            <a:schemeClr val="tx1"/>
                          </a:solidFill>
                          <a:latin typeface="Arial" panose="020B0604020202020204" pitchFamily="34" charset="0"/>
                          <a:cs typeface="Arial" panose="020B0604020202020204" pitchFamily="34" charset="0"/>
                        </a:rPr>
                        <a:t>step </a:t>
                      </a:r>
                      <a:r>
                        <a:rPr lang="en-US" sz="1200" b="0" cap="none" spc="0" dirty="0">
                          <a:solidFill>
                            <a:schemeClr val="tx1"/>
                          </a:solidFill>
                          <a:latin typeface="Arial" panose="020B0604020202020204" pitchFamily="34" charset="0"/>
                          <a:cs typeface="Arial" panose="020B0604020202020204" pitchFamily="34" charset="0"/>
                        </a:rPr>
                        <a:t> </a:t>
                      </a:r>
                      <a:r>
                        <a:rPr sz="1200" b="0" cap="none" spc="0" dirty="0">
                          <a:solidFill>
                            <a:schemeClr val="tx1"/>
                          </a:solidFill>
                          <a:latin typeface="Arial" panose="020B0604020202020204" pitchFamily="34" charset="0"/>
                          <a:cs typeface="Arial" panose="020B0604020202020204" pitchFamily="34" charset="0"/>
                        </a:rPr>
                        <a:t>6</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sz="1200" b="0" cap="none" spc="0" dirty="0">
                          <a:solidFill>
                            <a:schemeClr val="tx1"/>
                          </a:solidFill>
                          <a:latin typeface="Arial" panose="020B0604020202020204" pitchFamily="34" charset="0"/>
                          <a:ea typeface="Georgia"/>
                          <a:cs typeface="Arial" panose="020B0604020202020204" pitchFamily="34" charset="0"/>
                          <a:sym typeface="Georgia"/>
                        </a:rPr>
                        <a:t>Ambassadors are recruited</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683553">
                <a:tc>
                  <a:txBody>
                    <a:bodyPr/>
                    <a:lstStyle/>
                    <a:p>
                      <a:pPr marL="57150" lvl="1" indent="0" algn="l">
                        <a:defRPr sz="1400" b="1">
                          <a:solidFill>
                            <a:srgbClr val="5D0100"/>
                          </a:solidFill>
                          <a:latin typeface="Georgia"/>
                          <a:ea typeface="Georgia"/>
                          <a:cs typeface="Georgia"/>
                          <a:sym typeface="Georgia"/>
                        </a:defRPr>
                      </a:pPr>
                      <a:r>
                        <a:rPr sz="1300" cap="none" spc="0" dirty="0">
                          <a:solidFill>
                            <a:schemeClr val="tx1"/>
                          </a:solidFill>
                          <a:latin typeface="Arial" panose="020B0604020202020204" pitchFamily="34" charset="0"/>
                          <a:cs typeface="Arial" panose="020B0604020202020204" pitchFamily="34" charset="0"/>
                        </a:rPr>
                        <a:t>8. </a:t>
                      </a:r>
                      <a:r>
                        <a:rPr lang="en-US" sz="1300" cap="none" spc="0" dirty="0">
                          <a:solidFill>
                            <a:schemeClr val="tx1"/>
                          </a:solidFill>
                          <a:latin typeface="Arial" panose="020B0604020202020204" pitchFamily="34" charset="0"/>
                          <a:cs typeface="Arial" panose="020B0604020202020204" pitchFamily="34" charset="0"/>
                        </a:rPr>
                        <a:t>Train</a:t>
                      </a:r>
                      <a:r>
                        <a:rPr sz="1300" cap="none" spc="0" dirty="0">
                          <a:solidFill>
                            <a:schemeClr val="tx1"/>
                          </a:solidFill>
                          <a:latin typeface="Arial" panose="020B0604020202020204" pitchFamily="34" charset="0"/>
                          <a:cs typeface="Arial" panose="020B0604020202020204" pitchFamily="34" charset="0"/>
                        </a:rPr>
                        <a:t> Ambassadors</a:t>
                      </a:r>
                      <a:r>
                        <a:rPr lang="en-US" sz="1300" cap="none" spc="0" dirty="0">
                          <a:solidFill>
                            <a:schemeClr val="tx1"/>
                          </a:solidFill>
                          <a:latin typeface="Arial" panose="020B0604020202020204" pitchFamily="34" charset="0"/>
                          <a:cs typeface="Arial" panose="020B0604020202020204" pitchFamily="34" charset="0"/>
                        </a:rPr>
                        <a:t> to implement the Stewardship &amp; Engagement Program.</a:t>
                      </a:r>
                      <a:r>
                        <a:rPr sz="1300" cap="none" spc="0" dirty="0">
                          <a:solidFill>
                            <a:schemeClr val="tx1"/>
                          </a:solidFill>
                          <a:latin typeface="Arial" panose="020B0604020202020204" pitchFamily="34" charset="0"/>
                          <a:cs typeface="Arial" panose="020B0604020202020204" pitchFamily="34" charset="0"/>
                        </a:rPr>
                        <a:t> </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marR="0" lvl="0" indent="0" algn="l" defTabSz="914400" rtl="0" eaLnBrk="1" fontAlgn="auto" latinLnBrk="0" hangingPunct="1">
                        <a:lnSpc>
                          <a:spcPct val="107000"/>
                        </a:lnSpc>
                        <a:spcBef>
                          <a:spcPts val="0"/>
                        </a:spcBef>
                        <a:spcAft>
                          <a:spcPts val="0"/>
                        </a:spcAft>
                        <a:buClrTx/>
                        <a:buSzTx/>
                        <a:buFontTx/>
                        <a:buNone/>
                        <a:tabLst/>
                        <a:defRPr b="1">
                          <a:solidFill>
                            <a:srgbClr val="5D0100"/>
                          </a:solidFill>
                          <a:latin typeface="Georgia"/>
                          <a:ea typeface="Georgia"/>
                          <a:cs typeface="Georgia"/>
                          <a:sym typeface="Georgia"/>
                        </a:defRPr>
                      </a:pPr>
                      <a:r>
                        <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S&amp;EPT </a:t>
                      </a:r>
                      <a:endPar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sym typeface="Georgia"/>
                      </a:endParaRP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b="1">
                          <a:solidFill>
                            <a:srgbClr val="FF0000"/>
                          </a:solidFill>
                          <a:latin typeface="Georgia"/>
                          <a:ea typeface="Georgia"/>
                          <a:cs typeface="Georgia"/>
                          <a:sym typeface="Georgia"/>
                        </a:defRPr>
                      </a:pPr>
                      <a:r>
                        <a:rPr lang="en-US" sz="1200" b="0" cap="none" spc="0" dirty="0">
                          <a:solidFill>
                            <a:schemeClr val="tx1"/>
                          </a:solidFill>
                          <a:latin typeface="Arial" panose="020B0604020202020204" pitchFamily="34" charset="0"/>
                          <a:cs typeface="Arial" panose="020B0604020202020204" pitchFamily="34" charset="0"/>
                        </a:rPr>
                        <a:t> </a:t>
                      </a:r>
                      <a:r>
                        <a:rPr sz="1200" b="0" cap="none" spc="0" dirty="0">
                          <a:solidFill>
                            <a:schemeClr val="tx1"/>
                          </a:solidFill>
                          <a:latin typeface="Arial" panose="020B0604020202020204" pitchFamily="34" charset="0"/>
                          <a:cs typeface="Arial" panose="020B0604020202020204" pitchFamily="34" charset="0"/>
                        </a:rPr>
                        <a:t>1 month after </a:t>
                      </a:r>
                      <a:endParaRPr lang="en-US" sz="1200" b="0" cap="none" spc="0" dirty="0">
                        <a:solidFill>
                          <a:schemeClr val="tx1"/>
                        </a:solidFill>
                        <a:latin typeface="Arial" panose="020B0604020202020204" pitchFamily="34" charset="0"/>
                        <a:cs typeface="Arial" panose="020B0604020202020204" pitchFamily="34" charset="0"/>
                      </a:endParaRPr>
                    </a:p>
                    <a:p>
                      <a:pPr algn="l">
                        <a:lnSpc>
                          <a:spcPct val="107000"/>
                        </a:lnSpc>
                        <a:defRPr b="1">
                          <a:solidFill>
                            <a:srgbClr val="FF0000"/>
                          </a:solidFill>
                          <a:latin typeface="Georgia"/>
                          <a:ea typeface="Georgia"/>
                          <a:cs typeface="Georgia"/>
                          <a:sym typeface="Georgia"/>
                        </a:defRPr>
                      </a:pPr>
                      <a:r>
                        <a:rPr lang="en-US" sz="1200" b="0" cap="none" spc="0" dirty="0">
                          <a:solidFill>
                            <a:schemeClr val="tx1"/>
                          </a:solidFill>
                          <a:latin typeface="Arial" panose="020B0604020202020204" pitchFamily="34" charset="0"/>
                          <a:cs typeface="Arial" panose="020B0604020202020204" pitchFamily="34" charset="0"/>
                        </a:rPr>
                        <a:t>  </a:t>
                      </a:r>
                      <a:r>
                        <a:rPr sz="1200" b="0" cap="none" spc="0" dirty="0">
                          <a:solidFill>
                            <a:schemeClr val="tx1"/>
                          </a:solidFill>
                          <a:latin typeface="Arial" panose="020B0604020202020204" pitchFamily="34" charset="0"/>
                          <a:cs typeface="Arial" panose="020B0604020202020204" pitchFamily="34" charset="0"/>
                        </a:rPr>
                        <a:t>step 7</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sz="1200" b="0" cap="none" spc="0" dirty="0">
                          <a:solidFill>
                            <a:schemeClr val="tx1"/>
                          </a:solidFill>
                          <a:latin typeface="Arial" panose="020B0604020202020204" pitchFamily="34" charset="0"/>
                          <a:ea typeface="Georgia"/>
                          <a:cs typeface="Arial" panose="020B0604020202020204" pitchFamily="34" charset="0"/>
                          <a:sym typeface="Georgia"/>
                        </a:rPr>
                        <a:t>Ambassadors are trained</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2" name="Title 1">
            <a:extLst>
              <a:ext uri="{FF2B5EF4-FFF2-40B4-BE49-F238E27FC236}">
                <a16:creationId xmlns:a16="http://schemas.microsoft.com/office/drawing/2014/main" id="{1F02A02E-55E1-FF80-3F65-B920103AD42A}"/>
              </a:ext>
            </a:extLst>
          </p:cNvPr>
          <p:cNvSpPr txBox="1">
            <a:spLocks/>
          </p:cNvSpPr>
          <p:nvPr/>
        </p:nvSpPr>
        <p:spPr bwMode="auto">
          <a:xfrm>
            <a:off x="312769" y="415110"/>
            <a:ext cx="8719526" cy="1159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lvl1pPr algn="ctr" rtl="0" fontAlgn="base">
              <a:lnSpc>
                <a:spcPct val="70000"/>
              </a:lnSpc>
              <a:spcBef>
                <a:spcPct val="0"/>
              </a:spcBef>
              <a:spcAft>
                <a:spcPct val="0"/>
              </a:spcAft>
              <a:defRPr sz="3600" b="1" u="sng">
                <a:solidFill>
                  <a:srgbClr val="760002"/>
                </a:solidFill>
                <a:effectLst/>
                <a:latin typeface="Georgia" panose="02040502050405020303" pitchFamily="18" charset="0"/>
                <a:ea typeface="+mj-ea"/>
                <a:cs typeface="Arial" panose="020B0604020202020204" pitchFamily="34" charset="0"/>
              </a:defRPr>
            </a:lvl1pPr>
            <a:lvl2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2pPr>
            <a:lvl3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3pPr>
            <a:lvl4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4pPr>
            <a:lvl5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5pPr>
            <a:lvl6pPr marL="4572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6pPr>
            <a:lvl7pPr marL="9144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7pPr>
            <a:lvl8pPr marL="13716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8pPr>
            <a:lvl9pPr marL="18288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9pPr>
          </a:lstStyle>
          <a:p>
            <a:pPr marL="0" marR="0" lvl="0" indent="0" algn="l" defTabSz="914400" rtl="0" eaLnBrk="1" fontAlgn="base" latinLnBrk="0" hangingPunct="1">
              <a:lnSpc>
                <a:spcPct val="90000"/>
              </a:lnSpc>
              <a:spcBef>
                <a:spcPct val="0"/>
              </a:spcBef>
              <a:spcAft>
                <a:spcPts val="600"/>
              </a:spcAft>
              <a:buClrTx/>
              <a:buSzTx/>
              <a:buFontTx/>
              <a:buNone/>
              <a:tabLst/>
              <a:defRPr/>
            </a:pPr>
            <a:r>
              <a:rPr kumimoji="0" lang="en-US" sz="3500" b="0" i="0" u="sng"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Stewardship  &amp;  Engagement  Action  Plan</a:t>
            </a:r>
          </a:p>
        </p:txBody>
      </p:sp>
      <p:pic>
        <p:nvPicPr>
          <p:cNvPr id="4" name="Picture 3" descr="A white background with black text&#10;&#10;Description automatically generated">
            <a:extLst>
              <a:ext uri="{FF2B5EF4-FFF2-40B4-BE49-F238E27FC236}">
                <a16:creationId xmlns:a16="http://schemas.microsoft.com/office/drawing/2014/main" id="{BF6A21B7-B431-3094-CEB8-BD84E108A9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12062" y="53585"/>
            <a:ext cx="3519868" cy="775151"/>
          </a:xfrm>
          <a:prstGeom prst="rect">
            <a:avLst/>
          </a:prstGeom>
        </p:spPr>
      </p:pic>
    </p:spTree>
    <p:extLst>
      <p:ext uri="{BB962C8B-B14F-4D97-AF65-F5344CB8AC3E}">
        <p14:creationId xmlns:p14="http://schemas.microsoft.com/office/powerpoint/2010/main" val="239202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2" name="Rectangle 321">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4" name="Rectangle 323">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0"/>
            <a:ext cx="9143999"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6" name="Rectangle 325">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642"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8" name="Rectangle 327">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1"/>
            <a:ext cx="9144001"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317" name="Content Placeholder 3"/>
          <p:cNvGraphicFramePr/>
          <p:nvPr/>
        </p:nvGraphicFramePr>
        <p:xfrm>
          <a:off x="204187" y="2249013"/>
          <a:ext cx="8788895" cy="3197917"/>
        </p:xfrm>
        <a:graphic>
          <a:graphicData uri="http://schemas.openxmlformats.org/drawingml/2006/table">
            <a:tbl>
              <a:tblPr firstRow="1" bandRow="1">
                <a:noFill/>
              </a:tblPr>
              <a:tblGrid>
                <a:gridCol w="3933670">
                  <a:extLst>
                    <a:ext uri="{9D8B030D-6E8A-4147-A177-3AD203B41FA5}">
                      <a16:colId xmlns:a16="http://schemas.microsoft.com/office/drawing/2014/main" val="20000"/>
                    </a:ext>
                  </a:extLst>
                </a:gridCol>
                <a:gridCol w="1663917">
                  <a:extLst>
                    <a:ext uri="{9D8B030D-6E8A-4147-A177-3AD203B41FA5}">
                      <a16:colId xmlns:a16="http://schemas.microsoft.com/office/drawing/2014/main" val="31893473"/>
                    </a:ext>
                  </a:extLst>
                </a:gridCol>
                <a:gridCol w="1348200">
                  <a:extLst>
                    <a:ext uri="{9D8B030D-6E8A-4147-A177-3AD203B41FA5}">
                      <a16:colId xmlns:a16="http://schemas.microsoft.com/office/drawing/2014/main" val="114495414"/>
                    </a:ext>
                  </a:extLst>
                </a:gridCol>
                <a:gridCol w="1843108">
                  <a:extLst>
                    <a:ext uri="{9D8B030D-6E8A-4147-A177-3AD203B41FA5}">
                      <a16:colId xmlns:a16="http://schemas.microsoft.com/office/drawing/2014/main" val="1475866774"/>
                    </a:ext>
                  </a:extLst>
                </a:gridCol>
              </a:tblGrid>
              <a:tr h="494727">
                <a:tc>
                  <a:txBody>
                    <a:bodyPr/>
                    <a:lstStyle/>
                    <a:p>
                      <a:pPr algn="ctr">
                        <a:defRPr sz="1400">
                          <a:solidFill>
                            <a:srgbClr val="800000"/>
                          </a:solidFill>
                          <a:latin typeface="Georgia"/>
                          <a:ea typeface="Georgia"/>
                          <a:cs typeface="Georgia"/>
                          <a:sym typeface="Georgia"/>
                        </a:defRPr>
                      </a:pPr>
                      <a:r>
                        <a:rPr sz="1400" b="1" u="sng" dirty="0">
                          <a:solidFill>
                            <a:schemeClr val="tx1">
                              <a:lumMod val="75000"/>
                              <a:lumOff val="25000"/>
                            </a:schemeClr>
                          </a:solidFill>
                          <a:latin typeface="Arial" panose="020B0604020202020204" pitchFamily="34" charset="0"/>
                          <a:cs typeface="Arial" panose="020B0604020202020204" pitchFamily="34" charset="0"/>
                        </a:rPr>
                        <a:t>Actions  </a:t>
                      </a:r>
                      <a:r>
                        <a:rPr lang="en-US" sz="1400" b="1" u="sng" dirty="0">
                          <a:solidFill>
                            <a:schemeClr val="tx1">
                              <a:lumMod val="75000"/>
                              <a:lumOff val="25000"/>
                            </a:schemeClr>
                          </a:solidFill>
                          <a:latin typeface="Arial" panose="020B0604020202020204" pitchFamily="34" charset="0"/>
                          <a:cs typeface="Arial" panose="020B0604020202020204" pitchFamily="34" charset="0"/>
                        </a:rPr>
                        <a:t>Steps</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u="none" dirty="0">
                          <a:solidFill>
                            <a:schemeClr val="tx1">
                              <a:lumMod val="75000"/>
                              <a:lumOff val="25000"/>
                            </a:schemeClr>
                          </a:solidFill>
                          <a:latin typeface="Arial" panose="020B0604020202020204" pitchFamily="34" charset="0"/>
                          <a:cs typeface="Arial" panose="020B0604020202020204" pitchFamily="34" charset="0"/>
                        </a:rPr>
                        <a:t>      </a:t>
                      </a:r>
                      <a:r>
                        <a:rPr lang="en-US" sz="1400" b="1" u="sng" dirty="0">
                          <a:solidFill>
                            <a:schemeClr val="tx1">
                              <a:lumMod val="75000"/>
                              <a:lumOff val="25000"/>
                            </a:schemeClr>
                          </a:solidFill>
                          <a:latin typeface="Arial" panose="020B0604020202020204" pitchFamily="34" charset="0"/>
                          <a:cs typeface="Arial" panose="020B0604020202020204" pitchFamily="34" charset="0"/>
                        </a:rPr>
                        <a:t>Responsible Party</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u="sng" dirty="0">
                          <a:solidFill>
                            <a:schemeClr val="tx1">
                              <a:lumMod val="75000"/>
                              <a:lumOff val="25000"/>
                            </a:schemeClr>
                          </a:solidFill>
                          <a:latin typeface="Arial" panose="020B0604020202020204" pitchFamily="34" charset="0"/>
                          <a:cs typeface="Arial" panose="020B0604020202020204" pitchFamily="34" charset="0"/>
                        </a:rPr>
                        <a:t>Deadline</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dirty="0">
                          <a:solidFill>
                            <a:schemeClr val="tx1">
                              <a:lumMod val="75000"/>
                              <a:lumOff val="25000"/>
                            </a:schemeClr>
                          </a:solidFill>
                          <a:latin typeface="Arial" panose="020B0604020202020204" pitchFamily="34" charset="0"/>
                          <a:cs typeface="Arial" panose="020B0604020202020204" pitchFamily="34" charset="0"/>
                        </a:rPr>
                        <a:t> Completion </a:t>
                      </a:r>
                    </a:p>
                    <a:p>
                      <a:pPr algn="ctr">
                        <a:defRPr sz="1400" u="sng">
                          <a:solidFill>
                            <a:srgbClr val="800000"/>
                          </a:solidFill>
                          <a:latin typeface="Georgia"/>
                          <a:ea typeface="Georgia"/>
                          <a:cs typeface="Georgia"/>
                          <a:sym typeface="Georgia"/>
                        </a:defRPr>
                      </a:pPr>
                      <a:r>
                        <a:rPr lang="en-US" sz="1400" b="1" dirty="0">
                          <a:solidFill>
                            <a:schemeClr val="tx1">
                              <a:lumMod val="75000"/>
                              <a:lumOff val="25000"/>
                            </a:schemeClr>
                          </a:solidFill>
                          <a:latin typeface="Arial" panose="020B0604020202020204" pitchFamily="34" charset="0"/>
                          <a:cs typeface="Arial" panose="020B0604020202020204" pitchFamily="34" charset="0"/>
                        </a:rPr>
                        <a:t>Test</a:t>
                      </a:r>
                      <a:endParaRPr sz="1400" b="1"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0"/>
                  </a:ext>
                </a:extLst>
              </a:tr>
              <a:tr h="315449">
                <a:tc gridSpan="4">
                  <a:txBody>
                    <a:bodyPr/>
                    <a:lstStyle/>
                    <a:p>
                      <a:pPr algn="l">
                        <a:lnSpc>
                          <a:spcPct val="107000"/>
                        </a:lnSpc>
                        <a:defRPr sz="1800"/>
                      </a:pPr>
                      <a:r>
                        <a:rPr lang="en-US" sz="1200" b="1" u="sng" cap="none" spc="0" dirty="0">
                          <a:solidFill>
                            <a:schemeClr val="tx1"/>
                          </a:solidFill>
                          <a:latin typeface="Arial" panose="020B0604020202020204" pitchFamily="34" charset="0"/>
                          <a:ea typeface="Georgia"/>
                          <a:cs typeface="Arial" panose="020B0604020202020204" pitchFamily="34" charset="0"/>
                          <a:sym typeface="Georgia"/>
                        </a:rPr>
                        <a:t>Interim Goal  4: Implement  the  Stewardship &amp; Engagement Program to achieve the Stewardship &amp; Engagement Targets  within 24  months</a:t>
                      </a: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l">
                        <a:lnSpc>
                          <a:spcPct val="107000"/>
                        </a:lnSpc>
                        <a:defRPr sz="1800"/>
                      </a:pPr>
                      <a:endParaRPr sz="1000" b="1" u="sng" dirty="0">
                        <a:solidFill>
                          <a:schemeClr val="tx1">
                            <a:lumMod val="75000"/>
                            <a:lumOff val="25000"/>
                          </a:schemeClr>
                        </a:solidFill>
                        <a:latin typeface="Georgia"/>
                        <a:ea typeface="Georgia"/>
                        <a:cs typeface="Georgia"/>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mpd="sng">
                      <a:noFill/>
                      <a:prstDash val="solid"/>
                    </a:lnR>
                    <a:lnT w="12700" cap="flat" cmpd="sng" algn="ctr">
                      <a:solidFill>
                        <a:schemeClr val="tx1"/>
                      </a:solidFill>
                      <a:prstDash val="solid"/>
                      <a:round/>
                      <a:headEnd type="none" w="med" len="med"/>
                      <a:tailEnd type="none" w="med" len="med"/>
                    </a:lnT>
                    <a:lnB w="9525" cap="flat" cmpd="sng" algn="ctr">
                      <a:solidFill>
                        <a:srgbClr val="C7C6C1"/>
                      </a:solidFill>
                      <a:prstDash val="solid"/>
                      <a:round/>
                      <a:headEnd type="none" w="med" len="med"/>
                      <a:tailEnd type="none" w="med" len="med"/>
                    </a:lnB>
                    <a:noFill/>
                  </a:tcPr>
                </a:tc>
                <a:extLst>
                  <a:ext uri="{0D108BD9-81ED-4DB2-BD59-A6C34878D82A}">
                    <a16:rowId xmlns:a16="http://schemas.microsoft.com/office/drawing/2014/main" val="10001"/>
                  </a:ext>
                </a:extLst>
              </a:tr>
              <a:tr h="971878">
                <a:tc>
                  <a:txBody>
                    <a:bodyPr/>
                    <a:lstStyle/>
                    <a:p>
                      <a:pPr marL="58738" lvl="1" indent="0" algn="l">
                        <a:defRPr sz="1400" b="1">
                          <a:solidFill>
                            <a:srgbClr val="5D0100"/>
                          </a:solidFill>
                          <a:latin typeface="Georgia"/>
                          <a:ea typeface="Georgia"/>
                          <a:cs typeface="Georgia"/>
                          <a:sym typeface="Georgia"/>
                        </a:defRPr>
                      </a:pPr>
                      <a:r>
                        <a:rPr dirty="0">
                          <a:solidFill>
                            <a:schemeClr val="tx1"/>
                          </a:solidFill>
                          <a:latin typeface="Arial" panose="020B0604020202020204" pitchFamily="34" charset="0"/>
                          <a:cs typeface="Arial" panose="020B0604020202020204" pitchFamily="34" charset="0"/>
                        </a:rPr>
                        <a:t>9. Implement </a:t>
                      </a:r>
                      <a:r>
                        <a:rPr lang="en-US" sz="1400" cap="none" spc="0" dirty="0">
                          <a:solidFill>
                            <a:schemeClr val="tx1"/>
                          </a:solidFill>
                          <a:latin typeface="Arial" panose="020B0604020202020204" pitchFamily="34" charset="0"/>
                          <a:cs typeface="Arial" panose="020B0604020202020204" pitchFamily="34" charset="0"/>
                        </a:rPr>
                        <a:t>Stewardship &amp; Engagement Program </a:t>
                      </a:r>
                      <a:r>
                        <a:rPr dirty="0">
                          <a:solidFill>
                            <a:schemeClr val="tx1"/>
                          </a:solidFill>
                          <a:latin typeface="Arial" panose="020B0604020202020204" pitchFamily="34" charset="0"/>
                          <a:cs typeface="Arial" panose="020B0604020202020204" pitchFamily="34" charset="0"/>
                        </a:rPr>
                        <a:t>to achieve the </a:t>
                      </a:r>
                      <a:r>
                        <a:rPr lang="en-US" dirty="0">
                          <a:solidFill>
                            <a:schemeClr val="tx1"/>
                          </a:solidFill>
                          <a:latin typeface="Arial" panose="020B0604020202020204" pitchFamily="34" charset="0"/>
                          <a:cs typeface="Arial" panose="020B0604020202020204" pitchFamily="34" charset="0"/>
                        </a:rPr>
                        <a:t>Stewardship &amp; Engagement Targets</a:t>
                      </a:r>
                      <a:r>
                        <a:rPr dirty="0">
                          <a:solidFill>
                            <a:schemeClr val="tx1"/>
                          </a:solidFill>
                          <a:latin typeface="Arial" panose="020B0604020202020204" pitchFamily="34" charset="0"/>
                          <a:cs typeface="Arial" panose="020B0604020202020204" pitchFamily="34" charset="0"/>
                        </a:rPr>
                        <a:t>.</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lang="en-US" sz="1200" b="0" dirty="0">
                          <a:solidFill>
                            <a:schemeClr val="tx1"/>
                          </a:solidFill>
                          <a:latin typeface="Arial" panose="020B0604020202020204" pitchFamily="34" charset="0"/>
                          <a:ea typeface="Georgia"/>
                          <a:cs typeface="Arial" panose="020B0604020202020204" pitchFamily="34" charset="0"/>
                          <a:sym typeface="Georgia"/>
                        </a:rPr>
                        <a:t>  </a:t>
                      </a:r>
                      <a:r>
                        <a:rPr sz="1200" b="0" dirty="0">
                          <a:solidFill>
                            <a:schemeClr val="tx1"/>
                          </a:solidFill>
                          <a:latin typeface="Arial" panose="020B0604020202020204" pitchFamily="34" charset="0"/>
                          <a:ea typeface="Georgia"/>
                          <a:cs typeface="Arial" panose="020B0604020202020204" pitchFamily="34" charset="0"/>
                          <a:sym typeface="Georgia"/>
                        </a:rPr>
                        <a:t>Ambassadors</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b="1">
                          <a:solidFill>
                            <a:srgbClr val="FF0000"/>
                          </a:solidFill>
                          <a:latin typeface="Georgia"/>
                          <a:ea typeface="Georgia"/>
                          <a:cs typeface="Georgia"/>
                          <a:sym typeface="Georgia"/>
                        </a:defRPr>
                      </a:pPr>
                      <a:r>
                        <a:rPr lang="en-US" sz="1200" b="0" dirty="0">
                          <a:solidFill>
                            <a:schemeClr val="tx1"/>
                          </a:solidFill>
                          <a:latin typeface="Arial" panose="020B0604020202020204" pitchFamily="34" charset="0"/>
                          <a:cs typeface="Arial" panose="020B0604020202020204" pitchFamily="34" charset="0"/>
                        </a:rPr>
                        <a:t>24</a:t>
                      </a:r>
                      <a:r>
                        <a:rPr sz="1200" b="0" dirty="0">
                          <a:solidFill>
                            <a:schemeClr val="tx1"/>
                          </a:solidFill>
                          <a:latin typeface="Arial" panose="020B0604020202020204" pitchFamily="34" charset="0"/>
                          <a:cs typeface="Arial" panose="020B0604020202020204" pitchFamily="34" charset="0"/>
                        </a:rPr>
                        <a:t> months after </a:t>
                      </a:r>
                      <a:r>
                        <a:rPr lang="en-US" sz="1200" b="0" dirty="0">
                          <a:solidFill>
                            <a:schemeClr val="tx1"/>
                          </a:solidFill>
                          <a:latin typeface="Arial" panose="020B0604020202020204" pitchFamily="34" charset="0"/>
                          <a:cs typeface="Arial" panose="020B0604020202020204" pitchFamily="34" charset="0"/>
                        </a:rPr>
                        <a:t>    </a:t>
                      </a:r>
                      <a:r>
                        <a:rPr sz="1200" b="0" dirty="0">
                          <a:solidFill>
                            <a:schemeClr val="tx1"/>
                          </a:solidFill>
                          <a:latin typeface="Arial" panose="020B0604020202020204" pitchFamily="34" charset="0"/>
                          <a:cs typeface="Arial" panose="020B0604020202020204" pitchFamily="34" charset="0"/>
                        </a:rPr>
                        <a:t>step 8</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sz="1800"/>
                      </a:pPr>
                      <a:r>
                        <a:rPr lang="en-US" sz="1200" cap="none" spc="0" dirty="0">
                          <a:solidFill>
                            <a:schemeClr val="tx1"/>
                          </a:solidFill>
                          <a:latin typeface="Arial" panose="020B0604020202020204" pitchFamily="34" charset="0"/>
                          <a:cs typeface="Arial" panose="020B0604020202020204" pitchFamily="34" charset="0"/>
                        </a:rPr>
                        <a:t>Stewardship &amp; Engagement Program</a:t>
                      </a:r>
                      <a:r>
                        <a:rPr lang="en-US" sz="1200" b="0" dirty="0">
                          <a:solidFill>
                            <a:schemeClr val="tx1"/>
                          </a:solidFill>
                          <a:latin typeface="Arial" panose="020B0604020202020204" pitchFamily="34" charset="0"/>
                          <a:ea typeface="Georgia"/>
                          <a:cs typeface="Arial" panose="020B0604020202020204" pitchFamily="34" charset="0"/>
                          <a:sym typeface="Georgia"/>
                        </a:rPr>
                        <a:t> is fully launched</a:t>
                      </a:r>
                      <a:endParaRPr sz="1200" b="0" dirty="0">
                        <a:solidFill>
                          <a:schemeClr val="tx1"/>
                        </a:solidFill>
                        <a:latin typeface="Arial" panose="020B0604020202020204" pitchFamily="34" charset="0"/>
                        <a:ea typeface="Georgia"/>
                        <a:cs typeface="Arial" panose="020B0604020202020204" pitchFamily="34" charset="0"/>
                        <a:sym typeface="Georgia"/>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145329">
                <a:tc>
                  <a:txBody>
                    <a:bodyPr/>
                    <a:lstStyle/>
                    <a:p>
                      <a:pPr marL="58738" lvl="1" indent="0" algn="l">
                        <a:defRPr sz="1400" b="1">
                          <a:solidFill>
                            <a:srgbClr val="5D0100"/>
                          </a:solidFill>
                          <a:latin typeface="Georgia"/>
                          <a:ea typeface="Georgia"/>
                          <a:cs typeface="Georgia"/>
                          <a:sym typeface="Georgia"/>
                        </a:defRPr>
                      </a:pPr>
                      <a:r>
                        <a:rPr dirty="0">
                          <a:solidFill>
                            <a:schemeClr val="tx1"/>
                          </a:solidFill>
                          <a:latin typeface="Arial" panose="020B0604020202020204" pitchFamily="34" charset="0"/>
                          <a:cs typeface="Arial" panose="020B0604020202020204" pitchFamily="34" charset="0"/>
                        </a:rPr>
                        <a:t>10. Track and report on monthly performance benchmarks determined in step 6  and continue Ambassadors follow-up with parishioners until </a:t>
                      </a:r>
                      <a:r>
                        <a:rPr lang="en-US" dirty="0">
                          <a:solidFill>
                            <a:schemeClr val="tx1"/>
                          </a:solidFill>
                          <a:latin typeface="Arial" panose="020B0604020202020204" pitchFamily="34" charset="0"/>
                          <a:cs typeface="Arial" panose="020B0604020202020204" pitchFamily="34" charset="0"/>
                        </a:rPr>
                        <a:t>Stewardship &amp; Engagement Targets</a:t>
                      </a:r>
                      <a:r>
                        <a:rPr dirty="0">
                          <a:solidFill>
                            <a:schemeClr val="tx1"/>
                          </a:solidFill>
                          <a:latin typeface="Arial" panose="020B0604020202020204" pitchFamily="34" charset="0"/>
                          <a:cs typeface="Arial" panose="020B0604020202020204" pitchFamily="34" charset="0"/>
                        </a:rPr>
                        <a:t> are achieved</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lang="en-US" sz="1200" b="0" dirty="0">
                          <a:solidFill>
                            <a:schemeClr val="tx1"/>
                          </a:solidFill>
                          <a:latin typeface="Arial" panose="020B0604020202020204" pitchFamily="34" charset="0"/>
                          <a:ea typeface="Georgia"/>
                          <a:cs typeface="Arial" panose="020B0604020202020204" pitchFamily="34" charset="0"/>
                          <a:sym typeface="Georgia"/>
                        </a:rPr>
                        <a:t>  </a:t>
                      </a:r>
                      <a:r>
                        <a:rPr sz="1200" b="0" dirty="0">
                          <a:solidFill>
                            <a:schemeClr val="tx1"/>
                          </a:solidFill>
                          <a:latin typeface="Arial" panose="020B0604020202020204" pitchFamily="34" charset="0"/>
                          <a:ea typeface="Georgia"/>
                          <a:cs typeface="Arial" panose="020B0604020202020204" pitchFamily="34" charset="0"/>
                          <a:sym typeface="Georgia"/>
                        </a:rPr>
                        <a:t>Ambassadors</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sz="1800"/>
                      </a:pPr>
                      <a:r>
                        <a:rPr sz="1200" b="0" dirty="0">
                          <a:solidFill>
                            <a:schemeClr val="tx1"/>
                          </a:solidFill>
                          <a:latin typeface="Arial" panose="020B0604020202020204" pitchFamily="34" charset="0"/>
                          <a:ea typeface="Georgia"/>
                          <a:cs typeface="Arial" panose="020B0604020202020204" pitchFamily="34" charset="0"/>
                          <a:sym typeface="Georgia"/>
                        </a:rPr>
                        <a:t>Contemporaneo</a:t>
                      </a:r>
                      <a:r>
                        <a:rPr lang="en-US" sz="1200" b="0" dirty="0">
                          <a:solidFill>
                            <a:schemeClr val="tx1"/>
                          </a:solidFill>
                          <a:latin typeface="Arial" panose="020B0604020202020204" pitchFamily="34" charset="0"/>
                          <a:ea typeface="Georgia"/>
                          <a:cs typeface="Arial" panose="020B0604020202020204" pitchFamily="34" charset="0"/>
                          <a:sym typeface="Georgia"/>
                        </a:rPr>
                        <a:t>u</a:t>
                      </a:r>
                      <a:r>
                        <a:rPr sz="1200" b="0" dirty="0">
                          <a:solidFill>
                            <a:schemeClr val="tx1"/>
                          </a:solidFill>
                          <a:latin typeface="Arial" panose="020B0604020202020204" pitchFamily="34" charset="0"/>
                          <a:ea typeface="Georgia"/>
                          <a:cs typeface="Arial" panose="020B0604020202020204" pitchFamily="34" charset="0"/>
                          <a:sym typeface="Georgia"/>
                        </a:rPr>
                        <a:t>s </a:t>
                      </a:r>
                      <a:r>
                        <a:rPr lang="en-US" sz="1200" b="0" dirty="0">
                          <a:solidFill>
                            <a:schemeClr val="tx1"/>
                          </a:solidFill>
                          <a:latin typeface="Arial" panose="020B0604020202020204" pitchFamily="34" charset="0"/>
                          <a:ea typeface="Georgia"/>
                          <a:cs typeface="Arial" panose="020B0604020202020204" pitchFamily="34" charset="0"/>
                          <a:sym typeface="Georgia"/>
                        </a:rPr>
                        <a:t>  </a:t>
                      </a:r>
                      <a:r>
                        <a:rPr sz="1200" b="0" dirty="0">
                          <a:solidFill>
                            <a:schemeClr val="tx1"/>
                          </a:solidFill>
                          <a:latin typeface="Arial" panose="020B0604020202020204" pitchFamily="34" charset="0"/>
                          <a:ea typeface="Georgia"/>
                          <a:cs typeface="Arial" panose="020B0604020202020204" pitchFamily="34" charset="0"/>
                          <a:sym typeface="Georgia"/>
                        </a:rPr>
                        <a:t>with step 9</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sz="1800"/>
                      </a:pPr>
                      <a:r>
                        <a:rPr sz="1200" b="0" dirty="0">
                          <a:solidFill>
                            <a:schemeClr val="tx1"/>
                          </a:solidFill>
                          <a:latin typeface="Arial" panose="020B0604020202020204" pitchFamily="34" charset="0"/>
                          <a:ea typeface="Georgia"/>
                          <a:cs typeface="Arial" panose="020B0604020202020204" pitchFamily="34" charset="0"/>
                          <a:sym typeface="Georgia"/>
                        </a:rPr>
                        <a:t>Established  monthly </a:t>
                      </a:r>
                      <a:r>
                        <a:rPr lang="en-US" sz="1200" b="0" dirty="0">
                          <a:solidFill>
                            <a:schemeClr val="tx1"/>
                          </a:solidFill>
                          <a:latin typeface="Arial" panose="020B0604020202020204" pitchFamily="34" charset="0"/>
                          <a:ea typeface="Georgia"/>
                          <a:cs typeface="Arial" panose="020B0604020202020204" pitchFamily="34" charset="0"/>
                          <a:sym typeface="Georgia"/>
                        </a:rPr>
                        <a:t>Stewardship &amp; Engagement Targets</a:t>
                      </a:r>
                      <a:r>
                        <a:rPr sz="1200" b="0" dirty="0">
                          <a:solidFill>
                            <a:schemeClr val="tx1"/>
                          </a:solidFill>
                          <a:latin typeface="Arial" panose="020B0604020202020204" pitchFamily="34" charset="0"/>
                          <a:ea typeface="Georgia"/>
                          <a:cs typeface="Arial" panose="020B0604020202020204" pitchFamily="34" charset="0"/>
                          <a:sym typeface="Georgia"/>
                        </a:rPr>
                        <a:t> are achieved</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2" name="Title 1">
            <a:extLst>
              <a:ext uri="{FF2B5EF4-FFF2-40B4-BE49-F238E27FC236}">
                <a16:creationId xmlns:a16="http://schemas.microsoft.com/office/drawing/2014/main" id="{BDF96BFE-3CEC-CEDD-4F65-AE384BA665B1}"/>
              </a:ext>
            </a:extLst>
          </p:cNvPr>
          <p:cNvSpPr txBox="1">
            <a:spLocks/>
          </p:cNvSpPr>
          <p:nvPr/>
        </p:nvSpPr>
        <p:spPr bwMode="auto">
          <a:xfrm>
            <a:off x="312769" y="503623"/>
            <a:ext cx="8719526" cy="1159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lvl1pPr algn="ctr" rtl="0" fontAlgn="base">
              <a:lnSpc>
                <a:spcPct val="70000"/>
              </a:lnSpc>
              <a:spcBef>
                <a:spcPct val="0"/>
              </a:spcBef>
              <a:spcAft>
                <a:spcPct val="0"/>
              </a:spcAft>
              <a:defRPr sz="3600" b="1" u="sng">
                <a:solidFill>
                  <a:srgbClr val="760002"/>
                </a:solidFill>
                <a:effectLst/>
                <a:latin typeface="Georgia" panose="02040502050405020303" pitchFamily="18" charset="0"/>
                <a:ea typeface="+mj-ea"/>
                <a:cs typeface="Arial" panose="020B0604020202020204" pitchFamily="34" charset="0"/>
              </a:defRPr>
            </a:lvl1pPr>
            <a:lvl2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2pPr>
            <a:lvl3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3pPr>
            <a:lvl4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4pPr>
            <a:lvl5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5pPr>
            <a:lvl6pPr marL="4572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6pPr>
            <a:lvl7pPr marL="9144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7pPr>
            <a:lvl8pPr marL="13716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8pPr>
            <a:lvl9pPr marL="18288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9pPr>
          </a:lstStyle>
          <a:p>
            <a:pPr marL="0" marR="0" lvl="0" indent="0" algn="l" defTabSz="914400" rtl="0" eaLnBrk="1" fontAlgn="base" latinLnBrk="0" hangingPunct="1">
              <a:lnSpc>
                <a:spcPct val="90000"/>
              </a:lnSpc>
              <a:spcBef>
                <a:spcPct val="0"/>
              </a:spcBef>
              <a:spcAft>
                <a:spcPts val="600"/>
              </a:spcAft>
              <a:buClrTx/>
              <a:buSzTx/>
              <a:buFontTx/>
              <a:buNone/>
              <a:tabLst/>
              <a:defRPr/>
            </a:pPr>
            <a:r>
              <a:rPr kumimoji="0" lang="en-US" sz="3500" b="0" i="0" u="sng"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Stewardship  &amp;  Engagement  Action  Plan</a:t>
            </a:r>
          </a:p>
        </p:txBody>
      </p:sp>
      <p:pic>
        <p:nvPicPr>
          <p:cNvPr id="4" name="Picture 3" descr="A white background with black text&#10;&#10;Description automatically generated">
            <a:extLst>
              <a:ext uri="{FF2B5EF4-FFF2-40B4-BE49-F238E27FC236}">
                <a16:creationId xmlns:a16="http://schemas.microsoft.com/office/drawing/2014/main" id="{CD263A99-EAE5-D193-75D3-55CB9813CB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12062" y="53585"/>
            <a:ext cx="3519868" cy="775151"/>
          </a:xfrm>
          <a:prstGeom prst="rect">
            <a:avLst/>
          </a:prstGeom>
        </p:spPr>
      </p:pic>
    </p:spTree>
    <p:extLst>
      <p:ext uri="{BB962C8B-B14F-4D97-AF65-F5344CB8AC3E}">
        <p14:creationId xmlns:p14="http://schemas.microsoft.com/office/powerpoint/2010/main" val="1300524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2" name="Rectangle 321">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4" name="Rectangle 323">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0"/>
            <a:ext cx="9143999"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6" name="Rectangle 325">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642"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8" name="Rectangle 327">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1"/>
            <a:ext cx="9144001"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317" name="Content Placeholder 3"/>
          <p:cNvGraphicFramePr/>
          <p:nvPr/>
        </p:nvGraphicFramePr>
        <p:xfrm>
          <a:off x="133164" y="2080337"/>
          <a:ext cx="8824406" cy="3927352"/>
        </p:xfrm>
        <a:graphic>
          <a:graphicData uri="http://schemas.openxmlformats.org/drawingml/2006/table">
            <a:tbl>
              <a:tblPr firstRow="1" bandRow="1">
                <a:noFill/>
              </a:tblPr>
              <a:tblGrid>
                <a:gridCol w="3949564">
                  <a:extLst>
                    <a:ext uri="{9D8B030D-6E8A-4147-A177-3AD203B41FA5}">
                      <a16:colId xmlns:a16="http://schemas.microsoft.com/office/drawing/2014/main" val="20000"/>
                    </a:ext>
                  </a:extLst>
                </a:gridCol>
                <a:gridCol w="1670640">
                  <a:extLst>
                    <a:ext uri="{9D8B030D-6E8A-4147-A177-3AD203B41FA5}">
                      <a16:colId xmlns:a16="http://schemas.microsoft.com/office/drawing/2014/main" val="31893473"/>
                    </a:ext>
                  </a:extLst>
                </a:gridCol>
                <a:gridCol w="1353647">
                  <a:extLst>
                    <a:ext uri="{9D8B030D-6E8A-4147-A177-3AD203B41FA5}">
                      <a16:colId xmlns:a16="http://schemas.microsoft.com/office/drawing/2014/main" val="114495414"/>
                    </a:ext>
                  </a:extLst>
                </a:gridCol>
                <a:gridCol w="1850555">
                  <a:extLst>
                    <a:ext uri="{9D8B030D-6E8A-4147-A177-3AD203B41FA5}">
                      <a16:colId xmlns:a16="http://schemas.microsoft.com/office/drawing/2014/main" val="1475866774"/>
                    </a:ext>
                  </a:extLst>
                </a:gridCol>
              </a:tblGrid>
              <a:tr h="494727">
                <a:tc>
                  <a:txBody>
                    <a:bodyPr/>
                    <a:lstStyle/>
                    <a:p>
                      <a:pPr algn="ctr">
                        <a:defRPr sz="1400">
                          <a:solidFill>
                            <a:srgbClr val="800000"/>
                          </a:solidFill>
                          <a:latin typeface="Georgia"/>
                          <a:ea typeface="Georgia"/>
                          <a:cs typeface="Georgia"/>
                          <a:sym typeface="Georgia"/>
                        </a:defRPr>
                      </a:pPr>
                      <a:r>
                        <a:rPr sz="1400" b="1" u="sng" dirty="0">
                          <a:solidFill>
                            <a:schemeClr val="tx1">
                              <a:lumMod val="75000"/>
                              <a:lumOff val="25000"/>
                            </a:schemeClr>
                          </a:solidFill>
                          <a:latin typeface="Arial" panose="020B0604020202020204" pitchFamily="34" charset="0"/>
                          <a:cs typeface="Arial" panose="020B0604020202020204" pitchFamily="34" charset="0"/>
                        </a:rPr>
                        <a:t>Actions  </a:t>
                      </a:r>
                      <a:r>
                        <a:rPr lang="en-US" sz="1400" b="1" u="sng" dirty="0">
                          <a:solidFill>
                            <a:schemeClr val="tx1">
                              <a:lumMod val="75000"/>
                              <a:lumOff val="25000"/>
                            </a:schemeClr>
                          </a:solidFill>
                          <a:latin typeface="Arial" panose="020B0604020202020204" pitchFamily="34" charset="0"/>
                          <a:cs typeface="Arial" panose="020B0604020202020204" pitchFamily="34" charset="0"/>
                        </a:rPr>
                        <a:t>Steps</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u="none" dirty="0">
                          <a:solidFill>
                            <a:schemeClr val="tx1">
                              <a:lumMod val="75000"/>
                              <a:lumOff val="25000"/>
                            </a:schemeClr>
                          </a:solidFill>
                          <a:latin typeface="Arial" panose="020B0604020202020204" pitchFamily="34" charset="0"/>
                          <a:cs typeface="Arial" panose="020B0604020202020204" pitchFamily="34" charset="0"/>
                        </a:rPr>
                        <a:t>      </a:t>
                      </a:r>
                      <a:r>
                        <a:rPr lang="en-US" sz="1400" b="1" u="sng" dirty="0">
                          <a:solidFill>
                            <a:schemeClr val="tx1">
                              <a:lumMod val="75000"/>
                              <a:lumOff val="25000"/>
                            </a:schemeClr>
                          </a:solidFill>
                          <a:latin typeface="Arial" panose="020B0604020202020204" pitchFamily="34" charset="0"/>
                          <a:cs typeface="Arial" panose="020B0604020202020204" pitchFamily="34" charset="0"/>
                        </a:rPr>
                        <a:t>Responsible Party</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u="sng" dirty="0">
                          <a:solidFill>
                            <a:schemeClr val="tx1">
                              <a:lumMod val="75000"/>
                              <a:lumOff val="25000"/>
                            </a:schemeClr>
                          </a:solidFill>
                          <a:latin typeface="Arial" panose="020B0604020202020204" pitchFamily="34" charset="0"/>
                          <a:cs typeface="Arial" panose="020B0604020202020204" pitchFamily="34" charset="0"/>
                        </a:rPr>
                        <a:t>Deadline</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dirty="0">
                          <a:solidFill>
                            <a:schemeClr val="tx1">
                              <a:lumMod val="75000"/>
                              <a:lumOff val="25000"/>
                            </a:schemeClr>
                          </a:solidFill>
                          <a:latin typeface="Arial" panose="020B0604020202020204" pitchFamily="34" charset="0"/>
                          <a:cs typeface="Arial" panose="020B0604020202020204" pitchFamily="34" charset="0"/>
                        </a:rPr>
                        <a:t> Completion </a:t>
                      </a:r>
                    </a:p>
                    <a:p>
                      <a:pPr algn="ctr">
                        <a:defRPr sz="1400" u="sng">
                          <a:solidFill>
                            <a:srgbClr val="800000"/>
                          </a:solidFill>
                          <a:latin typeface="Georgia"/>
                          <a:ea typeface="Georgia"/>
                          <a:cs typeface="Georgia"/>
                          <a:sym typeface="Georgia"/>
                        </a:defRPr>
                      </a:pPr>
                      <a:r>
                        <a:rPr lang="en-US" sz="1400" b="1" dirty="0">
                          <a:solidFill>
                            <a:schemeClr val="tx1">
                              <a:lumMod val="75000"/>
                              <a:lumOff val="25000"/>
                            </a:schemeClr>
                          </a:solidFill>
                          <a:latin typeface="Arial" panose="020B0604020202020204" pitchFamily="34" charset="0"/>
                          <a:cs typeface="Arial" panose="020B0604020202020204" pitchFamily="34" charset="0"/>
                        </a:rPr>
                        <a:t>Test</a:t>
                      </a:r>
                      <a:endParaRPr sz="1400" b="1"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0"/>
                  </a:ext>
                </a:extLst>
              </a:tr>
              <a:tr h="280082">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sz="1800"/>
                      </a:pPr>
                      <a:r>
                        <a:rPr lang="en-US" sz="1200" b="1" u="sng" cap="none" spc="0" dirty="0">
                          <a:solidFill>
                            <a:schemeClr val="tx1"/>
                          </a:solidFill>
                          <a:latin typeface="Arial" panose="020B0604020202020204" pitchFamily="34" charset="0"/>
                          <a:ea typeface="Georgia"/>
                          <a:cs typeface="Arial" panose="020B0604020202020204" pitchFamily="34" charset="0"/>
                          <a:sym typeface="Georgia"/>
                        </a:rPr>
                        <a:t>Interim Goal  5: Compile  and assess the  results  of the  Stewardship  Program and make necessary improvements  within  2 months</a:t>
                      </a: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marL="60325" indent="0" algn="l">
                        <a:lnSpc>
                          <a:spcPct val="107000"/>
                        </a:lnSpc>
                        <a:defRPr b="1">
                          <a:solidFill>
                            <a:srgbClr val="5D0100"/>
                          </a:solidFill>
                          <a:latin typeface="Georgia"/>
                          <a:ea typeface="Georgia"/>
                          <a:cs typeface="Georgia"/>
                          <a:sym typeface="Georgia"/>
                        </a:defRPr>
                      </a:pPr>
                      <a:endParaRPr sz="1300" b="0"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sz="1300" dirty="0">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l">
                        <a:lnSpc>
                          <a:spcPct val="107000"/>
                        </a:lnSpc>
                        <a:defRPr sz="1800"/>
                      </a:pPr>
                      <a:endParaRPr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249520903"/>
                  </a:ext>
                </a:extLst>
              </a:tr>
              <a:tr h="596049">
                <a:tc>
                  <a:txBody>
                    <a:bodyPr/>
                    <a:lstStyle/>
                    <a:p>
                      <a:pPr marL="58738" lvl="1" indent="0" algn="l">
                        <a:defRPr sz="1400" b="1">
                          <a:solidFill>
                            <a:srgbClr val="5D0100"/>
                          </a:solidFill>
                          <a:latin typeface="Georgia"/>
                          <a:ea typeface="Georgia"/>
                          <a:cs typeface="Georgia"/>
                          <a:sym typeface="Georgia"/>
                        </a:defRPr>
                      </a:pPr>
                      <a:r>
                        <a:rPr dirty="0">
                          <a:solidFill>
                            <a:schemeClr val="tx1"/>
                          </a:solidFill>
                          <a:latin typeface="Arial" panose="020B0604020202020204" pitchFamily="34" charset="0"/>
                          <a:cs typeface="Arial" panose="020B0604020202020204" pitchFamily="34" charset="0"/>
                        </a:rPr>
                        <a:t>11. Obtain and compile qualitative and quantitative data from </a:t>
                      </a:r>
                      <a:r>
                        <a:rPr lang="en-US" sz="1400" cap="none" spc="0" dirty="0">
                          <a:solidFill>
                            <a:schemeClr val="tx1"/>
                          </a:solidFill>
                          <a:latin typeface="Arial" panose="020B0604020202020204" pitchFamily="34" charset="0"/>
                          <a:cs typeface="Arial" panose="020B0604020202020204" pitchFamily="34" charset="0"/>
                        </a:rPr>
                        <a:t>Stewardship &amp; Engagement Program</a:t>
                      </a:r>
                      <a:r>
                        <a:rPr lang="en-US" dirty="0">
                          <a:solidFill>
                            <a:schemeClr val="tx1"/>
                          </a:solidFill>
                          <a:latin typeface="Arial" panose="020B0604020202020204" pitchFamily="34" charset="0"/>
                          <a:cs typeface="Arial" panose="020B0604020202020204" pitchFamily="34" charset="0"/>
                        </a:rPr>
                        <a:t> </a:t>
                      </a:r>
                      <a:r>
                        <a:rPr dirty="0">
                          <a:solidFill>
                            <a:schemeClr val="tx1"/>
                          </a:solidFill>
                          <a:latin typeface="Arial" panose="020B0604020202020204" pitchFamily="34" charset="0"/>
                          <a:cs typeface="Arial" panose="020B0604020202020204" pitchFamily="34" charset="0"/>
                        </a:rPr>
                        <a:t>and </a:t>
                      </a:r>
                      <a:r>
                        <a:rPr lang="en-US" dirty="0">
                          <a:solidFill>
                            <a:schemeClr val="tx1"/>
                          </a:solidFill>
                          <a:latin typeface="Arial" panose="020B0604020202020204" pitchFamily="34" charset="0"/>
                          <a:cs typeface="Arial" panose="020B0604020202020204" pitchFamily="34" charset="0"/>
                        </a:rPr>
                        <a:t>determine </a:t>
                      </a:r>
                      <a:r>
                        <a:rPr dirty="0">
                          <a:solidFill>
                            <a:schemeClr val="tx1"/>
                          </a:solidFill>
                          <a:latin typeface="Arial" panose="020B0604020202020204" pitchFamily="34" charset="0"/>
                          <a:cs typeface="Arial" panose="020B0604020202020204" pitchFamily="34" charset="0"/>
                        </a:rPr>
                        <a:t>effectiveness and success (based on criteria established in step 2) and identify areas for improvement. </a:t>
                      </a:r>
                      <a:endParaRPr lang="en-US" dirty="0">
                        <a:solidFill>
                          <a:schemeClr val="tx1"/>
                        </a:solidFill>
                        <a:latin typeface="Arial" panose="020B0604020202020204" pitchFamily="34" charset="0"/>
                        <a:cs typeface="Arial" panose="020B0604020202020204" pitchFamily="34" charset="0"/>
                      </a:endParaRPr>
                    </a:p>
                    <a:p>
                      <a:pPr marL="58738" lvl="1" indent="0" algn="l">
                        <a:defRPr sz="1400" b="1">
                          <a:solidFill>
                            <a:srgbClr val="5D0100"/>
                          </a:solidFill>
                          <a:latin typeface="Georgia"/>
                          <a:ea typeface="Georgia"/>
                          <a:cs typeface="Georgia"/>
                          <a:sym typeface="Georgia"/>
                        </a:defRPr>
                      </a:pPr>
                      <a:endParaRPr dirty="0">
                        <a:solidFill>
                          <a:schemeClr val="tx1"/>
                        </a:solidFill>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marR="0" lvl="0" indent="0" algn="l" defTabSz="914400" rtl="0" eaLnBrk="1" fontAlgn="auto" latinLnBrk="0" hangingPunct="1">
                        <a:lnSpc>
                          <a:spcPct val="107000"/>
                        </a:lnSpc>
                        <a:spcBef>
                          <a:spcPts val="0"/>
                        </a:spcBef>
                        <a:spcAft>
                          <a:spcPts val="0"/>
                        </a:spcAft>
                        <a:buClrTx/>
                        <a:buSzTx/>
                        <a:buFontTx/>
                        <a:buNone/>
                        <a:tabLst/>
                        <a:defRPr sz="1800"/>
                      </a:pPr>
                      <a:r>
                        <a:rPr lang="en-US" sz="1200" b="0" dirty="0">
                          <a:solidFill>
                            <a:schemeClr val="tx1"/>
                          </a:solidFill>
                          <a:latin typeface="Arial" panose="020B0604020202020204" pitchFamily="34" charset="0"/>
                          <a:ea typeface="Georgia"/>
                          <a:cs typeface="Arial" panose="020B0604020202020204" pitchFamily="34" charset="0"/>
                          <a:sym typeface="Georgia"/>
                        </a:rPr>
                        <a:t>Ambassadors and </a:t>
                      </a:r>
                      <a:r>
                        <a:rPr kumimoji="0" lang="en-US" sz="12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S&amp;EPT </a:t>
                      </a:r>
                      <a:endParaRPr kumimoji="0" lang="en-US" sz="12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sym typeface="Georgia"/>
                      </a:endParaRPr>
                    </a:p>
                    <a:p>
                      <a:pPr marL="0" marR="0" lvl="0" indent="0" algn="l" defTabSz="914400" rtl="0" eaLnBrk="1" fontAlgn="auto" latinLnBrk="0" hangingPunct="1">
                        <a:lnSpc>
                          <a:spcPct val="107000"/>
                        </a:lnSpc>
                        <a:spcBef>
                          <a:spcPts val="0"/>
                        </a:spcBef>
                        <a:spcAft>
                          <a:spcPts val="0"/>
                        </a:spcAft>
                        <a:buClrTx/>
                        <a:buSzTx/>
                        <a:buFontTx/>
                        <a:buNone/>
                        <a:tabLst/>
                        <a:defRPr sz="1800"/>
                      </a:pPr>
                      <a:endParaRPr lang="en-US" sz="1200" b="0" dirty="0">
                        <a:solidFill>
                          <a:schemeClr val="tx1"/>
                        </a:solidFill>
                        <a:latin typeface="Arial" panose="020B0604020202020204" pitchFamily="34" charset="0"/>
                        <a:ea typeface="Georgia"/>
                        <a:cs typeface="Arial" panose="020B0604020202020204" pitchFamily="34" charset="0"/>
                        <a:sym typeface="Georgia"/>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sz="1400" b="1">
                          <a:solidFill>
                            <a:srgbClr val="FF0000"/>
                          </a:solidFill>
                          <a:latin typeface="Georgia"/>
                          <a:ea typeface="Georgia"/>
                          <a:cs typeface="Georgia"/>
                          <a:sym typeface="Georgia"/>
                        </a:defRPr>
                      </a:pPr>
                      <a:r>
                        <a:rPr sz="1200" b="0" dirty="0">
                          <a:solidFill>
                            <a:schemeClr val="tx1"/>
                          </a:solidFill>
                          <a:latin typeface="Arial" panose="020B0604020202020204" pitchFamily="34" charset="0"/>
                          <a:cs typeface="Arial" panose="020B0604020202020204" pitchFamily="34" charset="0"/>
                        </a:rPr>
                        <a:t>1 month after step 10</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sz="1800"/>
                      </a:pPr>
                      <a:r>
                        <a:rPr lang="en-US" sz="1200" cap="none" spc="0" dirty="0">
                          <a:solidFill>
                            <a:schemeClr val="tx1"/>
                          </a:solidFill>
                          <a:latin typeface="Arial" panose="020B0604020202020204" pitchFamily="34" charset="0"/>
                          <a:cs typeface="Arial" panose="020B0604020202020204" pitchFamily="34" charset="0"/>
                        </a:rPr>
                        <a:t>Stewardship &amp; Engagement Program</a:t>
                      </a:r>
                      <a:r>
                        <a:rPr lang="en-US" sz="1200" b="0" dirty="0">
                          <a:solidFill>
                            <a:schemeClr val="tx1"/>
                          </a:solidFill>
                          <a:latin typeface="Arial" panose="020B0604020202020204" pitchFamily="34" charset="0"/>
                          <a:ea typeface="Georgia"/>
                          <a:cs typeface="Arial" panose="020B0604020202020204" pitchFamily="34" charset="0"/>
                          <a:sym typeface="Georgia"/>
                        </a:rPr>
                        <a:t> </a:t>
                      </a:r>
                      <a:r>
                        <a:rPr sz="1200" b="0" dirty="0">
                          <a:solidFill>
                            <a:schemeClr val="tx1"/>
                          </a:solidFill>
                          <a:latin typeface="Arial" panose="020B0604020202020204" pitchFamily="34" charset="0"/>
                          <a:ea typeface="Georgia"/>
                          <a:cs typeface="Arial" panose="020B0604020202020204" pitchFamily="34" charset="0"/>
                          <a:sym typeface="Georgia"/>
                        </a:rPr>
                        <a:t>
assessments are completed</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683553">
                <a:tc>
                  <a:txBody>
                    <a:bodyPr/>
                    <a:lstStyle/>
                    <a:p>
                      <a:pPr algn="l">
                        <a:lnSpc>
                          <a:spcPct val="107000"/>
                        </a:lnSpc>
                        <a:defRPr sz="1800"/>
                      </a:pPr>
                      <a:r>
                        <a:rPr sz="1400" b="1" dirty="0">
                          <a:solidFill>
                            <a:schemeClr val="tx1"/>
                          </a:solidFill>
                          <a:latin typeface="Arial" panose="020B0604020202020204" pitchFamily="34" charset="0"/>
                          <a:ea typeface="Georgia"/>
                          <a:cs typeface="Arial" panose="020B0604020202020204" pitchFamily="34" charset="0"/>
                          <a:sym typeface="Georgia"/>
                        </a:rPr>
                        <a:t>12. Finalize </a:t>
                      </a:r>
                      <a:r>
                        <a:rPr lang="en-US" sz="1400" b="1" dirty="0">
                          <a:solidFill>
                            <a:schemeClr val="tx1"/>
                          </a:solidFill>
                          <a:latin typeface="Arial" panose="020B0604020202020204" pitchFamily="34" charset="0"/>
                          <a:ea typeface="Georgia"/>
                          <a:cs typeface="Arial" panose="020B0604020202020204" pitchFamily="34" charset="0"/>
                          <a:sym typeface="Georgia"/>
                        </a:rPr>
                        <a:t>and deliver </a:t>
                      </a:r>
                      <a:r>
                        <a:rPr lang="en-US" sz="1400" b="1" cap="none" spc="0" dirty="0">
                          <a:solidFill>
                            <a:schemeClr val="tx1"/>
                          </a:solidFill>
                          <a:latin typeface="Arial" panose="020B0604020202020204" pitchFamily="34" charset="0"/>
                          <a:cs typeface="Arial" panose="020B0604020202020204" pitchFamily="34" charset="0"/>
                        </a:rPr>
                        <a:t>Stewardship &amp; Engagement Program</a:t>
                      </a:r>
                      <a:r>
                        <a:rPr lang="en-US" sz="1400" cap="none" spc="0" dirty="0">
                          <a:solidFill>
                            <a:schemeClr val="tx1"/>
                          </a:solidFill>
                          <a:latin typeface="Arial" panose="020B0604020202020204" pitchFamily="34" charset="0"/>
                          <a:cs typeface="Arial" panose="020B0604020202020204" pitchFamily="34" charset="0"/>
                        </a:rPr>
                        <a:t> </a:t>
                      </a:r>
                      <a:r>
                        <a:rPr sz="1400" b="1" dirty="0">
                          <a:solidFill>
                            <a:schemeClr val="tx1"/>
                          </a:solidFill>
                          <a:latin typeface="Arial" panose="020B0604020202020204" pitchFamily="34" charset="0"/>
                          <a:ea typeface="Georgia"/>
                          <a:cs typeface="Arial" panose="020B0604020202020204" pitchFamily="34" charset="0"/>
                          <a:sym typeface="Georgia"/>
                        </a:rPr>
                        <a:t>assessment analysis report, and make all refinements necessary to make the </a:t>
                      </a:r>
                      <a:r>
                        <a:rPr lang="en-US" sz="1400" b="1" cap="none" spc="0" dirty="0">
                          <a:solidFill>
                            <a:schemeClr val="tx1"/>
                          </a:solidFill>
                          <a:latin typeface="Arial" panose="020B0604020202020204" pitchFamily="34" charset="0"/>
                          <a:cs typeface="Arial" panose="020B0604020202020204" pitchFamily="34" charset="0"/>
                        </a:rPr>
                        <a:t>Stewardship &amp; Engagement </a:t>
                      </a:r>
                      <a:r>
                        <a:rPr lang="en-US" sz="1400" b="1" dirty="0">
                          <a:solidFill>
                            <a:schemeClr val="tx1"/>
                          </a:solidFill>
                          <a:latin typeface="Arial" panose="020B0604020202020204" pitchFamily="34" charset="0"/>
                          <a:ea typeface="Georgia"/>
                          <a:cs typeface="Arial" panose="020B0604020202020204" pitchFamily="34" charset="0"/>
                          <a:sym typeface="Georgia"/>
                        </a:rPr>
                        <a:t>Program</a:t>
                      </a:r>
                      <a:r>
                        <a:rPr sz="1400" b="1" dirty="0">
                          <a:solidFill>
                            <a:schemeClr val="tx1"/>
                          </a:solidFill>
                          <a:latin typeface="Arial" panose="020B0604020202020204" pitchFamily="34" charset="0"/>
                          <a:ea typeface="Georgia"/>
                          <a:cs typeface="Arial" panose="020B0604020202020204" pitchFamily="34" charset="0"/>
                          <a:sym typeface="Georgia"/>
                        </a:rPr>
                        <a:t> more effective based on information identified in step 11.</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marR="0" lvl="0" indent="0" algn="l" defTabSz="914400" rtl="0" eaLnBrk="1" fontAlgn="auto" latinLnBrk="0" hangingPunct="1">
                        <a:lnSpc>
                          <a:spcPct val="107000"/>
                        </a:lnSpc>
                        <a:spcBef>
                          <a:spcPts val="0"/>
                        </a:spcBef>
                        <a:spcAft>
                          <a:spcPts val="0"/>
                        </a:spcAft>
                        <a:buClrTx/>
                        <a:buSzTx/>
                        <a:buFontTx/>
                        <a:buNone/>
                        <a:tabLst/>
                        <a:defRPr sz="1800"/>
                      </a:pPr>
                      <a:r>
                        <a:rPr sz="1200" b="0" dirty="0">
                          <a:solidFill>
                            <a:schemeClr val="tx1"/>
                          </a:solidFill>
                          <a:latin typeface="Arial" panose="020B0604020202020204" pitchFamily="34" charset="0"/>
                          <a:ea typeface="Georgia"/>
                          <a:cs typeface="Arial" panose="020B0604020202020204" pitchFamily="34" charset="0"/>
                          <a:sym typeface="Georgia"/>
                        </a:rPr>
                        <a:t>Ambassadors and</a:t>
                      </a:r>
                      <a:r>
                        <a:rPr lang="en-US" sz="1200" b="0" dirty="0">
                          <a:solidFill>
                            <a:schemeClr val="tx1"/>
                          </a:solidFill>
                          <a:latin typeface="Arial" panose="020B0604020202020204" pitchFamily="34" charset="0"/>
                          <a:ea typeface="Georgia"/>
                          <a:cs typeface="Arial" panose="020B0604020202020204" pitchFamily="34" charset="0"/>
                          <a:sym typeface="Georgia"/>
                        </a:rPr>
                        <a:t> </a:t>
                      </a:r>
                      <a:r>
                        <a:rPr kumimoji="0" lang="en-US" sz="12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S&amp;EPT </a:t>
                      </a:r>
                      <a:endParaRPr kumimoji="0" lang="en-US" sz="12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sym typeface="Georgia"/>
                      </a:endParaRPr>
                    </a:p>
                    <a:p>
                      <a:pPr marL="0" marR="0" lvl="0" indent="0" algn="l" defTabSz="914400" rtl="0" eaLnBrk="1" fontAlgn="auto" latinLnBrk="0" hangingPunct="1">
                        <a:lnSpc>
                          <a:spcPct val="107000"/>
                        </a:lnSpc>
                        <a:spcBef>
                          <a:spcPts val="0"/>
                        </a:spcBef>
                        <a:spcAft>
                          <a:spcPts val="0"/>
                        </a:spcAft>
                        <a:buClrTx/>
                        <a:buSzTx/>
                        <a:buFontTx/>
                        <a:buNone/>
                        <a:tabLst/>
                        <a:defRPr sz="1800"/>
                      </a:pPr>
                      <a:endParaRPr lang="en-US" sz="1200" b="0" dirty="0">
                        <a:solidFill>
                          <a:schemeClr val="tx1"/>
                        </a:solidFill>
                        <a:latin typeface="Arial" panose="020B0604020202020204" pitchFamily="34" charset="0"/>
                        <a:ea typeface="Georgia"/>
                        <a:cs typeface="Arial" panose="020B0604020202020204" pitchFamily="34" charset="0"/>
                        <a:sym typeface="Georgia"/>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sz="1400" b="1">
                          <a:solidFill>
                            <a:srgbClr val="FF0000"/>
                          </a:solidFill>
                          <a:latin typeface="Georgia"/>
                          <a:ea typeface="Georgia"/>
                          <a:cs typeface="Georgia"/>
                          <a:sym typeface="Georgia"/>
                        </a:defRPr>
                      </a:pPr>
                      <a:r>
                        <a:rPr sz="1200" b="0" dirty="0">
                          <a:solidFill>
                            <a:schemeClr val="tx1"/>
                          </a:solidFill>
                          <a:latin typeface="Arial" panose="020B0604020202020204" pitchFamily="34" charset="0"/>
                          <a:cs typeface="Arial" panose="020B0604020202020204" pitchFamily="34" charset="0"/>
                        </a:rPr>
                        <a:t>1 month after step 11</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sz="1800"/>
                      </a:pPr>
                      <a:r>
                        <a:rPr lang="en-US" sz="1200" b="0" dirty="0">
                          <a:solidFill>
                            <a:schemeClr val="tx1"/>
                          </a:solidFill>
                          <a:latin typeface="Arial" panose="020B0604020202020204" pitchFamily="34" charset="0"/>
                          <a:ea typeface="Georgia"/>
                          <a:cs typeface="Arial" panose="020B0604020202020204" pitchFamily="34" charset="0"/>
                          <a:sym typeface="Georgia"/>
                        </a:rPr>
                        <a:t>Analysis</a:t>
                      </a:r>
                      <a:r>
                        <a:rPr sz="1200" b="0" dirty="0">
                          <a:solidFill>
                            <a:schemeClr val="tx1"/>
                          </a:solidFill>
                          <a:latin typeface="Arial" panose="020B0604020202020204" pitchFamily="34" charset="0"/>
                          <a:ea typeface="Georgia"/>
                          <a:cs typeface="Arial" panose="020B0604020202020204" pitchFamily="34" charset="0"/>
                          <a:sym typeface="Georgia"/>
                        </a:rPr>
                        <a:t> is completed, and </a:t>
                      </a:r>
                      <a:r>
                        <a:rPr lang="en-US" sz="1200" cap="none" spc="0" dirty="0">
                          <a:solidFill>
                            <a:schemeClr val="tx1"/>
                          </a:solidFill>
                          <a:latin typeface="Arial" panose="020B0604020202020204" pitchFamily="34" charset="0"/>
                          <a:cs typeface="Arial" panose="020B0604020202020204" pitchFamily="34" charset="0"/>
                        </a:rPr>
                        <a:t>Stewardship &amp; Engagement Program</a:t>
                      </a:r>
                      <a:r>
                        <a:rPr lang="en-US" sz="1200" b="0" dirty="0">
                          <a:solidFill>
                            <a:schemeClr val="tx1"/>
                          </a:solidFill>
                          <a:latin typeface="Arial" panose="020B0604020202020204" pitchFamily="34" charset="0"/>
                          <a:ea typeface="Georgia"/>
                          <a:cs typeface="Arial" panose="020B0604020202020204" pitchFamily="34" charset="0"/>
                          <a:sym typeface="Georgia"/>
                        </a:rPr>
                        <a:t> </a:t>
                      </a:r>
                      <a:r>
                        <a:rPr lang="en-US" sz="1200" cap="none" spc="0" dirty="0">
                          <a:solidFill>
                            <a:schemeClr val="tx1"/>
                          </a:solidFill>
                          <a:latin typeface="Arial" panose="020B0604020202020204" pitchFamily="34" charset="0"/>
                          <a:cs typeface="Arial" panose="020B0604020202020204" pitchFamily="34" charset="0"/>
                        </a:rPr>
                        <a:t>is</a:t>
                      </a:r>
                      <a:r>
                        <a:rPr sz="1200" b="0" dirty="0">
                          <a:solidFill>
                            <a:schemeClr val="tx1"/>
                          </a:solidFill>
                          <a:latin typeface="Arial" panose="020B0604020202020204" pitchFamily="34" charset="0"/>
                          <a:ea typeface="Georgia"/>
                          <a:cs typeface="Arial" panose="020B0604020202020204" pitchFamily="34" charset="0"/>
                          <a:sym typeface="Georgia"/>
                        </a:rPr>
                        <a:t> refined accordingly</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2" name="Title 1">
            <a:extLst>
              <a:ext uri="{FF2B5EF4-FFF2-40B4-BE49-F238E27FC236}">
                <a16:creationId xmlns:a16="http://schemas.microsoft.com/office/drawing/2014/main" id="{C04D3874-8145-683E-A506-653063F7B235}"/>
              </a:ext>
            </a:extLst>
          </p:cNvPr>
          <p:cNvSpPr txBox="1">
            <a:spLocks/>
          </p:cNvSpPr>
          <p:nvPr/>
        </p:nvSpPr>
        <p:spPr bwMode="auto">
          <a:xfrm>
            <a:off x="312769" y="503623"/>
            <a:ext cx="8719526" cy="1159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lvl1pPr algn="ctr" rtl="0" fontAlgn="base">
              <a:lnSpc>
                <a:spcPct val="70000"/>
              </a:lnSpc>
              <a:spcBef>
                <a:spcPct val="0"/>
              </a:spcBef>
              <a:spcAft>
                <a:spcPct val="0"/>
              </a:spcAft>
              <a:defRPr sz="3600" b="1" u="sng">
                <a:solidFill>
                  <a:srgbClr val="760002"/>
                </a:solidFill>
                <a:effectLst/>
                <a:latin typeface="Georgia" panose="02040502050405020303" pitchFamily="18" charset="0"/>
                <a:ea typeface="+mj-ea"/>
                <a:cs typeface="Arial" panose="020B0604020202020204" pitchFamily="34" charset="0"/>
              </a:defRPr>
            </a:lvl1pPr>
            <a:lvl2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2pPr>
            <a:lvl3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3pPr>
            <a:lvl4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4pPr>
            <a:lvl5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5pPr>
            <a:lvl6pPr marL="4572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6pPr>
            <a:lvl7pPr marL="9144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7pPr>
            <a:lvl8pPr marL="13716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8pPr>
            <a:lvl9pPr marL="18288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9pPr>
          </a:lstStyle>
          <a:p>
            <a:pPr marL="0" marR="0" lvl="0" indent="0" algn="l" defTabSz="914400" rtl="0" eaLnBrk="1" fontAlgn="base" latinLnBrk="0" hangingPunct="1">
              <a:lnSpc>
                <a:spcPct val="90000"/>
              </a:lnSpc>
              <a:spcBef>
                <a:spcPct val="0"/>
              </a:spcBef>
              <a:spcAft>
                <a:spcPts val="600"/>
              </a:spcAft>
              <a:buClrTx/>
              <a:buSzTx/>
              <a:buFontTx/>
              <a:buNone/>
              <a:tabLst/>
              <a:defRPr/>
            </a:pPr>
            <a:r>
              <a:rPr kumimoji="0" lang="en-US" sz="3500" b="0" i="0" u="sng"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Stewardship  &amp;  Engagement  Action  Plan</a:t>
            </a:r>
          </a:p>
        </p:txBody>
      </p:sp>
      <p:pic>
        <p:nvPicPr>
          <p:cNvPr id="4" name="Picture 3" descr="A white background with black text&#10;&#10;Description automatically generated">
            <a:extLst>
              <a:ext uri="{FF2B5EF4-FFF2-40B4-BE49-F238E27FC236}">
                <a16:creationId xmlns:a16="http://schemas.microsoft.com/office/drawing/2014/main" id="{BFC6447B-EE54-27BF-F85A-FF04C3DCAE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12062" y="53585"/>
            <a:ext cx="3519868" cy="775151"/>
          </a:xfrm>
          <a:prstGeom prst="rect">
            <a:avLst/>
          </a:prstGeom>
        </p:spPr>
      </p:pic>
    </p:spTree>
    <p:extLst>
      <p:ext uri="{BB962C8B-B14F-4D97-AF65-F5344CB8AC3E}">
        <p14:creationId xmlns:p14="http://schemas.microsoft.com/office/powerpoint/2010/main" val="3321150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4" name="Rectangle 333">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36" name="Rectangle 335">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0"/>
            <a:ext cx="9143999"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38" name="Rectangle 337">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642"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40" name="Rectangle 339">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1"/>
            <a:ext cx="9144001"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329" name="Table 5"/>
          <p:cNvGraphicFramePr/>
          <p:nvPr/>
        </p:nvGraphicFramePr>
        <p:xfrm>
          <a:off x="48094" y="1671349"/>
          <a:ext cx="8984201" cy="5001098"/>
        </p:xfrm>
        <a:graphic>
          <a:graphicData uri="http://schemas.openxmlformats.org/drawingml/2006/table">
            <a:tbl>
              <a:tblPr firstRow="1" bandRow="1">
                <a:tableStyleId>{BC89EF96-8CEA-46FF-86C4-4CE0E7609802}</a:tableStyleId>
              </a:tblPr>
              <a:tblGrid>
                <a:gridCol w="6054573">
                  <a:extLst>
                    <a:ext uri="{9D8B030D-6E8A-4147-A177-3AD203B41FA5}">
                      <a16:colId xmlns:a16="http://schemas.microsoft.com/office/drawing/2014/main" val="20000"/>
                    </a:ext>
                  </a:extLst>
                </a:gridCol>
                <a:gridCol w="1242873">
                  <a:extLst>
                    <a:ext uri="{9D8B030D-6E8A-4147-A177-3AD203B41FA5}">
                      <a16:colId xmlns:a16="http://schemas.microsoft.com/office/drawing/2014/main" val="20001"/>
                    </a:ext>
                  </a:extLst>
                </a:gridCol>
                <a:gridCol w="1686755">
                  <a:extLst>
                    <a:ext uri="{9D8B030D-6E8A-4147-A177-3AD203B41FA5}">
                      <a16:colId xmlns:a16="http://schemas.microsoft.com/office/drawing/2014/main" val="20002"/>
                    </a:ext>
                  </a:extLst>
                </a:gridCol>
              </a:tblGrid>
              <a:tr h="293103">
                <a:tc>
                  <a:txBody>
                    <a:bodyPr/>
                    <a:lstStyle/>
                    <a:p>
                      <a:pPr algn="l">
                        <a:defRPr sz="1800" b="0">
                          <a:solidFill>
                            <a:srgbClr val="000000"/>
                          </a:solidFill>
                        </a:defRPr>
                      </a:pPr>
                      <a:r>
                        <a:rPr sz="1400" b="1" u="sng" dirty="0">
                          <a:solidFill>
                            <a:schemeClr val="tx1"/>
                          </a:solidFill>
                          <a:sym typeface="Arial"/>
                        </a:rPr>
                        <a:t>Lead Measure Action</a:t>
                      </a:r>
                      <a:endParaRPr sz="1400" b="1" u="sng" dirty="0">
                        <a:solidFill>
                          <a:schemeClr val="tx1"/>
                        </a:solidFill>
                        <a:latin typeface="Arial"/>
                        <a:ea typeface="Arial"/>
                        <a:cs typeface="Arial"/>
                        <a:sym typeface="Arial"/>
                      </a:endParaRPr>
                    </a:p>
                  </a:txBody>
                  <a:tcPr marL="35504" marR="35504" marT="35504" marB="35504" horzOverflow="overflow"/>
                </a:tc>
                <a:tc>
                  <a:txBody>
                    <a:bodyPr/>
                    <a:lstStyle/>
                    <a:p>
                      <a:pPr algn="l">
                        <a:defRPr sz="1800" b="0">
                          <a:solidFill>
                            <a:srgbClr val="000000"/>
                          </a:solidFill>
                        </a:defRPr>
                      </a:pPr>
                      <a:r>
                        <a:rPr sz="1400" b="1" u="sng" dirty="0">
                          <a:solidFill>
                            <a:schemeClr val="tx1"/>
                          </a:solidFill>
                          <a:sym typeface="Arial"/>
                        </a:rPr>
                        <a:t>Deadline Date</a:t>
                      </a:r>
                      <a:endParaRPr sz="1400" b="1" u="sng" dirty="0">
                        <a:solidFill>
                          <a:schemeClr val="tx1"/>
                        </a:solidFill>
                        <a:latin typeface="Arial"/>
                        <a:ea typeface="Arial"/>
                        <a:cs typeface="Arial"/>
                        <a:sym typeface="Arial"/>
                      </a:endParaRPr>
                    </a:p>
                  </a:txBody>
                  <a:tcPr marL="35504" marR="35504" marT="35504" marB="35504" horzOverflow="overflow"/>
                </a:tc>
                <a:tc>
                  <a:txBody>
                    <a:bodyPr/>
                    <a:lstStyle/>
                    <a:p>
                      <a:pPr algn="l">
                        <a:defRPr sz="1800" b="0">
                          <a:solidFill>
                            <a:srgbClr val="000000"/>
                          </a:solidFill>
                        </a:defRPr>
                      </a:pPr>
                      <a:r>
                        <a:rPr lang="en-US" sz="1400" b="1" u="sng" dirty="0">
                          <a:solidFill>
                            <a:schemeClr val="tx1"/>
                          </a:solidFill>
                          <a:sym typeface="Arial"/>
                        </a:rPr>
                        <a:t>% </a:t>
                      </a:r>
                      <a:r>
                        <a:rPr sz="1400" b="1" u="sng" dirty="0">
                          <a:solidFill>
                            <a:schemeClr val="tx1"/>
                          </a:solidFill>
                          <a:sym typeface="Arial"/>
                        </a:rPr>
                        <a:t>Complete and Date</a:t>
                      </a:r>
                      <a:endParaRPr sz="1400" b="1" u="sng" dirty="0">
                        <a:solidFill>
                          <a:schemeClr val="tx1"/>
                        </a:solidFill>
                        <a:latin typeface="Arial"/>
                        <a:ea typeface="Arial"/>
                        <a:cs typeface="Arial"/>
                        <a:sym typeface="Arial"/>
                      </a:endParaRPr>
                    </a:p>
                  </a:txBody>
                  <a:tcPr marL="35504" marR="35504" marT="35504" marB="35504" horzOverflow="overflow"/>
                </a:tc>
                <a:extLst>
                  <a:ext uri="{0D108BD9-81ED-4DB2-BD59-A6C34878D82A}">
                    <a16:rowId xmlns:a16="http://schemas.microsoft.com/office/drawing/2014/main" val="10000"/>
                  </a:ext>
                </a:extLst>
              </a:tr>
              <a:tr h="316868">
                <a:tc>
                  <a:txBody>
                    <a:bodyPr/>
                    <a:lstStyle/>
                    <a:p>
                      <a:pPr algn="l">
                        <a:defRPr sz="1800"/>
                      </a:pPr>
                      <a:r>
                        <a:rPr sz="1500" dirty="0">
                          <a:solidFill>
                            <a:schemeClr val="tx1"/>
                          </a:solidFill>
                          <a:sym typeface="Georgia"/>
                        </a:rPr>
                        <a:t>1. Form </a:t>
                      </a:r>
                      <a:r>
                        <a:rPr lang="en-US" sz="1500" dirty="0">
                          <a:solidFill>
                            <a:schemeClr val="tx1"/>
                          </a:solidFill>
                          <a:sym typeface="Georgia"/>
                        </a:rPr>
                        <a:t>Stewardship &amp; Engagement Giving Program Team</a:t>
                      </a:r>
                      <a:endParaRPr sz="15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1"/>
                  </a:ext>
                </a:extLst>
              </a:tr>
              <a:tr h="316868">
                <a:tc>
                  <a:txBody>
                    <a:bodyPr/>
                    <a:lstStyle/>
                    <a:p>
                      <a:pPr algn="l">
                        <a:defRPr sz="1800"/>
                      </a:pPr>
                      <a:r>
                        <a:rPr sz="1500" dirty="0">
                          <a:solidFill>
                            <a:schemeClr val="tx1"/>
                          </a:solidFill>
                          <a:sym typeface="Georgia"/>
                        </a:rPr>
                        <a:t>2. Develop definitions and effectiveness metrics</a:t>
                      </a:r>
                      <a:endParaRPr sz="15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2"/>
                  </a:ext>
                </a:extLst>
              </a:tr>
              <a:tr h="377087">
                <a:tc>
                  <a:txBody>
                    <a:bodyPr/>
                    <a:lstStyle/>
                    <a:p>
                      <a:pPr algn="l">
                        <a:defRPr sz="1800"/>
                      </a:pPr>
                      <a:r>
                        <a:rPr sz="1500" dirty="0">
                          <a:solidFill>
                            <a:schemeClr val="tx1"/>
                          </a:solidFill>
                          <a:sym typeface="Georgia"/>
                        </a:rPr>
                        <a:t>3. Analyze parish baselines and engagement success impediments</a:t>
                      </a:r>
                      <a:endParaRPr sz="15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3"/>
                  </a:ext>
                </a:extLst>
              </a:tr>
              <a:tr h="316868">
                <a:tc>
                  <a:txBody>
                    <a:bodyPr/>
                    <a:lstStyle/>
                    <a:p>
                      <a:pPr algn="l">
                        <a:defRPr sz="1800"/>
                      </a:pPr>
                      <a:r>
                        <a:rPr sz="1500" dirty="0">
                          <a:solidFill>
                            <a:schemeClr val="tx1"/>
                          </a:solidFill>
                          <a:sym typeface="Georgia"/>
                        </a:rPr>
                        <a:t>4. Research </a:t>
                      </a:r>
                      <a:r>
                        <a:rPr lang="en-US" sz="1500" dirty="0">
                          <a:solidFill>
                            <a:schemeClr val="tx1"/>
                          </a:solidFill>
                          <a:sym typeface="Georgia"/>
                        </a:rPr>
                        <a:t>Stewardship &amp;.Engagement Program</a:t>
                      </a:r>
                      <a:endParaRPr sz="15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4"/>
                  </a:ext>
                </a:extLst>
              </a:tr>
              <a:tr h="316868">
                <a:tc>
                  <a:txBody>
                    <a:bodyPr/>
                    <a:lstStyle/>
                    <a:p>
                      <a:pPr algn="l">
                        <a:defRPr sz="1800"/>
                      </a:pPr>
                      <a:r>
                        <a:rPr sz="1500" dirty="0">
                          <a:solidFill>
                            <a:schemeClr val="tx1"/>
                          </a:solidFill>
                          <a:sym typeface="Georgia"/>
                        </a:rPr>
                        <a:t>5. Evaluate</a:t>
                      </a:r>
                      <a:r>
                        <a:rPr lang="en-US" sz="1500" dirty="0">
                          <a:solidFill>
                            <a:schemeClr val="tx1"/>
                          </a:solidFill>
                          <a:sym typeface="Georgia"/>
                        </a:rPr>
                        <a:t> Stewardship &amp; Engagement Program</a:t>
                      </a:r>
                      <a:endParaRPr sz="15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5"/>
                  </a:ext>
                </a:extLst>
              </a:tr>
              <a:tr h="316868">
                <a:tc>
                  <a:txBody>
                    <a:bodyPr/>
                    <a:lstStyle/>
                    <a:p>
                      <a:pPr algn="l">
                        <a:defRPr sz="1800"/>
                      </a:pPr>
                      <a:r>
                        <a:rPr sz="1500" dirty="0">
                          <a:solidFill>
                            <a:schemeClr val="tx1"/>
                          </a:solidFill>
                          <a:sym typeface="Georgia"/>
                        </a:rPr>
                        <a:t>6. Finalize </a:t>
                      </a:r>
                      <a:r>
                        <a:rPr lang="en-US" sz="1500" dirty="0">
                          <a:solidFill>
                            <a:schemeClr val="tx1"/>
                          </a:solidFill>
                          <a:sym typeface="Georgia"/>
                        </a:rPr>
                        <a:t>Stewardship &amp; Engagement Program</a:t>
                      </a:r>
                      <a:endParaRPr sz="15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6"/>
                  </a:ext>
                </a:extLst>
              </a:tr>
              <a:tr h="316868">
                <a:tc>
                  <a:txBody>
                    <a:bodyPr/>
                    <a:lstStyle/>
                    <a:p>
                      <a:pPr algn="l">
                        <a:defRPr sz="1800"/>
                      </a:pPr>
                      <a:r>
                        <a:rPr sz="1500" dirty="0">
                          <a:solidFill>
                            <a:schemeClr val="tx1"/>
                          </a:solidFill>
                          <a:sym typeface="Georgia"/>
                        </a:rPr>
                        <a:t>7. Identify and recruit </a:t>
                      </a:r>
                      <a:r>
                        <a:rPr lang="en-US" sz="1500" dirty="0">
                          <a:solidFill>
                            <a:schemeClr val="tx1"/>
                          </a:solidFill>
                          <a:sym typeface="Georgia"/>
                        </a:rPr>
                        <a:t>Stewardship</a:t>
                      </a:r>
                      <a:r>
                        <a:rPr sz="1500" dirty="0">
                          <a:solidFill>
                            <a:schemeClr val="tx1"/>
                          </a:solidFill>
                          <a:sym typeface="Georgia"/>
                        </a:rPr>
                        <a:t> Ambassadors</a:t>
                      </a:r>
                      <a:endParaRPr sz="15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7"/>
                  </a:ext>
                </a:extLst>
              </a:tr>
              <a:tr h="316868">
                <a:tc>
                  <a:txBody>
                    <a:bodyPr/>
                    <a:lstStyle/>
                    <a:p>
                      <a:pPr algn="l">
                        <a:defRPr sz="1800"/>
                      </a:pPr>
                      <a:r>
                        <a:rPr sz="1500" dirty="0">
                          <a:solidFill>
                            <a:schemeClr val="tx1"/>
                          </a:solidFill>
                          <a:sym typeface="Georgia"/>
                        </a:rPr>
                        <a:t>8. Train </a:t>
                      </a:r>
                      <a:r>
                        <a:rPr lang="en-US" sz="1500" dirty="0">
                          <a:solidFill>
                            <a:schemeClr val="tx1"/>
                          </a:solidFill>
                          <a:sym typeface="Georgia"/>
                        </a:rPr>
                        <a:t>Stewardship</a:t>
                      </a:r>
                      <a:r>
                        <a:rPr sz="1500" dirty="0">
                          <a:solidFill>
                            <a:schemeClr val="tx1"/>
                          </a:solidFill>
                          <a:sym typeface="Georgia"/>
                        </a:rPr>
                        <a:t> Ambassadors</a:t>
                      </a:r>
                      <a:endParaRPr sz="15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8"/>
                  </a:ext>
                </a:extLst>
              </a:tr>
              <a:tr h="519986">
                <a:tc>
                  <a:txBody>
                    <a:bodyPr/>
                    <a:lstStyle/>
                    <a:p>
                      <a:pPr algn="l">
                        <a:tabLst>
                          <a:tab pos="508000" algn="l"/>
                        </a:tabLst>
                        <a:defRPr sz="1800"/>
                      </a:pPr>
                      <a:r>
                        <a:rPr sz="1500" dirty="0">
                          <a:solidFill>
                            <a:schemeClr val="tx1"/>
                          </a:solidFill>
                          <a:sym typeface="Georgia"/>
                        </a:rPr>
                        <a:t>9. Implement </a:t>
                      </a:r>
                      <a:r>
                        <a:rPr lang="en-US" sz="1500" dirty="0">
                          <a:solidFill>
                            <a:schemeClr val="tx1"/>
                          </a:solidFill>
                          <a:sym typeface="Georgia"/>
                        </a:rPr>
                        <a:t>Stewardship &amp; Engagement Program </a:t>
                      </a:r>
                      <a:r>
                        <a:rPr sz="1500" dirty="0">
                          <a:solidFill>
                            <a:schemeClr val="tx1"/>
                          </a:solidFill>
                          <a:sym typeface="Georgia"/>
                        </a:rPr>
                        <a:t>and manage to interim monthly targets</a:t>
                      </a:r>
                      <a:endParaRPr sz="15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9"/>
                  </a:ext>
                </a:extLst>
              </a:tr>
              <a:tr h="519986">
                <a:tc>
                  <a:txBody>
                    <a:bodyPr/>
                    <a:lstStyle/>
                    <a:p>
                      <a:pPr algn="l">
                        <a:tabLst>
                          <a:tab pos="508000" algn="l"/>
                        </a:tabLst>
                        <a:defRPr sz="1800"/>
                      </a:pPr>
                      <a:r>
                        <a:rPr sz="1500" dirty="0">
                          <a:solidFill>
                            <a:schemeClr val="tx1"/>
                          </a:solidFill>
                          <a:sym typeface="Georgia"/>
                        </a:rPr>
                        <a:t>10. Track performance Data from </a:t>
                      </a:r>
                      <a:r>
                        <a:rPr lang="en-US" sz="1500" dirty="0">
                          <a:solidFill>
                            <a:schemeClr val="tx1"/>
                          </a:solidFill>
                          <a:sym typeface="Georgia"/>
                        </a:rPr>
                        <a:t>Stewardship &amp; Engagement Program </a:t>
                      </a:r>
                      <a:r>
                        <a:rPr sz="1500" dirty="0">
                          <a:solidFill>
                            <a:schemeClr val="tx1"/>
                          </a:solidFill>
                          <a:sym typeface="Georgia"/>
                        </a:rPr>
                        <a:t>Implementation</a:t>
                      </a:r>
                      <a:endParaRPr sz="15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10"/>
                  </a:ext>
                </a:extLst>
              </a:tr>
              <a:tr h="519986">
                <a:tc>
                  <a:txBody>
                    <a:bodyPr/>
                    <a:lstStyle/>
                    <a:p>
                      <a:pPr algn="l">
                        <a:tabLst>
                          <a:tab pos="508000" algn="l"/>
                        </a:tabLst>
                        <a:defRPr sz="1800"/>
                      </a:pPr>
                      <a:r>
                        <a:rPr sz="1500" dirty="0">
                          <a:solidFill>
                            <a:schemeClr val="tx1"/>
                          </a:solidFill>
                          <a:sym typeface="Georgia"/>
                        </a:rPr>
                        <a:t>11. Obtain qualitative and quantitative assessment data from </a:t>
                      </a:r>
                      <a:r>
                        <a:rPr lang="en-US" sz="1500" dirty="0">
                          <a:solidFill>
                            <a:schemeClr val="tx1"/>
                          </a:solidFill>
                          <a:sym typeface="Georgia"/>
                        </a:rPr>
                        <a:t>Stewardship &amp; Engagement Program</a:t>
                      </a:r>
                      <a:endParaRPr sz="15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500">
                          <a:solidFill>
                            <a:srgbClr val="FF0000"/>
                          </a:solidFill>
                          <a:latin typeface="Georgia"/>
                          <a:ea typeface="Georgia"/>
                          <a:cs typeface="Georgia"/>
                          <a:sym typeface="Georgia"/>
                        </a:defRPr>
                      </a:pPr>
                      <a:endParaRPr sz="1200" dirty="0">
                        <a:solidFill>
                          <a:srgbClr val="660033"/>
                        </a:solidFill>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11"/>
                  </a:ext>
                </a:extLst>
              </a:tr>
              <a:tr h="519986">
                <a:tc>
                  <a:txBody>
                    <a:bodyPr/>
                    <a:lstStyle/>
                    <a:p>
                      <a:pPr algn="l">
                        <a:tabLst>
                          <a:tab pos="508000" algn="l"/>
                        </a:tabLst>
                        <a:defRPr sz="1800"/>
                      </a:pPr>
                      <a:r>
                        <a:rPr sz="1500" dirty="0">
                          <a:solidFill>
                            <a:schemeClr val="tx1"/>
                          </a:solidFill>
                          <a:sym typeface="Georgia"/>
                        </a:rPr>
                        <a:t>12. Improve </a:t>
                      </a:r>
                      <a:r>
                        <a:rPr lang="en-US" sz="1500" dirty="0">
                          <a:solidFill>
                            <a:schemeClr val="tx1"/>
                          </a:solidFill>
                          <a:sym typeface="Georgia"/>
                        </a:rPr>
                        <a:t>Stewardship &amp; Engagement Program </a:t>
                      </a:r>
                      <a:r>
                        <a:rPr sz="1500" dirty="0">
                          <a:solidFill>
                            <a:schemeClr val="tx1"/>
                          </a:solidFill>
                          <a:sym typeface="Georgia"/>
                        </a:rPr>
                        <a:t>based lessons learned in step 11	</a:t>
                      </a:r>
                      <a:endParaRPr sz="15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500">
                          <a:solidFill>
                            <a:srgbClr val="FF0000"/>
                          </a:solidFill>
                          <a:latin typeface="Times New Roman"/>
                          <a:ea typeface="Times New Roman"/>
                          <a:cs typeface="Times New Roman"/>
                          <a:sym typeface="Times New Roman"/>
                        </a:defRPr>
                      </a:pPr>
                      <a:endParaRPr sz="1200" dirty="0">
                        <a:solidFill>
                          <a:srgbClr val="660033"/>
                        </a:solidFill>
                      </a:endParaRPr>
                    </a:p>
                  </a:txBody>
                  <a:tcPr marL="35504" marR="35504" marT="35504" marB="35504" horzOverflow="overflow"/>
                </a:tc>
                <a:tc>
                  <a:txBody>
                    <a:bodyPr/>
                    <a:lstStyle/>
                    <a:p>
                      <a:pPr algn="l">
                        <a:defRPr sz="1500">
                          <a:solidFill>
                            <a:srgbClr val="5D0100"/>
                          </a:solidFill>
                          <a:latin typeface="Arial"/>
                          <a:ea typeface="Arial"/>
                          <a:cs typeface="Arial"/>
                          <a:sym typeface="Arial"/>
                        </a:defRPr>
                      </a:pPr>
                      <a:endParaRPr sz="1200" dirty="0"/>
                    </a:p>
                  </a:txBody>
                  <a:tcPr marL="35504" marR="35504" marT="35504" marB="35504" horzOverflow="overflow"/>
                </a:tc>
                <a:extLst>
                  <a:ext uri="{0D108BD9-81ED-4DB2-BD59-A6C34878D82A}">
                    <a16:rowId xmlns:a16="http://schemas.microsoft.com/office/drawing/2014/main" val="10012"/>
                  </a:ext>
                </a:extLst>
              </a:tr>
            </a:tbl>
          </a:graphicData>
        </a:graphic>
      </p:graphicFrame>
      <p:sp>
        <p:nvSpPr>
          <p:cNvPr id="3" name="Title 1">
            <a:extLst>
              <a:ext uri="{FF2B5EF4-FFF2-40B4-BE49-F238E27FC236}">
                <a16:creationId xmlns:a16="http://schemas.microsoft.com/office/drawing/2014/main" id="{2DE68B39-E5CD-D2CA-2F4D-3A9E8762D5AD}"/>
              </a:ext>
            </a:extLst>
          </p:cNvPr>
          <p:cNvSpPr txBox="1">
            <a:spLocks/>
          </p:cNvSpPr>
          <p:nvPr/>
        </p:nvSpPr>
        <p:spPr bwMode="auto">
          <a:xfrm>
            <a:off x="312769" y="503623"/>
            <a:ext cx="8719526" cy="1159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lvl1pPr algn="ctr" rtl="0" fontAlgn="base">
              <a:lnSpc>
                <a:spcPct val="70000"/>
              </a:lnSpc>
              <a:spcBef>
                <a:spcPct val="0"/>
              </a:spcBef>
              <a:spcAft>
                <a:spcPct val="0"/>
              </a:spcAft>
              <a:defRPr sz="3600" b="1" u="sng">
                <a:solidFill>
                  <a:srgbClr val="760002"/>
                </a:solidFill>
                <a:effectLst/>
                <a:latin typeface="Georgia" panose="02040502050405020303" pitchFamily="18" charset="0"/>
                <a:ea typeface="+mj-ea"/>
                <a:cs typeface="Arial" panose="020B0604020202020204" pitchFamily="34" charset="0"/>
              </a:defRPr>
            </a:lvl1pPr>
            <a:lvl2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2pPr>
            <a:lvl3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3pPr>
            <a:lvl4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4pPr>
            <a:lvl5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5pPr>
            <a:lvl6pPr marL="4572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6pPr>
            <a:lvl7pPr marL="9144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7pPr>
            <a:lvl8pPr marL="13716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8pPr>
            <a:lvl9pPr marL="18288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9pPr>
          </a:lstStyle>
          <a:p>
            <a:pPr marL="0" marR="0" lvl="0" indent="0" algn="l" defTabSz="914400" rtl="0" eaLnBrk="1" fontAlgn="base" latinLnBrk="0" hangingPunct="1">
              <a:lnSpc>
                <a:spcPct val="90000"/>
              </a:lnSpc>
              <a:spcBef>
                <a:spcPct val="0"/>
              </a:spcBef>
              <a:spcAft>
                <a:spcPts val="600"/>
              </a:spcAft>
              <a:buClrTx/>
              <a:buSzTx/>
              <a:buFontTx/>
              <a:buNone/>
              <a:tabLst/>
              <a:defRPr/>
            </a:pPr>
            <a:r>
              <a:rPr kumimoji="0" lang="en-US" sz="3500" b="0" i="0" u="sng"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Stewardship  &amp;  Engagement  Action  Plan</a:t>
            </a:r>
          </a:p>
        </p:txBody>
      </p:sp>
      <p:pic>
        <p:nvPicPr>
          <p:cNvPr id="2" name="Picture 1" descr="A white background with black text&#10;&#10;Description automatically generated">
            <a:extLst>
              <a:ext uri="{FF2B5EF4-FFF2-40B4-BE49-F238E27FC236}">
                <a16:creationId xmlns:a16="http://schemas.microsoft.com/office/drawing/2014/main" id="{C251297B-71AA-66FA-B04F-B5BBE20FF4A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12062" y="53585"/>
            <a:ext cx="3519868" cy="775151"/>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00D7E3-C9B4-343B-3F6C-4C4B61460C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4A263F-6264-0873-0245-E69F8AC2E75E}"/>
              </a:ext>
            </a:extLst>
          </p:cNvPr>
          <p:cNvSpPr>
            <a:spLocks noGrp="1"/>
          </p:cNvSpPr>
          <p:nvPr>
            <p:ph type="title"/>
          </p:nvPr>
        </p:nvSpPr>
        <p:spPr>
          <a:xfrm>
            <a:off x="1038687" y="2551247"/>
            <a:ext cx="7276528" cy="1143000"/>
          </a:xfrm>
        </p:spPr>
        <p:txBody>
          <a:bodyPr/>
          <a:lstStyle/>
          <a:p>
            <a:r>
              <a:rPr lang="en-US" u="none" dirty="0"/>
              <a:t>Sample 3 </a:t>
            </a:r>
            <a:br>
              <a:rPr lang="en-US" dirty="0"/>
            </a:br>
            <a:r>
              <a:rPr lang="en-US" dirty="0"/>
              <a:t>Stewardship &amp; Engagement</a:t>
            </a:r>
          </a:p>
        </p:txBody>
      </p:sp>
    </p:spTree>
    <p:extLst>
      <p:ext uri="{BB962C8B-B14F-4D97-AF65-F5344CB8AC3E}">
        <p14:creationId xmlns:p14="http://schemas.microsoft.com/office/powerpoint/2010/main" val="1440272673"/>
      </p:ext>
    </p:extLst>
  </p:cSld>
  <p:clrMapOvr>
    <a:masterClrMapping/>
  </p:clrMapOvr>
  <p:transition>
    <p:strips dir="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 name="Content Placeholder 2"/>
          <p:cNvSpPr txBox="1">
            <a:spLocks noGrp="1"/>
          </p:cNvSpPr>
          <p:nvPr>
            <p:ph type="body" sz="half" idx="1"/>
          </p:nvPr>
        </p:nvSpPr>
        <p:spPr>
          <a:xfrm>
            <a:off x="88944" y="1116408"/>
            <a:ext cx="8966112" cy="3396433"/>
          </a:xfrm>
          <a:prstGeom prst="rect">
            <a:avLst/>
          </a:prstGeom>
        </p:spPr>
        <p:txBody>
          <a:bodyPr>
            <a:noAutofit/>
          </a:bodyPr>
          <a:lstStyle/>
          <a:p>
            <a:pPr marL="0" indent="0" defTabSz="731520">
              <a:lnSpc>
                <a:spcPct val="100000"/>
              </a:lnSpc>
              <a:spcBef>
                <a:spcPts val="0"/>
              </a:spcBef>
              <a:buSzTx/>
              <a:buNone/>
              <a:defRPr sz="1920" b="1">
                <a:effectLst/>
              </a:defRPr>
            </a:pPr>
            <a:r>
              <a:rPr lang="en-US" sz="1700" dirty="0"/>
              <a:t>We will research, d</a:t>
            </a:r>
            <a:r>
              <a:rPr sz="1700" dirty="0"/>
              <a:t>evelop</a:t>
            </a:r>
            <a:r>
              <a:rPr lang="en-US" sz="1700" dirty="0"/>
              <a:t>,</a:t>
            </a:r>
            <a:r>
              <a:rPr sz="1700" dirty="0"/>
              <a:t>  and  implement </a:t>
            </a:r>
            <a:r>
              <a:rPr lang="en-US" sz="1600" dirty="0">
                <a:effectLst/>
              </a:rPr>
              <a:t>a best practices, </a:t>
            </a:r>
            <a:r>
              <a:rPr sz="1700" dirty="0"/>
              <a:t>effective </a:t>
            </a:r>
            <a:r>
              <a:rPr lang="en-US" sz="1700" dirty="0"/>
              <a:t>youth and adult Stewardship Ministry Engagement Program</a:t>
            </a:r>
            <a:r>
              <a:rPr sz="1700" dirty="0"/>
              <a:t>  (the “</a:t>
            </a:r>
            <a:r>
              <a:rPr lang="en-US" sz="1700" dirty="0"/>
              <a:t>Stewardship &amp; Engagement Program</a:t>
            </a:r>
            <a:r>
              <a:rPr sz="1700" dirty="0"/>
              <a:t>”)  that will achieve the following “</a:t>
            </a:r>
            <a:r>
              <a:rPr lang="en-US" sz="1700" dirty="0"/>
              <a:t>Stewardship &amp; Engagement Targets</a:t>
            </a:r>
            <a:r>
              <a:rPr sz="1700" dirty="0"/>
              <a:t>”</a:t>
            </a:r>
            <a:r>
              <a:rPr lang="en-US" sz="1700" dirty="0"/>
              <a:t> within  35  months</a:t>
            </a:r>
            <a:r>
              <a:rPr sz="1700" dirty="0"/>
              <a:t>:</a:t>
            </a:r>
            <a:endParaRPr lang="en-US" sz="1700" dirty="0"/>
          </a:p>
          <a:p>
            <a:pPr marL="0" indent="0" defTabSz="731520">
              <a:lnSpc>
                <a:spcPct val="100000"/>
              </a:lnSpc>
              <a:spcBef>
                <a:spcPts val="0"/>
              </a:spcBef>
              <a:buSzTx/>
              <a:buNone/>
              <a:defRPr sz="1920" b="1">
                <a:effectLst/>
              </a:defRPr>
            </a:pPr>
            <a:endParaRPr sz="800" dirty="0"/>
          </a:p>
          <a:p>
            <a:pPr marL="731520" indent="-271779" defTabSz="731520">
              <a:lnSpc>
                <a:spcPct val="100000"/>
              </a:lnSpc>
              <a:spcBef>
                <a:spcPts val="0"/>
              </a:spcBef>
              <a:buFontTx/>
              <a:buAutoNum type="alphaLcParenBoth"/>
              <a:tabLst>
                <a:tab pos="968375" algn="l"/>
              </a:tabLst>
              <a:defRPr sz="1920" b="1">
                <a:effectLst/>
              </a:defRPr>
            </a:pPr>
            <a:r>
              <a:rPr sz="1700" dirty="0"/>
              <a:t> </a:t>
            </a:r>
            <a:r>
              <a:rPr lang="en-US" sz="1600" dirty="0"/>
              <a:t>create a stewardship ministry that uses effective communications strategies and full transparency to personally reach and engage all youth and adult parishioners to contribute their time, talents, and treasures;</a:t>
            </a:r>
          </a:p>
          <a:p>
            <a:pPr marL="731520" indent="-271779" defTabSz="731520">
              <a:lnSpc>
                <a:spcPct val="100000"/>
              </a:lnSpc>
              <a:spcBef>
                <a:spcPts val="0"/>
              </a:spcBef>
              <a:buFontTx/>
              <a:buAutoNum type="alphaLcParenBoth"/>
              <a:tabLst>
                <a:tab pos="968375" algn="l"/>
              </a:tabLst>
              <a:defRPr sz="1920" b="1">
                <a:effectLst/>
              </a:defRPr>
            </a:pPr>
            <a:endParaRPr lang="en-US" sz="800" dirty="0"/>
          </a:p>
          <a:p>
            <a:pPr marL="731520" indent="-271779" defTabSz="731520">
              <a:lnSpc>
                <a:spcPct val="100000"/>
              </a:lnSpc>
              <a:spcBef>
                <a:spcPts val="0"/>
              </a:spcBef>
              <a:buAutoNum type="alphaLcParenBoth"/>
              <a:tabLst>
                <a:tab pos="968375" algn="l"/>
              </a:tabLst>
              <a:defRPr sz="1920" b="1">
                <a:effectLst/>
              </a:defRPr>
            </a:pPr>
            <a:r>
              <a:rPr lang="en-US" sz="1600" dirty="0"/>
              <a:t> i</a:t>
            </a:r>
            <a:r>
              <a:rPr sz="1600" dirty="0"/>
              <a:t>ncrease </a:t>
            </a:r>
            <a:r>
              <a:rPr lang="en-US" sz="1600" dirty="0"/>
              <a:t>ministry engagement of parishioners by at least</a:t>
            </a:r>
            <a:r>
              <a:rPr sz="1600" dirty="0"/>
              <a:t> </a:t>
            </a:r>
            <a:r>
              <a:rPr lang="en-US" sz="1600" dirty="0"/>
              <a:t>33</a:t>
            </a:r>
            <a:r>
              <a:rPr sz="1600" dirty="0"/>
              <a:t>%</a:t>
            </a:r>
            <a:r>
              <a:rPr lang="en-US" sz="1600" dirty="0"/>
              <a:t> though identifying and engaging the diverse talents of all parishioners;</a:t>
            </a:r>
            <a:r>
              <a:rPr sz="1600" dirty="0"/>
              <a:t> </a:t>
            </a:r>
            <a:endParaRPr lang="en-US" sz="1600" dirty="0"/>
          </a:p>
          <a:p>
            <a:pPr marL="731520" indent="-271779" defTabSz="731520">
              <a:lnSpc>
                <a:spcPct val="100000"/>
              </a:lnSpc>
              <a:spcBef>
                <a:spcPts val="0"/>
              </a:spcBef>
              <a:buAutoNum type="alphaLcParenBoth"/>
              <a:tabLst>
                <a:tab pos="968375" algn="l"/>
              </a:tabLst>
              <a:defRPr sz="1920" b="1">
                <a:effectLst/>
              </a:defRPr>
            </a:pPr>
            <a:endParaRPr sz="800" dirty="0"/>
          </a:p>
          <a:p>
            <a:pPr marL="731520" indent="-271779" defTabSz="731520">
              <a:lnSpc>
                <a:spcPct val="100000"/>
              </a:lnSpc>
              <a:spcBef>
                <a:spcPts val="0"/>
              </a:spcBef>
              <a:buAutoNum type="alphaLcParenBoth"/>
              <a:tabLst>
                <a:tab pos="1219200" algn="l"/>
              </a:tabLst>
              <a:defRPr sz="1920" b="1">
                <a:effectLst/>
              </a:defRPr>
            </a:pPr>
            <a:r>
              <a:rPr sz="1600" dirty="0"/>
              <a:t> </a:t>
            </a:r>
            <a:r>
              <a:rPr lang="en-US" sz="1600" dirty="0"/>
              <a:t>i</a:t>
            </a:r>
            <a:r>
              <a:rPr sz="1600" dirty="0"/>
              <a:t>ncrease the parishioner financial</a:t>
            </a:r>
            <a:r>
              <a:rPr lang="en-US" sz="1600" dirty="0"/>
              <a:t> </a:t>
            </a:r>
            <a:r>
              <a:rPr sz="1600" dirty="0"/>
              <a:t>stewardship</a:t>
            </a:r>
            <a:r>
              <a:rPr lang="en-US" sz="1600" dirty="0"/>
              <a:t> so that </a:t>
            </a:r>
            <a:r>
              <a:rPr sz="1600" dirty="0"/>
              <a:t>all </a:t>
            </a:r>
            <a:r>
              <a:rPr lang="en-US" sz="1600" dirty="0"/>
              <a:t>parish </a:t>
            </a:r>
            <a:r>
              <a:rPr sz="1600" dirty="0"/>
              <a:t>operating</a:t>
            </a:r>
            <a:r>
              <a:rPr lang="en-US" sz="1600" dirty="0"/>
              <a:t> </a:t>
            </a:r>
            <a:r>
              <a:rPr sz="1600" dirty="0"/>
              <a:t>expenses </a:t>
            </a:r>
            <a:r>
              <a:rPr lang="en-US" sz="1600" dirty="0"/>
              <a:t>(including at least 10% of expenses given to parish-chosen external charities and 	philanthropies) </a:t>
            </a:r>
            <a:r>
              <a:rPr sz="1600" dirty="0"/>
              <a:t>are  paid  </a:t>
            </a:r>
            <a:r>
              <a:rPr lang="en-US" sz="1600" dirty="0"/>
              <a:t>solely </a:t>
            </a:r>
            <a:r>
              <a:rPr sz="1600" dirty="0"/>
              <a:t>through </a:t>
            </a:r>
            <a:r>
              <a:rPr lang="en-US" sz="1600" dirty="0"/>
              <a:t>parishioner</a:t>
            </a:r>
            <a:r>
              <a:rPr sz="1600" dirty="0"/>
              <a:t> stewardship</a:t>
            </a:r>
            <a:r>
              <a:rPr lang="en-US" sz="1600" dirty="0"/>
              <a:t>;</a:t>
            </a:r>
          </a:p>
          <a:p>
            <a:pPr marL="461963" indent="0" defTabSz="731520">
              <a:lnSpc>
                <a:spcPct val="100000"/>
              </a:lnSpc>
              <a:spcBef>
                <a:spcPts val="0"/>
              </a:spcBef>
              <a:buNone/>
              <a:tabLst>
                <a:tab pos="1219200" algn="l"/>
              </a:tabLst>
              <a:defRPr sz="1920" b="1">
                <a:effectLst/>
              </a:defRPr>
            </a:pPr>
            <a:endParaRPr lang="en-US" sz="800" dirty="0"/>
          </a:p>
          <a:p>
            <a:pPr marL="461963" indent="0" defTabSz="731520">
              <a:lnSpc>
                <a:spcPct val="100000"/>
              </a:lnSpc>
              <a:spcBef>
                <a:spcPts val="0"/>
              </a:spcBef>
              <a:buNone/>
              <a:tabLst>
                <a:tab pos="1219200" algn="l"/>
              </a:tabLst>
              <a:defRPr sz="1920" b="1">
                <a:effectLst/>
              </a:defRPr>
            </a:pPr>
            <a:r>
              <a:rPr lang="en-US" sz="1600" dirty="0"/>
              <a:t>(d) establish a parish benevolence fund to help parishioners in need with at 	least $15,000 available; </a:t>
            </a:r>
          </a:p>
          <a:p>
            <a:pPr marL="461963" indent="0" defTabSz="731520">
              <a:lnSpc>
                <a:spcPct val="100000"/>
              </a:lnSpc>
              <a:spcBef>
                <a:spcPts val="0"/>
              </a:spcBef>
              <a:buNone/>
              <a:tabLst>
                <a:tab pos="1219200" algn="l"/>
              </a:tabLst>
              <a:defRPr sz="1920" b="1">
                <a:effectLst/>
              </a:defRPr>
            </a:pPr>
            <a:endParaRPr lang="en-US" sz="800" dirty="0"/>
          </a:p>
          <a:p>
            <a:pPr marL="461963" indent="0" defTabSz="731520">
              <a:lnSpc>
                <a:spcPct val="100000"/>
              </a:lnSpc>
              <a:spcBef>
                <a:spcPts val="0"/>
              </a:spcBef>
              <a:buNone/>
              <a:tabLst>
                <a:tab pos="1219200" algn="l"/>
              </a:tabLst>
              <a:defRPr sz="1920" b="1">
                <a:effectLst/>
              </a:defRPr>
            </a:pPr>
            <a:r>
              <a:rPr lang="en-US" sz="1600" dirty="0"/>
              <a:t>(e) establish a planned giving program and endowment in which at least 5% of 	parishioners participate (in addition to their annual stewardship);</a:t>
            </a:r>
          </a:p>
          <a:p>
            <a:pPr marL="461963" indent="0" defTabSz="731520">
              <a:lnSpc>
                <a:spcPct val="100000"/>
              </a:lnSpc>
              <a:spcBef>
                <a:spcPts val="0"/>
              </a:spcBef>
              <a:buNone/>
              <a:tabLst>
                <a:tab pos="1219200" algn="l"/>
              </a:tabLst>
              <a:defRPr sz="1920" b="1">
                <a:effectLst/>
              </a:defRPr>
            </a:pPr>
            <a:endParaRPr lang="en-US" sz="800" dirty="0"/>
          </a:p>
          <a:p>
            <a:pPr marL="461963" indent="0" defTabSz="731520">
              <a:lnSpc>
                <a:spcPct val="100000"/>
              </a:lnSpc>
              <a:spcBef>
                <a:spcPts val="0"/>
              </a:spcBef>
              <a:buNone/>
              <a:tabLst>
                <a:tab pos="1219200" algn="l"/>
              </a:tabLst>
              <a:defRPr sz="1920" b="1">
                <a:effectLst/>
              </a:defRPr>
            </a:pPr>
            <a:r>
              <a:rPr lang="en-US" sz="1600" dirty="0"/>
              <a:t>(f) Will transition to having parishioners become percentage financial givers on 	their way to becoming at least 10% tithers.</a:t>
            </a:r>
            <a:endParaRPr sz="1600" dirty="0"/>
          </a:p>
        </p:txBody>
      </p:sp>
      <p:sp>
        <p:nvSpPr>
          <p:cNvPr id="2" name="Title 1">
            <a:extLst>
              <a:ext uri="{FF2B5EF4-FFF2-40B4-BE49-F238E27FC236}">
                <a16:creationId xmlns:a16="http://schemas.microsoft.com/office/drawing/2014/main" id="{86B724EB-67D3-DBFE-19F2-BF952CCFAB06}"/>
              </a:ext>
            </a:extLst>
          </p:cNvPr>
          <p:cNvSpPr>
            <a:spLocks noGrp="1"/>
          </p:cNvSpPr>
          <p:nvPr>
            <p:ph type="title"/>
          </p:nvPr>
        </p:nvSpPr>
        <p:spPr/>
        <p:txBody>
          <a:bodyPr/>
          <a:lstStyle/>
          <a:p>
            <a:r>
              <a:rPr lang="en-US" sz="3200" u="none" dirty="0"/>
              <a:t>Stewardship &amp; Engagement </a:t>
            </a:r>
            <a:r>
              <a:rPr lang="en-US" sz="3200" dirty="0"/>
              <a:t>SMART Goal 2</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 name="Content Placeholder 5"/>
          <p:cNvSpPr txBox="1">
            <a:spLocks noGrp="1"/>
          </p:cNvSpPr>
          <p:nvPr>
            <p:ph type="body" idx="1"/>
          </p:nvPr>
        </p:nvSpPr>
        <p:spPr>
          <a:xfrm>
            <a:off x="53926" y="867555"/>
            <a:ext cx="8840512" cy="5663242"/>
          </a:xfrm>
          <a:prstGeom prst="rect">
            <a:avLst/>
          </a:prstGeom>
        </p:spPr>
        <p:txBody>
          <a:bodyPr/>
          <a:lstStyle/>
          <a:p>
            <a:pPr marL="284163" indent="-284163">
              <a:spcBef>
                <a:spcPts val="400"/>
              </a:spcBef>
              <a:tabLst>
                <a:tab pos="685800" algn="l"/>
              </a:tabLst>
              <a:defRPr sz="1900" u="sng">
                <a:solidFill>
                  <a:srgbClr val="800000"/>
                </a:solidFill>
                <a:effectLst/>
                <a:latin typeface="Georgia"/>
                <a:ea typeface="Georgia"/>
                <a:cs typeface="Georgia"/>
                <a:sym typeface="Georgia"/>
              </a:defRPr>
            </a:pPr>
            <a:r>
              <a:rPr sz="2400" dirty="0">
                <a:solidFill>
                  <a:srgbClr val="660033"/>
                </a:solidFill>
              </a:rPr>
              <a:t>LAG 1:</a:t>
            </a:r>
            <a:r>
              <a:rPr sz="2400" u="none" dirty="0">
                <a:solidFill>
                  <a:srgbClr val="660033"/>
                </a:solidFill>
              </a:rPr>
              <a:t>  </a:t>
            </a:r>
            <a:r>
              <a:rPr sz="2400" u="none" dirty="0">
                <a:solidFill>
                  <a:schemeClr val="tx1"/>
                </a:solidFill>
              </a:rPr>
              <a:t>Research  the  most  effective stewardship</a:t>
            </a:r>
            <a:r>
              <a:rPr lang="en-US" sz="2400" u="none" dirty="0">
                <a:solidFill>
                  <a:schemeClr val="tx1"/>
                </a:solidFill>
              </a:rPr>
              <a:t> and engagement </a:t>
            </a:r>
            <a:r>
              <a:rPr sz="2400" u="none" dirty="0">
                <a:solidFill>
                  <a:schemeClr val="tx1"/>
                </a:solidFill>
              </a:rPr>
              <a:t>programs </a:t>
            </a:r>
            <a:r>
              <a:rPr lang="en-US" sz="2400" u="none" dirty="0">
                <a:solidFill>
                  <a:schemeClr val="tx1"/>
                </a:solidFill>
              </a:rPr>
              <a:t> </a:t>
            </a:r>
            <a:r>
              <a:rPr sz="2400" u="none" dirty="0">
                <a:solidFill>
                  <a:schemeClr val="tx1"/>
                </a:solidFill>
              </a:rPr>
              <a:t>within  </a:t>
            </a:r>
            <a:r>
              <a:rPr lang="en-US" sz="2400" u="none" dirty="0">
                <a:solidFill>
                  <a:schemeClr val="tx1"/>
                </a:solidFill>
              </a:rPr>
              <a:t>3</a:t>
            </a:r>
            <a:r>
              <a:rPr sz="2400" u="none" dirty="0">
                <a:solidFill>
                  <a:schemeClr val="tx1"/>
                </a:solidFill>
              </a:rPr>
              <a:t>  months</a:t>
            </a:r>
          </a:p>
          <a:p>
            <a:pPr marL="284163" indent="-284163">
              <a:spcBef>
                <a:spcPts val="400"/>
              </a:spcBef>
              <a:tabLst>
                <a:tab pos="685800" algn="l"/>
              </a:tabLst>
              <a:defRPr sz="1900" u="sng">
                <a:solidFill>
                  <a:srgbClr val="800000"/>
                </a:solidFill>
                <a:effectLst/>
                <a:latin typeface="Georgia"/>
                <a:ea typeface="Georgia"/>
                <a:cs typeface="Georgia"/>
                <a:sym typeface="Georgia"/>
              </a:defRPr>
            </a:pPr>
            <a:r>
              <a:rPr sz="2400" dirty="0">
                <a:solidFill>
                  <a:schemeClr val="tx1"/>
                </a:solidFill>
              </a:rPr>
              <a:t>LAG 2:</a:t>
            </a:r>
            <a:r>
              <a:rPr sz="2400" u="none" dirty="0">
                <a:solidFill>
                  <a:schemeClr val="tx1"/>
                </a:solidFill>
              </a:rPr>
              <a:t> Develop  the  most  effective </a:t>
            </a:r>
            <a:r>
              <a:rPr lang="en-US" sz="2400" u="none" dirty="0">
                <a:solidFill>
                  <a:schemeClr val="tx1"/>
                </a:solidFill>
              </a:rPr>
              <a:t>parish 	stewardship and engagement program the 	“Stewardship &amp; Engagement Program” </a:t>
            </a:r>
            <a:r>
              <a:rPr sz="2400" u="none" dirty="0">
                <a:solidFill>
                  <a:schemeClr val="tx1"/>
                </a:solidFill>
              </a:rPr>
              <a:t>within 4 </a:t>
            </a:r>
            <a:r>
              <a:rPr lang="en-US" sz="2400" u="none" dirty="0">
                <a:solidFill>
                  <a:schemeClr val="tx1"/>
                </a:solidFill>
              </a:rPr>
              <a:t>	</a:t>
            </a:r>
            <a:r>
              <a:rPr sz="2400" u="none" dirty="0">
                <a:solidFill>
                  <a:schemeClr val="tx1"/>
                </a:solidFill>
              </a:rPr>
              <a:t>months</a:t>
            </a:r>
          </a:p>
          <a:p>
            <a:pPr marL="233363" indent="-233363">
              <a:spcBef>
                <a:spcPts val="400"/>
              </a:spcBef>
              <a:tabLst>
                <a:tab pos="685800" algn="l"/>
              </a:tabLst>
              <a:defRPr sz="1900" u="sng">
                <a:solidFill>
                  <a:srgbClr val="800000"/>
                </a:solidFill>
                <a:effectLst/>
                <a:latin typeface="Georgia"/>
                <a:ea typeface="Georgia"/>
                <a:cs typeface="Georgia"/>
                <a:sym typeface="Georgia"/>
              </a:defRPr>
            </a:pPr>
            <a:r>
              <a:rPr sz="2400" dirty="0">
                <a:solidFill>
                  <a:schemeClr val="tx1"/>
                </a:solidFill>
              </a:rPr>
              <a:t>LAG 3:</a:t>
            </a:r>
            <a:r>
              <a:rPr sz="2400" u="none" dirty="0">
                <a:solidFill>
                  <a:schemeClr val="tx1"/>
                </a:solidFill>
              </a:rPr>
              <a:t> Recruit  and  train  the  parish </a:t>
            </a:r>
            <a:r>
              <a:rPr lang="en-US" sz="2400" u="none" dirty="0">
                <a:solidFill>
                  <a:schemeClr val="tx1"/>
                </a:solidFill>
              </a:rPr>
              <a:t>Stewardship</a:t>
            </a:r>
            <a:r>
              <a:rPr sz="2400" u="none" dirty="0">
                <a:solidFill>
                  <a:schemeClr val="tx1"/>
                </a:solidFill>
              </a:rPr>
              <a:t>  </a:t>
            </a:r>
            <a:r>
              <a:rPr lang="en-US" sz="2400" u="none" dirty="0">
                <a:solidFill>
                  <a:schemeClr val="tx1"/>
                </a:solidFill>
              </a:rPr>
              <a:t>	&amp; Engagement “</a:t>
            </a:r>
            <a:r>
              <a:rPr sz="2400" u="none" dirty="0">
                <a:solidFill>
                  <a:schemeClr val="tx1"/>
                </a:solidFill>
              </a:rPr>
              <a:t>Ambassadors”  within  2  months </a:t>
            </a:r>
          </a:p>
          <a:p>
            <a:pPr marL="233363" indent="-233363">
              <a:spcBef>
                <a:spcPts val="400"/>
              </a:spcBef>
              <a:tabLst>
                <a:tab pos="685800" algn="l"/>
              </a:tabLst>
              <a:defRPr sz="1900" u="sng">
                <a:solidFill>
                  <a:srgbClr val="800000"/>
                </a:solidFill>
                <a:effectLst/>
                <a:latin typeface="Georgia"/>
                <a:ea typeface="Georgia"/>
                <a:cs typeface="Georgia"/>
                <a:sym typeface="Georgia"/>
              </a:defRPr>
            </a:pPr>
            <a:r>
              <a:rPr sz="2400" dirty="0">
                <a:solidFill>
                  <a:schemeClr val="tx1"/>
                </a:solidFill>
              </a:rPr>
              <a:t>LAG 4:</a:t>
            </a:r>
            <a:r>
              <a:rPr sz="2400" u="none" dirty="0">
                <a:solidFill>
                  <a:schemeClr val="tx1"/>
                </a:solidFill>
              </a:rPr>
              <a:t> Implement  the</a:t>
            </a:r>
            <a:r>
              <a:rPr lang="en-US" sz="2400" u="none" dirty="0">
                <a:solidFill>
                  <a:schemeClr val="tx1"/>
                </a:solidFill>
              </a:rPr>
              <a:t> Stewardship &amp; Engagement 	Program</a:t>
            </a:r>
            <a:r>
              <a:rPr sz="2400" u="none" dirty="0">
                <a:solidFill>
                  <a:schemeClr val="tx1"/>
                </a:solidFill>
              </a:rPr>
              <a:t>  to  achieve  the  </a:t>
            </a:r>
            <a:r>
              <a:rPr lang="en-US" sz="2400" u="none" dirty="0">
                <a:solidFill>
                  <a:schemeClr val="tx1"/>
                </a:solidFill>
              </a:rPr>
              <a:t>Stewardship &amp; 	Engagement Targets</a:t>
            </a:r>
            <a:r>
              <a:rPr sz="2400" u="none" dirty="0">
                <a:solidFill>
                  <a:schemeClr val="tx1"/>
                </a:solidFill>
              </a:rPr>
              <a:t>  within  24  months</a:t>
            </a:r>
          </a:p>
          <a:p>
            <a:pPr marL="233363" indent="-233363">
              <a:spcBef>
                <a:spcPts val="400"/>
              </a:spcBef>
              <a:tabLst>
                <a:tab pos="685800" algn="l"/>
              </a:tabLst>
              <a:defRPr sz="1900" u="sng">
                <a:solidFill>
                  <a:srgbClr val="800000"/>
                </a:solidFill>
                <a:effectLst/>
                <a:latin typeface="Georgia"/>
                <a:ea typeface="Georgia"/>
                <a:cs typeface="Georgia"/>
                <a:sym typeface="Georgia"/>
              </a:defRPr>
            </a:pPr>
            <a:r>
              <a:rPr sz="2400" dirty="0">
                <a:solidFill>
                  <a:schemeClr val="tx1"/>
                </a:solidFill>
              </a:rPr>
              <a:t>LAG 5</a:t>
            </a:r>
            <a:r>
              <a:rPr sz="2400" u="none" dirty="0">
                <a:solidFill>
                  <a:schemeClr val="tx1"/>
                </a:solidFill>
              </a:rPr>
              <a:t>:  Compile  and assess the  results  of the  </a:t>
            </a:r>
            <a:r>
              <a:rPr lang="en-US" sz="2400" u="none" dirty="0">
                <a:solidFill>
                  <a:schemeClr val="tx1"/>
                </a:solidFill>
              </a:rPr>
              <a:t>	Stewardship</a:t>
            </a:r>
            <a:r>
              <a:rPr sz="2400" u="none" dirty="0">
                <a:solidFill>
                  <a:schemeClr val="tx1"/>
                </a:solidFill>
              </a:rPr>
              <a:t>  </a:t>
            </a:r>
            <a:r>
              <a:rPr lang="en-US" sz="2400" u="none" dirty="0">
                <a:solidFill>
                  <a:schemeClr val="tx1"/>
                </a:solidFill>
              </a:rPr>
              <a:t>&amp; Engagement </a:t>
            </a:r>
            <a:r>
              <a:rPr sz="2400" u="none" dirty="0">
                <a:solidFill>
                  <a:schemeClr val="tx1"/>
                </a:solidFill>
              </a:rPr>
              <a:t>Program and make </a:t>
            </a:r>
            <a:r>
              <a:rPr lang="en-US" sz="2400" u="none" dirty="0">
                <a:solidFill>
                  <a:schemeClr val="tx1"/>
                </a:solidFill>
              </a:rPr>
              <a:t>	</a:t>
            </a:r>
            <a:r>
              <a:rPr sz="2400" u="none" dirty="0">
                <a:solidFill>
                  <a:schemeClr val="tx1"/>
                </a:solidFill>
              </a:rPr>
              <a:t>necessary improvements within  2 months</a:t>
            </a:r>
          </a:p>
        </p:txBody>
      </p:sp>
      <p:sp>
        <p:nvSpPr>
          <p:cNvPr id="308" name="Rectangle 2"/>
          <p:cNvSpPr/>
          <p:nvPr/>
        </p:nvSpPr>
        <p:spPr>
          <a:xfrm>
            <a:off x="53927" y="849880"/>
            <a:ext cx="8915144" cy="5948201"/>
          </a:xfrm>
          <a:prstGeom prst="rect">
            <a:avLst/>
          </a:prstGeom>
          <a:ln w="19050">
            <a:solidFill>
              <a:srgbClr val="5D0100"/>
            </a:solidFill>
          </a:ln>
        </p:spPr>
        <p:txBody>
          <a:bodyPr lIns="45719" rIns="45719"/>
          <a:lstStyle/>
          <a:p>
            <a:pPr marL="0" marR="0" lvl="0" indent="0" algn="l" defTabSz="914400" rtl="0" eaLnBrk="1" fontAlgn="auto" latinLnBrk="0" hangingPunct="1">
              <a:lnSpc>
                <a:spcPct val="100000"/>
              </a:lnSpc>
              <a:spcBef>
                <a:spcPts val="0"/>
              </a:spcBef>
              <a:spcAft>
                <a:spcPts val="0"/>
              </a:spcAft>
              <a:buClrTx/>
              <a:buSzTx/>
              <a:buFontTx/>
              <a:buNone/>
              <a:tabLst/>
              <a:defRPr>
                <a:solidFill>
                  <a:srgbClr val="5D0100"/>
                </a:solidFill>
                <a:latin typeface="+mj-lt"/>
                <a:ea typeface="+mj-ea"/>
                <a:cs typeface="+mj-cs"/>
                <a:sym typeface="Times Roman"/>
              </a:defRPr>
            </a:pPr>
            <a:endParaRPr kumimoji="0" sz="1800" b="0" i="0" u="none" strike="noStrike" kern="1200" cap="none" spc="0" normalizeH="0" baseline="0" noProof="0" dirty="0">
              <a:ln>
                <a:noFill/>
              </a:ln>
              <a:solidFill>
                <a:srgbClr val="5D0100"/>
              </a:solidFill>
              <a:effectLst/>
              <a:uLnTx/>
              <a:uFillTx/>
              <a:latin typeface="Times New Roman"/>
              <a:ea typeface="+mn-ea"/>
              <a:cs typeface="+mn-cs"/>
              <a:sym typeface="Times Roman"/>
            </a:endParaRPr>
          </a:p>
        </p:txBody>
      </p:sp>
      <p:sp>
        <p:nvSpPr>
          <p:cNvPr id="14" name="Title 1">
            <a:extLst>
              <a:ext uri="{FF2B5EF4-FFF2-40B4-BE49-F238E27FC236}">
                <a16:creationId xmlns:a16="http://schemas.microsoft.com/office/drawing/2014/main" id="{A027E26A-1A73-31D7-727D-7AFBB8825485}"/>
              </a:ext>
            </a:extLst>
          </p:cNvPr>
          <p:cNvSpPr>
            <a:spLocks noGrp="1"/>
          </p:cNvSpPr>
          <p:nvPr>
            <p:ph type="title"/>
          </p:nvPr>
        </p:nvSpPr>
        <p:spPr>
          <a:xfrm>
            <a:off x="998297" y="-129958"/>
            <a:ext cx="7147405" cy="1143000"/>
          </a:xfrm>
        </p:spPr>
        <p:txBody>
          <a:bodyPr/>
          <a:lstStyle/>
          <a:p>
            <a:r>
              <a:rPr lang="en-US" sz="3200" u="none" dirty="0">
                <a:latin typeface="Georgia" panose="02040502050405020303" pitchFamily="18" charset="0"/>
              </a:rPr>
              <a:t>Stewardship &amp; Engagement </a:t>
            </a:r>
            <a:r>
              <a:rPr lang="en-US" sz="3200" dirty="0">
                <a:latin typeface="Georgia" panose="02040502050405020303" pitchFamily="18" charset="0"/>
              </a:rPr>
              <a:t>SMART Goal 2</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 name="Content Placeholder 2"/>
          <p:cNvSpPr txBox="1">
            <a:spLocks noGrp="1"/>
          </p:cNvSpPr>
          <p:nvPr>
            <p:ph type="body" idx="1"/>
          </p:nvPr>
        </p:nvSpPr>
        <p:spPr>
          <a:xfrm>
            <a:off x="207723" y="920586"/>
            <a:ext cx="8540975" cy="5311590"/>
          </a:xfrm>
          <a:prstGeom prst="rect">
            <a:avLst/>
          </a:prstGeom>
        </p:spPr>
        <p:txBody>
          <a:bodyPr>
            <a:noAutofit/>
          </a:bodyPr>
          <a:lstStyle/>
          <a:p>
            <a:pPr marL="221694" indent="-221694" defTabSz="868680">
              <a:spcBef>
                <a:spcPts val="200"/>
              </a:spcBef>
              <a:defRPr sz="1140" u="sng">
                <a:effectLst/>
                <a:latin typeface="Georgia"/>
                <a:ea typeface="Georgia"/>
                <a:cs typeface="Georgia"/>
                <a:sym typeface="Georgia"/>
              </a:defRPr>
            </a:pPr>
            <a:r>
              <a:rPr sz="1200" dirty="0"/>
              <a:t>LEAD 1:  </a:t>
            </a:r>
          </a:p>
          <a:p>
            <a:pPr marL="0" lvl="1" indent="434340" defTabSz="868680">
              <a:spcBef>
                <a:spcPts val="200"/>
              </a:spcBef>
              <a:buSzTx/>
              <a:buNone/>
              <a:defRPr sz="1140">
                <a:solidFill>
                  <a:srgbClr val="800000"/>
                </a:solidFill>
                <a:effectLst/>
                <a:latin typeface="Georgia"/>
                <a:ea typeface="Georgia"/>
                <a:cs typeface="Georgia"/>
                <a:sym typeface="Georgia"/>
              </a:defRPr>
            </a:pPr>
            <a:r>
              <a:rPr sz="1200" dirty="0"/>
              <a:t>A: recruit team</a:t>
            </a:r>
          </a:p>
          <a:p>
            <a:pPr marL="0" lvl="1" indent="434340" defTabSz="868680">
              <a:spcBef>
                <a:spcPts val="200"/>
              </a:spcBef>
              <a:buSzTx/>
              <a:buNone/>
              <a:tabLst>
                <a:tab pos="749300" algn="l"/>
              </a:tabLst>
              <a:defRPr sz="1140">
                <a:solidFill>
                  <a:srgbClr val="800000"/>
                </a:solidFill>
                <a:effectLst/>
                <a:latin typeface="Georgia"/>
                <a:ea typeface="Georgia"/>
                <a:cs typeface="Georgia"/>
                <a:sym typeface="Georgia"/>
              </a:defRPr>
            </a:pPr>
            <a:r>
              <a:rPr sz="1200" dirty="0"/>
              <a:t>B: determine stewardship</a:t>
            </a:r>
            <a:r>
              <a:rPr lang="en-US" sz="1200" dirty="0"/>
              <a:t> and</a:t>
            </a:r>
            <a:r>
              <a:rPr sz="1200" dirty="0"/>
              <a:t> engagement</a:t>
            </a:r>
            <a:r>
              <a:rPr lang="en-US" sz="1200" dirty="0"/>
              <a:t> </a:t>
            </a:r>
            <a:r>
              <a:rPr sz="1200" dirty="0"/>
              <a:t>key definitions and effectiveness metrics </a:t>
            </a:r>
            <a:r>
              <a:rPr lang="en-US" sz="1200" dirty="0"/>
              <a:t>and 	timelines</a:t>
            </a:r>
            <a:endParaRPr sz="1200" dirty="0"/>
          </a:p>
          <a:p>
            <a:pPr marL="0" lvl="1" indent="434340" defTabSz="868680">
              <a:spcBef>
                <a:spcPts val="200"/>
              </a:spcBef>
              <a:buSzTx/>
              <a:buNone/>
              <a:tabLst>
                <a:tab pos="749300" algn="l"/>
              </a:tabLst>
              <a:defRPr sz="1140">
                <a:solidFill>
                  <a:srgbClr val="800000"/>
                </a:solidFill>
                <a:effectLst/>
                <a:latin typeface="Georgia"/>
                <a:ea typeface="Georgia"/>
                <a:cs typeface="Georgia"/>
                <a:sym typeface="Georgia"/>
              </a:defRPr>
            </a:pPr>
            <a:r>
              <a:rPr sz="1200" dirty="0"/>
              <a:t>C: analyze the parish baseline on those key effectiveness metrics and identify parish impediments to </a:t>
            </a:r>
            <a:r>
              <a:rPr lang="en-US" sz="1200" dirty="0"/>
              <a:t>	</a:t>
            </a:r>
            <a:r>
              <a:rPr sz="1200" dirty="0"/>
              <a:t>success</a:t>
            </a:r>
          </a:p>
          <a:p>
            <a:pPr marL="0" lvl="1" indent="434340" defTabSz="868680">
              <a:spcBef>
                <a:spcPts val="200"/>
              </a:spcBef>
              <a:buSzTx/>
              <a:buNone/>
              <a:tabLst>
                <a:tab pos="749300" algn="l"/>
              </a:tabLst>
              <a:defRPr sz="1140">
                <a:solidFill>
                  <a:srgbClr val="800000"/>
                </a:solidFill>
                <a:effectLst/>
                <a:latin typeface="Georgia"/>
                <a:ea typeface="Georgia"/>
                <a:cs typeface="Georgia"/>
                <a:sym typeface="Georgia"/>
              </a:defRPr>
            </a:pPr>
            <a:r>
              <a:rPr sz="1200" dirty="0"/>
              <a:t>D: identify at least </a:t>
            </a:r>
            <a:r>
              <a:rPr lang="en-US" sz="1200" dirty="0"/>
              <a:t>3</a:t>
            </a:r>
            <a:r>
              <a:rPr sz="1200" dirty="0"/>
              <a:t> stewardship</a:t>
            </a:r>
            <a:r>
              <a:rPr lang="en-US" sz="1200" dirty="0"/>
              <a:t> and </a:t>
            </a:r>
            <a:r>
              <a:rPr sz="1200" dirty="0"/>
              <a:t>engagement</a:t>
            </a:r>
            <a:r>
              <a:rPr lang="en-US" sz="1200" dirty="0"/>
              <a:t>, 3 endowment and 3 benevolence fund 	</a:t>
            </a:r>
            <a:r>
              <a:rPr sz="1200" dirty="0"/>
              <a:t>programs to consider</a:t>
            </a:r>
          </a:p>
          <a:p>
            <a:pPr marL="221694" indent="-221694" defTabSz="868680">
              <a:spcBef>
                <a:spcPts val="200"/>
              </a:spcBef>
              <a:tabLst>
                <a:tab pos="749300" algn="l"/>
              </a:tabLst>
              <a:defRPr sz="1140" u="sng">
                <a:effectLst/>
                <a:latin typeface="Georgia"/>
                <a:ea typeface="Georgia"/>
                <a:cs typeface="Georgia"/>
                <a:sym typeface="Georgia"/>
              </a:defRPr>
            </a:pPr>
            <a:r>
              <a:rPr sz="1200" dirty="0"/>
              <a:t>LEAD 2: </a:t>
            </a:r>
          </a:p>
          <a:p>
            <a:pPr marL="0" lvl="1" indent="434340" defTabSz="868680">
              <a:spcBef>
                <a:spcPts val="200"/>
              </a:spcBef>
              <a:buSzTx/>
              <a:buNone/>
              <a:tabLst>
                <a:tab pos="749300" algn="l"/>
              </a:tabLst>
              <a:defRPr sz="1140">
                <a:solidFill>
                  <a:srgbClr val="800000"/>
                </a:solidFill>
                <a:effectLst/>
                <a:latin typeface="Georgia"/>
                <a:ea typeface="Georgia"/>
                <a:cs typeface="Georgia"/>
                <a:sym typeface="Georgia"/>
              </a:defRPr>
            </a:pPr>
            <a:r>
              <a:rPr sz="1200" dirty="0"/>
              <a:t>A: evaluate researched programs for effectiveness  against key performance metrics and parish </a:t>
            </a:r>
            <a:r>
              <a:rPr lang="en-US" sz="1200" dirty="0"/>
              <a:t>	</a:t>
            </a:r>
            <a:r>
              <a:rPr sz="1200" dirty="0"/>
              <a:t>baselines</a:t>
            </a:r>
          </a:p>
          <a:p>
            <a:pPr marL="0" lvl="1" indent="434340" defTabSz="868680">
              <a:spcBef>
                <a:spcPts val="200"/>
              </a:spcBef>
              <a:buSzTx/>
              <a:buNone/>
              <a:tabLst>
                <a:tab pos="749300" algn="l"/>
              </a:tabLst>
              <a:defRPr sz="1140">
                <a:solidFill>
                  <a:srgbClr val="800000"/>
                </a:solidFill>
                <a:effectLst/>
                <a:latin typeface="Georgia"/>
                <a:ea typeface="Georgia"/>
                <a:cs typeface="Georgia"/>
                <a:sym typeface="Georgia"/>
              </a:defRPr>
            </a:pPr>
            <a:r>
              <a:rPr sz="1200" dirty="0"/>
              <a:t>B: modify </a:t>
            </a:r>
            <a:r>
              <a:rPr lang="en-US" sz="1200" dirty="0"/>
              <a:t>or develop new </a:t>
            </a:r>
            <a:r>
              <a:rPr sz="1200" dirty="0"/>
              <a:t>stewardship</a:t>
            </a:r>
            <a:r>
              <a:rPr lang="en-US" sz="1200" dirty="0"/>
              <a:t> and</a:t>
            </a:r>
            <a:r>
              <a:rPr sz="1200" dirty="0"/>
              <a:t> engagement programs for utilization</a:t>
            </a:r>
            <a:r>
              <a:rPr lang="en-US" sz="1200" dirty="0"/>
              <a:t> </a:t>
            </a:r>
            <a:r>
              <a:rPr sz="1200" dirty="0"/>
              <a:t>at </a:t>
            </a:r>
            <a:r>
              <a:rPr lang="en-US" sz="1200" dirty="0"/>
              <a:t>the parish (the 	“Stewardship &amp; Engagement Program”) </a:t>
            </a:r>
            <a:endParaRPr sz="1200" dirty="0"/>
          </a:p>
          <a:p>
            <a:pPr marL="0" lvl="1" indent="434340" defTabSz="868680">
              <a:spcBef>
                <a:spcPts val="200"/>
              </a:spcBef>
              <a:buSzTx/>
              <a:buNone/>
              <a:tabLst>
                <a:tab pos="749300" algn="l"/>
              </a:tabLst>
              <a:defRPr sz="1140">
                <a:solidFill>
                  <a:srgbClr val="800000"/>
                </a:solidFill>
                <a:effectLst/>
                <a:latin typeface="Georgia"/>
                <a:ea typeface="Georgia"/>
                <a:cs typeface="Georgia"/>
                <a:sym typeface="Georgia"/>
              </a:defRPr>
            </a:pPr>
            <a:r>
              <a:rPr sz="1200" dirty="0"/>
              <a:t>C: finalize parish </a:t>
            </a:r>
            <a:r>
              <a:rPr lang="en-US" sz="1200" dirty="0"/>
              <a:t>Stewardship</a:t>
            </a:r>
            <a:r>
              <a:rPr sz="1200" dirty="0"/>
              <a:t> </a:t>
            </a:r>
            <a:r>
              <a:rPr lang="en-US" sz="1200" dirty="0"/>
              <a:t>&amp; Engagement </a:t>
            </a:r>
            <a:r>
              <a:rPr sz="1200" dirty="0"/>
              <a:t>Program and establish quarterly and/or monthly </a:t>
            </a:r>
            <a:r>
              <a:rPr lang="en-US" sz="1200" dirty="0"/>
              <a:t>	</a:t>
            </a:r>
            <a:r>
              <a:rPr sz="1200" dirty="0"/>
              <a:t>performance benchmarks</a:t>
            </a:r>
          </a:p>
          <a:p>
            <a:pPr marL="221694" indent="-221694" defTabSz="868680">
              <a:spcBef>
                <a:spcPts val="200"/>
              </a:spcBef>
              <a:tabLst>
                <a:tab pos="749300" algn="l"/>
              </a:tabLst>
              <a:defRPr sz="1140" u="sng">
                <a:effectLst/>
                <a:latin typeface="Georgia"/>
                <a:ea typeface="Georgia"/>
                <a:cs typeface="Georgia"/>
                <a:sym typeface="Georgia"/>
              </a:defRPr>
            </a:pPr>
            <a:r>
              <a:rPr sz="1200" dirty="0"/>
              <a:t>LEAD 3:  </a:t>
            </a:r>
          </a:p>
          <a:p>
            <a:pPr marL="0" lvl="1" indent="434340" defTabSz="868680">
              <a:spcBef>
                <a:spcPts val="200"/>
              </a:spcBef>
              <a:buSzTx/>
              <a:buNone/>
              <a:tabLst>
                <a:tab pos="749300" algn="l"/>
              </a:tabLst>
              <a:defRPr sz="1140">
                <a:solidFill>
                  <a:srgbClr val="800000"/>
                </a:solidFill>
                <a:effectLst/>
                <a:latin typeface="Georgia"/>
                <a:ea typeface="Georgia"/>
                <a:cs typeface="Georgia"/>
                <a:sym typeface="Georgia"/>
              </a:defRPr>
            </a:pPr>
            <a:r>
              <a:rPr sz="1200" dirty="0"/>
              <a:t>A: identify </a:t>
            </a:r>
            <a:r>
              <a:rPr lang="en-US" sz="1200" dirty="0"/>
              <a:t>Stewardship</a:t>
            </a:r>
            <a:r>
              <a:rPr sz="1200" dirty="0"/>
              <a:t> </a:t>
            </a:r>
            <a:r>
              <a:rPr lang="en-US" sz="1200" dirty="0"/>
              <a:t>&amp; Engagement </a:t>
            </a:r>
            <a:r>
              <a:rPr sz="1200" dirty="0"/>
              <a:t>Program </a:t>
            </a:r>
            <a:r>
              <a:rPr lang="en-US" sz="1200" dirty="0"/>
              <a:t>"</a:t>
            </a:r>
            <a:r>
              <a:rPr sz="1200" dirty="0"/>
              <a:t>Ambassadors</a:t>
            </a:r>
            <a:r>
              <a:rPr lang="en-US" sz="1200" dirty="0"/>
              <a:t>"</a:t>
            </a:r>
            <a:r>
              <a:rPr sz="1200" dirty="0"/>
              <a:t> to deliver </a:t>
            </a:r>
            <a:r>
              <a:rPr lang="en-US" sz="1200" dirty="0"/>
              <a:t>Stewardship</a:t>
            </a:r>
            <a:r>
              <a:rPr sz="1200" dirty="0"/>
              <a:t> </a:t>
            </a:r>
            <a:r>
              <a:rPr lang="en-US" sz="1200" dirty="0"/>
              <a:t>&amp; 	Engagement </a:t>
            </a:r>
            <a:r>
              <a:rPr sz="1200" dirty="0"/>
              <a:t>Program</a:t>
            </a:r>
          </a:p>
          <a:p>
            <a:pPr marL="0" lvl="1" indent="434340" defTabSz="868680">
              <a:spcBef>
                <a:spcPts val="200"/>
              </a:spcBef>
              <a:buSzTx/>
              <a:buNone/>
              <a:defRPr sz="1140">
                <a:solidFill>
                  <a:srgbClr val="800000"/>
                </a:solidFill>
                <a:effectLst/>
                <a:latin typeface="Georgia"/>
                <a:ea typeface="Georgia"/>
                <a:cs typeface="Georgia"/>
                <a:sym typeface="Georgia"/>
              </a:defRPr>
            </a:pPr>
            <a:r>
              <a:rPr sz="1200" dirty="0"/>
              <a:t>B: develop Ambassadors training programs</a:t>
            </a:r>
          </a:p>
          <a:p>
            <a:pPr marL="0" lvl="1" indent="434340" defTabSz="868680">
              <a:spcBef>
                <a:spcPts val="200"/>
              </a:spcBef>
              <a:buSzTx/>
              <a:buNone/>
              <a:defRPr sz="1140">
                <a:solidFill>
                  <a:srgbClr val="800000"/>
                </a:solidFill>
                <a:effectLst/>
                <a:latin typeface="Georgia"/>
                <a:ea typeface="Georgia"/>
                <a:cs typeface="Georgia"/>
                <a:sym typeface="Georgia"/>
              </a:defRPr>
            </a:pPr>
            <a:r>
              <a:rPr sz="1200" dirty="0"/>
              <a:t>C: train the Ambassadors</a:t>
            </a:r>
          </a:p>
          <a:p>
            <a:pPr marL="221694" indent="-221694" defTabSz="868680">
              <a:spcBef>
                <a:spcPts val="200"/>
              </a:spcBef>
              <a:defRPr sz="1140" u="sng">
                <a:effectLst/>
                <a:latin typeface="Georgia"/>
                <a:ea typeface="Georgia"/>
                <a:cs typeface="Georgia"/>
                <a:sym typeface="Georgia"/>
              </a:defRPr>
            </a:pPr>
            <a:r>
              <a:rPr sz="1200" dirty="0"/>
              <a:t>LEAD 4:</a:t>
            </a:r>
          </a:p>
          <a:p>
            <a:pPr marL="0" lvl="1" indent="434340" defTabSz="868680">
              <a:spcBef>
                <a:spcPts val="200"/>
              </a:spcBef>
              <a:buSzTx/>
              <a:buNone/>
              <a:defRPr sz="1140">
                <a:solidFill>
                  <a:srgbClr val="800000"/>
                </a:solidFill>
                <a:effectLst/>
                <a:latin typeface="Georgia"/>
                <a:ea typeface="Georgia"/>
                <a:cs typeface="Georgia"/>
                <a:sym typeface="Georgia"/>
              </a:defRPr>
            </a:pPr>
            <a:r>
              <a:rPr sz="1200" dirty="0"/>
              <a:t>A: implement </a:t>
            </a:r>
            <a:r>
              <a:rPr lang="en-US" sz="1200" dirty="0"/>
              <a:t>Stewardship</a:t>
            </a:r>
            <a:r>
              <a:rPr sz="1200" dirty="0"/>
              <a:t> </a:t>
            </a:r>
            <a:r>
              <a:rPr lang="en-US" sz="1200" dirty="0"/>
              <a:t>&amp; Engagement </a:t>
            </a:r>
            <a:r>
              <a:rPr sz="1200" dirty="0"/>
              <a:t>Program based on determined monthly and quarterly </a:t>
            </a:r>
            <a:r>
              <a:rPr lang="en-US" sz="1200" dirty="0"/>
              <a:t>	</a:t>
            </a:r>
            <a:r>
              <a:rPr sz="1200" dirty="0"/>
              <a:t>performance benchmarks</a:t>
            </a:r>
          </a:p>
          <a:p>
            <a:pPr marL="0" lvl="1" indent="434340" defTabSz="868680">
              <a:spcBef>
                <a:spcPts val="200"/>
              </a:spcBef>
              <a:buSzTx/>
              <a:buNone/>
              <a:defRPr sz="1140">
                <a:solidFill>
                  <a:srgbClr val="800000"/>
                </a:solidFill>
                <a:effectLst/>
                <a:latin typeface="Georgia"/>
                <a:ea typeface="Georgia"/>
                <a:cs typeface="Georgia"/>
                <a:sym typeface="Georgia"/>
              </a:defRPr>
            </a:pPr>
            <a:r>
              <a:rPr sz="1200" dirty="0"/>
              <a:t>B: continue Ambassadors’ follow-up with parishioners until </a:t>
            </a:r>
            <a:r>
              <a:rPr lang="en-US" sz="1200" dirty="0"/>
              <a:t>Stewardship &amp; Engagement Targets</a:t>
            </a:r>
            <a:r>
              <a:rPr sz="1200" dirty="0"/>
              <a:t> are </a:t>
            </a:r>
            <a:r>
              <a:rPr lang="en-US" sz="1200" dirty="0"/>
              <a:t>	</a:t>
            </a:r>
            <a:r>
              <a:rPr sz="1200" dirty="0"/>
              <a:t>achieved</a:t>
            </a:r>
          </a:p>
          <a:p>
            <a:pPr marL="221694" indent="-221694" defTabSz="868680">
              <a:spcBef>
                <a:spcPts val="200"/>
              </a:spcBef>
              <a:defRPr sz="1140" u="sng">
                <a:solidFill>
                  <a:srgbClr val="800000"/>
                </a:solidFill>
                <a:effectLst/>
                <a:latin typeface="Georgia"/>
                <a:ea typeface="Georgia"/>
                <a:cs typeface="Georgia"/>
                <a:sym typeface="Georgia"/>
              </a:defRPr>
            </a:pPr>
            <a:r>
              <a:rPr sz="1200" dirty="0"/>
              <a:t>LE</a:t>
            </a:r>
            <a:r>
              <a:rPr sz="1200" dirty="0">
                <a:solidFill>
                  <a:srgbClr val="5D0100"/>
                </a:solidFill>
              </a:rPr>
              <a:t>AD 5:  </a:t>
            </a:r>
          </a:p>
          <a:p>
            <a:pPr marL="0" lvl="1" indent="438864" defTabSz="868680">
              <a:spcBef>
                <a:spcPts val="200"/>
              </a:spcBef>
              <a:buSzTx/>
              <a:buNone/>
              <a:tabLst>
                <a:tab pos="749300" algn="l"/>
              </a:tabLst>
              <a:defRPr sz="1140">
                <a:solidFill>
                  <a:srgbClr val="800000"/>
                </a:solidFill>
                <a:effectLst/>
                <a:latin typeface="Georgia"/>
                <a:ea typeface="Georgia"/>
                <a:cs typeface="Georgia"/>
                <a:sym typeface="Georgia"/>
              </a:defRPr>
            </a:pPr>
            <a:r>
              <a:rPr sz="1200" dirty="0"/>
              <a:t>A: obtain qualitative and quantitative  data from</a:t>
            </a:r>
            <a:r>
              <a:rPr lang="en-US" sz="1200" dirty="0"/>
              <a:t> Stewardship</a:t>
            </a:r>
            <a:r>
              <a:rPr sz="1200" dirty="0"/>
              <a:t> </a:t>
            </a:r>
            <a:r>
              <a:rPr lang="en-US" sz="1200" dirty="0"/>
              <a:t>&amp; Engagement </a:t>
            </a:r>
            <a:r>
              <a:rPr sz="1200" dirty="0"/>
              <a:t>Program effectiveness</a:t>
            </a:r>
          </a:p>
          <a:p>
            <a:pPr marL="0" lvl="1" indent="438864" defTabSz="868680">
              <a:spcBef>
                <a:spcPts val="200"/>
              </a:spcBef>
              <a:buSzTx/>
              <a:buNone/>
              <a:tabLst>
                <a:tab pos="749300" algn="l"/>
              </a:tabLst>
              <a:defRPr sz="1140">
                <a:solidFill>
                  <a:srgbClr val="800000"/>
                </a:solidFill>
                <a:effectLst/>
                <a:latin typeface="Georgia"/>
                <a:ea typeface="Georgia"/>
                <a:cs typeface="Georgia"/>
                <a:sym typeface="Georgia"/>
              </a:defRPr>
            </a:pPr>
            <a:r>
              <a:rPr sz="1200" dirty="0"/>
              <a:t>B: analyze all data and finalize </a:t>
            </a:r>
            <a:r>
              <a:rPr lang="en-US" sz="1200" dirty="0"/>
              <a:t>Stewardship</a:t>
            </a:r>
            <a:r>
              <a:rPr sz="1200" dirty="0"/>
              <a:t> </a:t>
            </a:r>
            <a:r>
              <a:rPr lang="en-US" sz="1200" dirty="0"/>
              <a:t>&amp; Engagement </a:t>
            </a:r>
            <a:r>
              <a:rPr sz="1200" dirty="0"/>
              <a:t>Program assessment and make all </a:t>
            </a:r>
            <a:r>
              <a:rPr lang="en-US" sz="1200" dirty="0"/>
              <a:t>	</a:t>
            </a:r>
            <a:r>
              <a:rPr sz="1200" dirty="0"/>
              <a:t>necessary improvements</a:t>
            </a:r>
          </a:p>
        </p:txBody>
      </p:sp>
      <p:sp>
        <p:nvSpPr>
          <p:cNvPr id="312" name="Content Placeholder 3"/>
          <p:cNvSpPr txBox="1"/>
          <p:nvPr/>
        </p:nvSpPr>
        <p:spPr>
          <a:xfrm>
            <a:off x="5596446" y="1078542"/>
            <a:ext cx="3499496" cy="4858872"/>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a:bodyPr>
          <a:lstStyle/>
          <a:p>
            <a:pPr marL="284163" marR="0" lvl="0" indent="-284163" algn="l" defTabSz="914400" rtl="0" eaLnBrk="1" fontAlgn="auto" latinLnBrk="0" hangingPunct="1">
              <a:lnSpc>
                <a:spcPct val="90000"/>
              </a:lnSpc>
              <a:spcBef>
                <a:spcPts val="300"/>
              </a:spcBef>
              <a:spcAft>
                <a:spcPts val="0"/>
              </a:spcAft>
              <a:buClrTx/>
              <a:buSzPct val="100000"/>
              <a:buFontTx/>
              <a:buChar char="•"/>
              <a:tabLst>
                <a:tab pos="685800" algn="l"/>
              </a:tabLst>
              <a:defRPr sz="1600" u="sng">
                <a:solidFill>
                  <a:srgbClr val="800000"/>
                </a:solidFill>
                <a:latin typeface="Arial"/>
                <a:ea typeface="Arial"/>
                <a:cs typeface="Arial"/>
                <a:sym typeface="Arial"/>
              </a:defRPr>
            </a:pPr>
            <a:endParaRPr kumimoji="0" lang="en-US" sz="1600" b="0" i="0" u="none" strike="noStrike" kern="1200" cap="none" spc="0" normalizeH="0" baseline="0" noProof="0" dirty="0">
              <a:ln>
                <a:noFill/>
              </a:ln>
              <a:solidFill>
                <a:srgbClr val="800000"/>
              </a:solidFill>
              <a:effectLst/>
              <a:uLnTx/>
              <a:uFillTx/>
              <a:latin typeface="Arial"/>
              <a:cs typeface="Arial"/>
              <a:sym typeface="Arial"/>
            </a:endParaRPr>
          </a:p>
        </p:txBody>
      </p:sp>
      <p:sp>
        <p:nvSpPr>
          <p:cNvPr id="314" name="Rectangle 6"/>
          <p:cNvSpPr/>
          <p:nvPr/>
        </p:nvSpPr>
        <p:spPr>
          <a:xfrm>
            <a:off x="61984" y="736787"/>
            <a:ext cx="8832454" cy="6061295"/>
          </a:xfrm>
          <a:prstGeom prst="rect">
            <a:avLst/>
          </a:prstGeom>
          <a:ln>
            <a:solidFill>
              <a:srgbClr val="5D0100"/>
            </a:solidFill>
          </a:ln>
        </p:spPr>
        <p:txBody>
          <a:bodyPr lIns="45719" rIns="45719"/>
          <a:lstStyle/>
          <a:p>
            <a:pPr marL="0" marR="0" lvl="0" indent="0" algn="l" defTabSz="914400" rtl="0" eaLnBrk="1" fontAlgn="auto" latinLnBrk="0" hangingPunct="1">
              <a:lnSpc>
                <a:spcPct val="100000"/>
              </a:lnSpc>
              <a:spcBef>
                <a:spcPts val="0"/>
              </a:spcBef>
              <a:spcAft>
                <a:spcPts val="0"/>
              </a:spcAft>
              <a:buClrTx/>
              <a:buSzTx/>
              <a:buFontTx/>
              <a:buNone/>
              <a:tabLst/>
              <a:defRPr>
                <a:solidFill>
                  <a:srgbClr val="5D0100"/>
                </a:solidFill>
                <a:latin typeface="+mj-lt"/>
                <a:ea typeface="+mj-ea"/>
                <a:cs typeface="+mj-cs"/>
                <a:sym typeface="Times Roman"/>
              </a:defRPr>
            </a:pPr>
            <a:endParaRPr kumimoji="0" sz="1800" b="0" i="0" u="none" strike="noStrike" kern="1200" cap="none" spc="0" normalizeH="0" baseline="0" noProof="0" dirty="0">
              <a:ln>
                <a:noFill/>
              </a:ln>
              <a:solidFill>
                <a:srgbClr val="5D0100"/>
              </a:solidFill>
              <a:effectLst/>
              <a:uLnTx/>
              <a:uFillTx/>
              <a:latin typeface="Times New Roman"/>
              <a:ea typeface="+mn-ea"/>
              <a:cs typeface="+mn-cs"/>
              <a:sym typeface="Times Roman"/>
            </a:endParaRPr>
          </a:p>
        </p:txBody>
      </p:sp>
      <p:sp>
        <p:nvSpPr>
          <p:cNvPr id="9" name="Title 1">
            <a:extLst>
              <a:ext uri="{FF2B5EF4-FFF2-40B4-BE49-F238E27FC236}">
                <a16:creationId xmlns:a16="http://schemas.microsoft.com/office/drawing/2014/main" id="{6A707BC0-C1D8-1258-3C97-45174214D881}"/>
              </a:ext>
            </a:extLst>
          </p:cNvPr>
          <p:cNvSpPr>
            <a:spLocks noGrp="1"/>
          </p:cNvSpPr>
          <p:nvPr>
            <p:ph type="title"/>
          </p:nvPr>
        </p:nvSpPr>
        <p:spPr>
          <a:xfrm>
            <a:off x="998297" y="-129958"/>
            <a:ext cx="7147405" cy="1143000"/>
          </a:xfrm>
        </p:spPr>
        <p:txBody>
          <a:bodyPr/>
          <a:lstStyle/>
          <a:p>
            <a:r>
              <a:rPr lang="en-US" sz="3200" u="none" dirty="0">
                <a:latin typeface="Georgia" panose="02040502050405020303" pitchFamily="18" charset="0"/>
              </a:rPr>
              <a:t>Stewardship &amp; Engagement </a:t>
            </a:r>
            <a:r>
              <a:rPr lang="en-US" sz="3200" dirty="0">
                <a:latin typeface="Georgia" panose="02040502050405020303" pitchFamily="18" charset="0"/>
              </a:rPr>
              <a:t>SMART Goal 2</a:t>
            </a:r>
          </a:p>
        </p:txBody>
      </p:sp>
    </p:spTree>
  </p:cSld>
  <p:clrMapOvr>
    <a:masterClrMapping/>
  </p:clrMapOvr>
  <mc:AlternateContent xmlns:mc="http://schemas.openxmlformats.org/markup-compatibility/2006" xmlns:p159="http://schemas.microsoft.com/office/powerpoint/2015/09/main">
    <mc:Choice Requires="p159">
      <p:transition spd="med">
        <p159:morph option="byObject"/>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7" name="Content Placeholder 3"/>
          <p:cNvGraphicFramePr/>
          <p:nvPr/>
        </p:nvGraphicFramePr>
        <p:xfrm>
          <a:off x="142240" y="1043065"/>
          <a:ext cx="8930640" cy="4863954"/>
        </p:xfrm>
        <a:graphic>
          <a:graphicData uri="http://schemas.openxmlformats.org/drawingml/2006/table">
            <a:tbl>
              <a:tblPr firstRow="1" bandRow="1"/>
              <a:tblGrid>
                <a:gridCol w="3636482">
                  <a:extLst>
                    <a:ext uri="{9D8B030D-6E8A-4147-A177-3AD203B41FA5}">
                      <a16:colId xmlns:a16="http://schemas.microsoft.com/office/drawing/2014/main" val="20000"/>
                    </a:ext>
                  </a:extLst>
                </a:gridCol>
                <a:gridCol w="1622966">
                  <a:extLst>
                    <a:ext uri="{9D8B030D-6E8A-4147-A177-3AD203B41FA5}">
                      <a16:colId xmlns:a16="http://schemas.microsoft.com/office/drawing/2014/main" val="20001"/>
                    </a:ext>
                  </a:extLst>
                </a:gridCol>
                <a:gridCol w="1814504">
                  <a:extLst>
                    <a:ext uri="{9D8B030D-6E8A-4147-A177-3AD203B41FA5}">
                      <a16:colId xmlns:a16="http://schemas.microsoft.com/office/drawing/2014/main" val="20002"/>
                    </a:ext>
                  </a:extLst>
                </a:gridCol>
                <a:gridCol w="1856688">
                  <a:extLst>
                    <a:ext uri="{9D8B030D-6E8A-4147-A177-3AD203B41FA5}">
                      <a16:colId xmlns:a16="http://schemas.microsoft.com/office/drawing/2014/main" val="20003"/>
                    </a:ext>
                  </a:extLst>
                </a:gridCol>
              </a:tblGrid>
              <a:tr h="511947">
                <a:tc>
                  <a:txBody>
                    <a:bodyPr/>
                    <a:lstStyle/>
                    <a:p>
                      <a:pPr algn="ctr">
                        <a:defRPr sz="1400">
                          <a:solidFill>
                            <a:srgbClr val="800000"/>
                          </a:solidFill>
                          <a:latin typeface="Georgia"/>
                          <a:ea typeface="Georgia"/>
                          <a:cs typeface="Georgia"/>
                          <a:sym typeface="Georgia"/>
                        </a:defRPr>
                      </a:pPr>
                      <a:r>
                        <a:rPr dirty="0"/>
                        <a:t>Key  Actions  Necessary  To  Achieve  </a:t>
                      </a:r>
                    </a:p>
                    <a:p>
                      <a:pPr algn="ctr">
                        <a:defRPr sz="1400" u="sng">
                          <a:solidFill>
                            <a:srgbClr val="800000"/>
                          </a:solidFill>
                          <a:latin typeface="Georgia"/>
                          <a:ea typeface="Georgia"/>
                          <a:cs typeface="Georgia"/>
                          <a:sym typeface="Georgia"/>
                        </a:defRPr>
                      </a:pPr>
                      <a:r>
                        <a:rPr lang="en-US" dirty="0"/>
                        <a:t>SMART Goal 2</a:t>
                      </a:r>
                      <a:endParaRPr dirty="0"/>
                    </a:p>
                  </a:txBody>
                  <a:tcPr marL="45720" marR="45720" horzOverflow="overflow">
                    <a:lnL w="12700">
                      <a:solidFill>
                        <a:srgbClr val="800000"/>
                      </a:solidFill>
                    </a:lnL>
                    <a:lnR w="12700">
                      <a:solidFill>
                        <a:srgbClr val="800000"/>
                      </a:solidFill>
                    </a:lnR>
                    <a:lnT w="12700">
                      <a:solidFill>
                        <a:srgbClr val="800000"/>
                      </a:solidFill>
                    </a:lnT>
                    <a:lnB w="38100">
                      <a:solidFill>
                        <a:srgbClr val="800000"/>
                      </a:solidFill>
                    </a:lnB>
                    <a:solidFill>
                      <a:srgbClr val="FFF8CD"/>
                    </a:solidFill>
                  </a:tcPr>
                </a:tc>
                <a:tc>
                  <a:txBody>
                    <a:bodyPr/>
                    <a:lstStyle/>
                    <a:p>
                      <a:pPr algn="ctr">
                        <a:defRPr sz="1400">
                          <a:solidFill>
                            <a:srgbClr val="800000"/>
                          </a:solidFill>
                          <a:latin typeface="Georgia"/>
                          <a:ea typeface="Georgia"/>
                          <a:cs typeface="Georgia"/>
                          <a:sym typeface="Georgia"/>
                        </a:defRPr>
                      </a:pPr>
                      <a:r>
                        <a:rPr u="sng" dirty="0"/>
                        <a:t>Responsible Party</a:t>
                      </a:r>
                    </a:p>
                  </a:txBody>
                  <a:tcPr marL="45720" marR="45720" horzOverflow="overflow">
                    <a:lnL w="12700">
                      <a:solidFill>
                        <a:srgbClr val="800000"/>
                      </a:solidFill>
                    </a:lnL>
                    <a:lnR w="12700">
                      <a:solidFill>
                        <a:srgbClr val="800000"/>
                      </a:solidFill>
                    </a:lnR>
                    <a:lnT w="12700">
                      <a:solidFill>
                        <a:srgbClr val="800000"/>
                      </a:solidFill>
                    </a:lnT>
                    <a:lnB w="38100">
                      <a:solidFill>
                        <a:srgbClr val="800000"/>
                      </a:solidFill>
                    </a:lnB>
                    <a:solidFill>
                      <a:srgbClr val="FFF8CD"/>
                    </a:solidFill>
                  </a:tcPr>
                </a:tc>
                <a:tc>
                  <a:txBody>
                    <a:bodyPr/>
                    <a:lstStyle/>
                    <a:p>
                      <a:pPr algn="ctr">
                        <a:defRPr sz="1400">
                          <a:solidFill>
                            <a:srgbClr val="800000"/>
                          </a:solidFill>
                          <a:latin typeface="Georgia"/>
                          <a:ea typeface="Georgia"/>
                          <a:cs typeface="Georgia"/>
                          <a:sym typeface="Georgia"/>
                        </a:defRPr>
                      </a:pPr>
                      <a:r>
                        <a:rPr u="sng" dirty="0"/>
                        <a:t>Deadline Timetable</a:t>
                      </a:r>
                    </a:p>
                  </a:txBody>
                  <a:tcPr marL="45720" marR="45720" horzOverflow="overflow">
                    <a:lnL w="12700">
                      <a:solidFill>
                        <a:srgbClr val="800000"/>
                      </a:solidFill>
                    </a:lnL>
                    <a:lnR w="12700">
                      <a:solidFill>
                        <a:srgbClr val="800000"/>
                      </a:solidFill>
                    </a:lnR>
                    <a:lnT w="12700">
                      <a:solidFill>
                        <a:srgbClr val="800000"/>
                      </a:solidFill>
                    </a:lnT>
                    <a:lnB w="38100">
                      <a:solidFill>
                        <a:srgbClr val="800000"/>
                      </a:solidFill>
                    </a:lnB>
                    <a:solidFill>
                      <a:srgbClr val="FFF8CD"/>
                    </a:solidFill>
                  </a:tcPr>
                </a:tc>
                <a:tc>
                  <a:txBody>
                    <a:bodyPr/>
                    <a:lstStyle/>
                    <a:p>
                      <a:pPr algn="ctr">
                        <a:defRPr sz="1400">
                          <a:solidFill>
                            <a:srgbClr val="800000"/>
                          </a:solidFill>
                          <a:latin typeface="Georgia"/>
                          <a:ea typeface="Georgia"/>
                          <a:cs typeface="Georgia"/>
                          <a:sym typeface="Georgia"/>
                        </a:defRPr>
                      </a:pPr>
                      <a:r>
                        <a:rPr lang="en-US" dirty="0"/>
                        <a:t> </a:t>
                      </a:r>
                      <a:r>
                        <a:rPr dirty="0"/>
                        <a:t>Completion </a:t>
                      </a:r>
                    </a:p>
                    <a:p>
                      <a:pPr algn="ctr">
                        <a:defRPr sz="1400" u="sng">
                          <a:solidFill>
                            <a:srgbClr val="800000"/>
                          </a:solidFill>
                          <a:latin typeface="Georgia"/>
                          <a:ea typeface="Georgia"/>
                          <a:cs typeface="Georgia"/>
                          <a:sym typeface="Georgia"/>
                        </a:defRPr>
                      </a:pPr>
                      <a:r>
                        <a:rPr dirty="0"/>
                        <a:t>Confirmation Test</a:t>
                      </a:r>
                    </a:p>
                  </a:txBody>
                  <a:tcPr marL="45720" marR="45720" horzOverflow="overflow">
                    <a:lnL w="12700">
                      <a:solidFill>
                        <a:srgbClr val="800000"/>
                      </a:solidFill>
                    </a:lnL>
                    <a:lnR w="12700">
                      <a:solidFill>
                        <a:srgbClr val="800000"/>
                      </a:solidFill>
                    </a:lnR>
                    <a:lnT w="12700">
                      <a:solidFill>
                        <a:srgbClr val="800000"/>
                      </a:solidFill>
                    </a:lnT>
                    <a:lnB w="38100">
                      <a:solidFill>
                        <a:srgbClr val="800000"/>
                      </a:solidFill>
                    </a:lnB>
                    <a:solidFill>
                      <a:srgbClr val="FFF8CD"/>
                    </a:solidFill>
                  </a:tcPr>
                </a:tc>
                <a:extLst>
                  <a:ext uri="{0D108BD9-81ED-4DB2-BD59-A6C34878D82A}">
                    <a16:rowId xmlns:a16="http://schemas.microsoft.com/office/drawing/2014/main" val="10000"/>
                  </a:ext>
                </a:extLst>
              </a:tr>
              <a:tr h="457117">
                <a:tc gridSpan="4">
                  <a:txBody>
                    <a:bodyPr/>
                    <a:lstStyle/>
                    <a:p>
                      <a:pPr algn="l">
                        <a:lnSpc>
                          <a:spcPct val="107000"/>
                        </a:lnSpc>
                        <a:defRPr sz="1800"/>
                      </a:pPr>
                      <a:r>
                        <a:rPr sz="1400" b="1" u="sng" dirty="0">
                          <a:solidFill>
                            <a:srgbClr val="FF0000"/>
                          </a:solidFill>
                          <a:latin typeface="Georgia"/>
                          <a:ea typeface="Georgia"/>
                          <a:cs typeface="Georgia"/>
                          <a:sym typeface="Georgia"/>
                        </a:rPr>
                        <a:t>LAG 1: Research  the  most   effective  </a:t>
                      </a:r>
                      <a:r>
                        <a:rPr lang="en-US" sz="1400" b="1" u="sng" dirty="0">
                          <a:solidFill>
                            <a:srgbClr val="FF0000"/>
                          </a:solidFill>
                          <a:latin typeface="Georgia"/>
                          <a:ea typeface="Georgia"/>
                          <a:cs typeface="Georgia"/>
                          <a:sym typeface="Georgia"/>
                        </a:rPr>
                        <a:t>stewardship</a:t>
                      </a:r>
                      <a:r>
                        <a:rPr sz="1400" b="1" u="sng" dirty="0">
                          <a:solidFill>
                            <a:srgbClr val="FF0000"/>
                          </a:solidFill>
                          <a:latin typeface="Georgia"/>
                          <a:ea typeface="Georgia"/>
                          <a:cs typeface="Georgia"/>
                          <a:sym typeface="Georgia"/>
                        </a:rPr>
                        <a:t>  </a:t>
                      </a:r>
                      <a:r>
                        <a:rPr lang="en-US" sz="1400" b="1" u="sng" dirty="0">
                          <a:solidFill>
                            <a:srgbClr val="FF0000"/>
                          </a:solidFill>
                          <a:latin typeface="Georgia"/>
                          <a:ea typeface="Georgia"/>
                          <a:cs typeface="Georgia"/>
                          <a:sym typeface="Georgia"/>
                        </a:rPr>
                        <a:t>and ministry engagement p</a:t>
                      </a:r>
                      <a:r>
                        <a:rPr sz="1400" b="1" u="sng" dirty="0">
                          <a:solidFill>
                            <a:srgbClr val="FF0000"/>
                          </a:solidFill>
                          <a:latin typeface="Georgia"/>
                          <a:ea typeface="Georgia"/>
                          <a:cs typeface="Georgia"/>
                          <a:sym typeface="Georgia"/>
                        </a:rPr>
                        <a:t>rogram</a:t>
                      </a:r>
                      <a:r>
                        <a:rPr lang="en-US" sz="1400" b="1" u="sng" dirty="0">
                          <a:solidFill>
                            <a:srgbClr val="FF0000"/>
                          </a:solidFill>
                          <a:latin typeface="Georgia"/>
                          <a:ea typeface="Georgia"/>
                          <a:cs typeface="Georgia"/>
                          <a:sym typeface="Georgia"/>
                        </a:rPr>
                        <a:t>s </a:t>
                      </a:r>
                      <a:r>
                        <a:rPr sz="1400" b="1" u="sng" dirty="0">
                          <a:solidFill>
                            <a:srgbClr val="FF0000"/>
                          </a:solidFill>
                          <a:latin typeface="Georgia"/>
                          <a:ea typeface="Georgia"/>
                          <a:cs typeface="Georgia"/>
                          <a:sym typeface="Georgia"/>
                        </a:rPr>
                        <a:t>within  </a:t>
                      </a:r>
                      <a:r>
                        <a:rPr lang="en-US" sz="1400" b="1" u="sng" dirty="0">
                          <a:solidFill>
                            <a:srgbClr val="FF0000"/>
                          </a:solidFill>
                          <a:latin typeface="Georgia"/>
                          <a:ea typeface="Georgia"/>
                          <a:cs typeface="Georgia"/>
                          <a:sym typeface="Georgia"/>
                        </a:rPr>
                        <a:t>3</a:t>
                      </a:r>
                      <a:r>
                        <a:rPr sz="1400" b="1" u="sng" dirty="0">
                          <a:solidFill>
                            <a:srgbClr val="FF0000"/>
                          </a:solidFill>
                          <a:latin typeface="Georgia"/>
                          <a:ea typeface="Georgia"/>
                          <a:cs typeface="Georgia"/>
                          <a:sym typeface="Georgia"/>
                        </a:rPr>
                        <a:t>  months</a:t>
                      </a:r>
                    </a:p>
                  </a:txBody>
                  <a:tcPr marL="0" marR="0" marT="0" marB="0" horzOverflow="overflow">
                    <a:lnL w="12700">
                      <a:solidFill>
                        <a:srgbClr val="5D0100"/>
                      </a:solidFill>
                    </a:lnL>
                    <a:lnR w="12700">
                      <a:solidFill>
                        <a:srgbClr val="5D0100"/>
                      </a:solidFill>
                    </a:lnR>
                    <a:lnT w="38100">
                      <a:solidFill>
                        <a:srgbClr val="800000"/>
                      </a:solidFill>
                    </a:lnT>
                    <a:lnB w="12700">
                      <a:solidFill>
                        <a:srgbClr val="5D0100"/>
                      </a:solidFill>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516090">
                <a:tc>
                  <a:txBody>
                    <a:bodyPr/>
                    <a:lstStyle/>
                    <a:p>
                      <a:pPr algn="l">
                        <a:lnSpc>
                          <a:spcPct val="107000"/>
                        </a:lnSpc>
                        <a:defRPr sz="1800"/>
                      </a:pPr>
                      <a:r>
                        <a:rPr sz="1400" b="1" dirty="0">
                          <a:solidFill>
                            <a:srgbClr val="5D0100"/>
                          </a:solidFill>
                          <a:latin typeface="Georgia"/>
                          <a:ea typeface="Georgia"/>
                          <a:cs typeface="Georgia"/>
                          <a:sym typeface="Georgia"/>
                        </a:rPr>
                        <a:t>1. Form </a:t>
                      </a:r>
                      <a:r>
                        <a:rPr lang="en-US" sz="1400" b="1" dirty="0">
                          <a:solidFill>
                            <a:srgbClr val="5D0100"/>
                          </a:solidFill>
                          <a:latin typeface="Georgia"/>
                          <a:ea typeface="Georgia"/>
                          <a:cs typeface="Georgia"/>
                          <a:sym typeface="Georgia"/>
                        </a:rPr>
                        <a:t>Parishioner SMART</a:t>
                      </a:r>
                      <a:r>
                        <a:rPr sz="1400" b="1" dirty="0">
                          <a:solidFill>
                            <a:srgbClr val="5D0100"/>
                          </a:solidFill>
                          <a:latin typeface="Georgia"/>
                          <a:ea typeface="Georgia"/>
                          <a:cs typeface="Georgia"/>
                          <a:sym typeface="Georgia"/>
                        </a:rPr>
                        <a:t> Goal Team </a:t>
                      </a:r>
                      <a:r>
                        <a:rPr lang="en-US" sz="1400" b="1" dirty="0">
                          <a:solidFill>
                            <a:srgbClr val="5D0100"/>
                          </a:solidFill>
                          <a:latin typeface="Georgia"/>
                          <a:ea typeface="Georgia"/>
                          <a:cs typeface="Georgia"/>
                          <a:sym typeface="Georgia"/>
                        </a:rPr>
                        <a:t>2 </a:t>
                      </a:r>
                      <a:r>
                        <a:rPr sz="1400" b="1" dirty="0">
                          <a:solidFill>
                            <a:srgbClr val="5D0100"/>
                          </a:solidFill>
                          <a:latin typeface="Georgia"/>
                          <a:ea typeface="Georgia"/>
                          <a:cs typeface="Georgia"/>
                          <a:sym typeface="Georgia"/>
                        </a:rPr>
                        <a:t>(“</a:t>
                      </a:r>
                      <a:r>
                        <a:rPr lang="en-US" sz="1400" b="1" dirty="0">
                          <a:solidFill>
                            <a:srgbClr val="5D0100"/>
                          </a:solidFill>
                          <a:latin typeface="Georgia"/>
                          <a:ea typeface="Georgia"/>
                          <a:cs typeface="Georgia"/>
                          <a:sym typeface="Georgia"/>
                        </a:rPr>
                        <a:t>Stewardship &amp; Engagement Program </a:t>
                      </a:r>
                      <a:r>
                        <a:rPr sz="1400" b="1" dirty="0">
                          <a:solidFill>
                            <a:srgbClr val="5D0100"/>
                          </a:solidFill>
                          <a:latin typeface="Georgia"/>
                          <a:ea typeface="Georgia"/>
                          <a:cs typeface="Georgia"/>
                          <a:sym typeface="Georgia"/>
                        </a:rPr>
                        <a:t>Team </a:t>
                      </a:r>
                      <a:r>
                        <a:rPr lang="en-US" sz="1400" b="1" dirty="0">
                          <a:solidFill>
                            <a:srgbClr val="5D0100"/>
                          </a:solidFill>
                          <a:latin typeface="Georgia"/>
                          <a:ea typeface="Georgia"/>
                          <a:cs typeface="Georgia"/>
                          <a:sym typeface="Georgia"/>
                        </a:rPr>
                        <a:t>2</a:t>
                      </a:r>
                      <a:r>
                        <a:rPr sz="1400" b="1" dirty="0">
                          <a:solidFill>
                            <a:srgbClr val="5D0100"/>
                          </a:solidFill>
                          <a:latin typeface="Georgia"/>
                          <a:ea typeface="Georgia"/>
                          <a:cs typeface="Georgia"/>
                          <a:sym typeface="Georgia"/>
                        </a:rPr>
                        <a:t>”). </a:t>
                      </a:r>
                    </a:p>
                  </a:txBody>
                  <a:tcPr marL="0" marR="0" marT="0" marB="0" horzOverflow="overflow">
                    <a:lnL w="12700">
                      <a:solidFill>
                        <a:srgbClr val="800000"/>
                      </a:solidFill>
                    </a:lnL>
                    <a:lnR w="12700">
                      <a:solidFill>
                        <a:srgbClr val="800000"/>
                      </a:solidFill>
                    </a:lnR>
                    <a:lnT w="12700">
                      <a:solidFill>
                        <a:srgbClr val="5D0100"/>
                      </a:solidFill>
                    </a:lnT>
                    <a:lnB w="12700">
                      <a:solidFill>
                        <a:srgbClr val="800000"/>
                      </a:solidFill>
                    </a:lnB>
                    <a:noFill/>
                  </a:tcPr>
                </a:tc>
                <a:tc>
                  <a:txBody>
                    <a:bodyPr/>
                    <a:lstStyle/>
                    <a:p>
                      <a:pPr marL="60325" indent="0" algn="l">
                        <a:lnSpc>
                          <a:spcPct val="107000"/>
                        </a:lnSpc>
                        <a:defRPr sz="1800"/>
                      </a:pPr>
                      <a:r>
                        <a:rPr sz="1200" b="0" dirty="0">
                          <a:solidFill>
                            <a:srgbClr val="5D0100"/>
                          </a:solidFill>
                          <a:latin typeface="Georgia"/>
                          <a:ea typeface="Georgia"/>
                          <a:cs typeface="Georgia"/>
                          <a:sym typeface="Georgia"/>
                        </a:rPr>
                        <a:t>Strategic Planning Team and Goal co-Captains</a:t>
                      </a:r>
                    </a:p>
                  </a:txBody>
                  <a:tcPr marL="0" marR="0" marT="0" marB="0" horzOverflow="overflow">
                    <a:lnL w="12700">
                      <a:solidFill>
                        <a:srgbClr val="800000"/>
                      </a:solidFill>
                    </a:lnL>
                    <a:lnR w="12700">
                      <a:solidFill>
                        <a:srgbClr val="800000"/>
                      </a:solidFill>
                    </a:lnR>
                    <a:lnT w="12700">
                      <a:solidFill>
                        <a:srgbClr val="5D0100"/>
                      </a:solidFill>
                    </a:lnT>
                    <a:lnB w="12700">
                      <a:solidFill>
                        <a:srgbClr val="800000"/>
                      </a:solidFill>
                    </a:lnB>
                    <a:noFill/>
                  </a:tcPr>
                </a:tc>
                <a:tc>
                  <a:txBody>
                    <a:bodyPr/>
                    <a:lstStyle/>
                    <a:p>
                      <a:pPr algn="l">
                        <a:lnSpc>
                          <a:spcPct val="107000"/>
                        </a:lnSpc>
                        <a:defRPr sz="1800"/>
                      </a:pPr>
                      <a:r>
                        <a:rPr lang="en-US" sz="1200" b="0" dirty="0">
                          <a:solidFill>
                            <a:srgbClr val="660033"/>
                          </a:solidFill>
                          <a:latin typeface="Georgia"/>
                          <a:ea typeface="Georgia"/>
                          <a:cs typeface="Georgia"/>
                          <a:sym typeface="Georgia"/>
                        </a:rPr>
                        <a:t> </a:t>
                      </a:r>
                      <a:r>
                        <a:rPr sz="1200" b="0" dirty="0">
                          <a:solidFill>
                            <a:srgbClr val="660033"/>
                          </a:solidFill>
                          <a:latin typeface="Georgia"/>
                          <a:ea typeface="Georgia"/>
                          <a:cs typeface="Georgia"/>
                          <a:sym typeface="Georgia"/>
                        </a:rPr>
                        <a:t>1 month  after Start Date</a:t>
                      </a:r>
                    </a:p>
                  </a:txBody>
                  <a:tcPr marL="0" marR="0" marT="0" marB="0" horzOverflow="overflow">
                    <a:lnL w="12700">
                      <a:solidFill>
                        <a:srgbClr val="800000"/>
                      </a:solidFill>
                    </a:lnL>
                    <a:lnR w="12700">
                      <a:solidFill>
                        <a:srgbClr val="800000"/>
                      </a:solidFill>
                    </a:lnR>
                    <a:lnT w="12700">
                      <a:solidFill>
                        <a:srgbClr val="5D0100"/>
                      </a:solidFill>
                    </a:lnT>
                    <a:lnB w="12700">
                      <a:solidFill>
                        <a:srgbClr val="800000"/>
                      </a:solidFill>
                    </a:lnB>
                    <a:noFill/>
                  </a:tcPr>
                </a:tc>
                <a:tc>
                  <a:txBody>
                    <a:bodyPr/>
                    <a:lstStyle/>
                    <a:p>
                      <a:pPr algn="l">
                        <a:lnSpc>
                          <a:spcPct val="107000"/>
                        </a:lnSpc>
                        <a:defRPr sz="1800"/>
                      </a:pPr>
                      <a:r>
                        <a:rPr lang="en-US" sz="1200" b="0" dirty="0">
                          <a:solidFill>
                            <a:srgbClr val="5D0100"/>
                          </a:solidFill>
                          <a:latin typeface="Georgia"/>
                          <a:ea typeface="Georgia"/>
                          <a:cs typeface="Georgia"/>
                          <a:sym typeface="Georgia"/>
                        </a:rPr>
                        <a:t>Stewardship &amp; Engagement Program </a:t>
                      </a:r>
                      <a:r>
                        <a:rPr sz="1200" b="0" dirty="0">
                          <a:solidFill>
                            <a:srgbClr val="5D0100"/>
                          </a:solidFill>
                          <a:latin typeface="Georgia"/>
                          <a:ea typeface="Georgia"/>
                          <a:cs typeface="Georgia"/>
                          <a:sym typeface="Georgia"/>
                        </a:rPr>
                        <a:t>Team </a:t>
                      </a:r>
                      <a:r>
                        <a:rPr lang="en-US" sz="1200" b="0" dirty="0">
                          <a:solidFill>
                            <a:srgbClr val="5D0100"/>
                          </a:solidFill>
                          <a:latin typeface="Georgia"/>
                          <a:ea typeface="Georgia"/>
                          <a:cs typeface="Georgia"/>
                          <a:sym typeface="Georgia"/>
                        </a:rPr>
                        <a:t>2</a:t>
                      </a:r>
                      <a:r>
                        <a:rPr sz="1200" b="0" dirty="0">
                          <a:solidFill>
                            <a:srgbClr val="5D0100"/>
                          </a:solidFill>
                          <a:latin typeface="Georgia"/>
                          <a:ea typeface="Georgia"/>
                          <a:cs typeface="Georgia"/>
                          <a:sym typeface="Georgia"/>
                        </a:rPr>
                        <a:t> members agree to serve  </a:t>
                      </a:r>
                    </a:p>
                  </a:txBody>
                  <a:tcPr marL="0" marR="0" marT="0" marB="0" horzOverflow="overflow">
                    <a:lnL w="12700">
                      <a:solidFill>
                        <a:srgbClr val="800000"/>
                      </a:solidFill>
                    </a:lnL>
                    <a:lnR w="12700">
                      <a:solidFill>
                        <a:srgbClr val="800000"/>
                      </a:solidFill>
                    </a:lnR>
                    <a:lnT w="12700">
                      <a:solidFill>
                        <a:srgbClr val="5D0100"/>
                      </a:solidFill>
                    </a:lnT>
                    <a:lnB w="12700">
                      <a:solidFill>
                        <a:srgbClr val="800000"/>
                      </a:solidFill>
                    </a:lnB>
                    <a:noFill/>
                  </a:tcPr>
                </a:tc>
                <a:extLst>
                  <a:ext uri="{0D108BD9-81ED-4DB2-BD59-A6C34878D82A}">
                    <a16:rowId xmlns:a16="http://schemas.microsoft.com/office/drawing/2014/main" val="10002"/>
                  </a:ext>
                </a:extLst>
              </a:tr>
              <a:tr h="606954">
                <a:tc>
                  <a:txBody>
                    <a:bodyPr/>
                    <a:lstStyle/>
                    <a:p>
                      <a:pPr marL="0" lvl="1" indent="0" algn="l">
                        <a:defRPr sz="1400" b="1">
                          <a:solidFill>
                            <a:srgbClr val="5D0100"/>
                          </a:solidFill>
                          <a:latin typeface="Georgia"/>
                          <a:ea typeface="Georgia"/>
                          <a:cs typeface="Georgia"/>
                          <a:sym typeface="Georgia"/>
                        </a:defRPr>
                      </a:pPr>
                      <a:r>
                        <a:rPr dirty="0"/>
                        <a:t>2. Determine stewardship and ministry </a:t>
                      </a:r>
                      <a:r>
                        <a:rPr lang="en-US" dirty="0"/>
                        <a:t>engagement </a:t>
                      </a:r>
                      <a:r>
                        <a:rPr dirty="0"/>
                        <a:t>key  definitions and effectiveness metrics.</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noFill/>
                  </a:tcPr>
                </a:tc>
                <a:tc>
                  <a:txBody>
                    <a:bodyPr/>
                    <a:lstStyle/>
                    <a:p>
                      <a:pPr marL="60325" indent="0" algn="l">
                        <a:lnSpc>
                          <a:spcPct val="107000"/>
                        </a:lnSpc>
                        <a:defRPr b="1">
                          <a:solidFill>
                            <a:srgbClr val="5D0100"/>
                          </a:solidFill>
                          <a:latin typeface="Georgia"/>
                          <a:ea typeface="Georgia"/>
                          <a:cs typeface="Georgia"/>
                          <a:sym typeface="Georgia"/>
                        </a:defRPr>
                      </a:pPr>
                      <a:r>
                        <a:rPr lang="en-US" sz="1200" b="0" dirty="0"/>
                        <a:t>Stewardship &amp; Engagement Program </a:t>
                      </a:r>
                      <a:r>
                        <a:rPr sz="1200" b="0" dirty="0"/>
                        <a:t> Team </a:t>
                      </a:r>
                      <a:r>
                        <a:rPr lang="en-US" sz="1200" b="0" dirty="0"/>
                        <a:t>2</a:t>
                      </a:r>
                      <a:endParaRPr sz="1200" b="0" dirty="0"/>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noFill/>
                  </a:tcPr>
                </a:tc>
                <a:tc>
                  <a:txBody>
                    <a:bodyPr/>
                    <a:lstStyle/>
                    <a:p>
                      <a:pPr algn="l">
                        <a:lnSpc>
                          <a:spcPct val="107000"/>
                        </a:lnSpc>
                        <a:defRPr b="1">
                          <a:solidFill>
                            <a:srgbClr val="FF0000"/>
                          </a:solidFill>
                          <a:latin typeface="Georgia"/>
                          <a:ea typeface="Georgia"/>
                          <a:cs typeface="Georgia"/>
                          <a:sym typeface="Georgia"/>
                        </a:defRPr>
                      </a:pPr>
                      <a:r>
                        <a:rPr lang="en-US" sz="1200" b="0" dirty="0">
                          <a:solidFill>
                            <a:srgbClr val="FF0000"/>
                          </a:solidFill>
                        </a:rPr>
                        <a:t> 1</a:t>
                      </a:r>
                      <a:r>
                        <a:rPr sz="1200" b="0" dirty="0">
                          <a:solidFill>
                            <a:srgbClr val="FF0000"/>
                          </a:solidFill>
                        </a:rPr>
                        <a:t> month after step 1</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noFill/>
                  </a:tcPr>
                </a:tc>
                <a:tc>
                  <a:txBody>
                    <a:bodyPr/>
                    <a:lstStyle/>
                    <a:p>
                      <a:pPr algn="l">
                        <a:lnSpc>
                          <a:spcPct val="107000"/>
                        </a:lnSpc>
                        <a:defRPr sz="1800"/>
                      </a:pPr>
                      <a:r>
                        <a:rPr lang="en-US" sz="1200" b="0" dirty="0">
                          <a:solidFill>
                            <a:srgbClr val="5D0100"/>
                          </a:solidFill>
                          <a:latin typeface="Georgia"/>
                          <a:ea typeface="Georgia"/>
                          <a:cs typeface="Georgia"/>
                          <a:sym typeface="Georgia"/>
                        </a:rPr>
                        <a:t>Stewardship</a:t>
                      </a:r>
                      <a:r>
                        <a:rPr sz="1200" b="0" dirty="0">
                          <a:solidFill>
                            <a:srgbClr val="5D0100"/>
                          </a:solidFill>
                          <a:latin typeface="Georgia"/>
                          <a:ea typeface="Georgia"/>
                          <a:cs typeface="Georgia"/>
                          <a:sym typeface="Georgia"/>
                        </a:rPr>
                        <a:t> definitions and metrics determined </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noFill/>
                  </a:tcPr>
                </a:tc>
                <a:extLst>
                  <a:ext uri="{0D108BD9-81ED-4DB2-BD59-A6C34878D82A}">
                    <a16:rowId xmlns:a16="http://schemas.microsoft.com/office/drawing/2014/main" val="10003"/>
                  </a:ext>
                </a:extLst>
              </a:tr>
              <a:tr h="765663">
                <a:tc>
                  <a:txBody>
                    <a:bodyPr/>
                    <a:lstStyle/>
                    <a:p>
                      <a:pPr algn="l">
                        <a:lnSpc>
                          <a:spcPct val="107000"/>
                        </a:lnSpc>
                        <a:defRPr sz="1800"/>
                      </a:pPr>
                      <a:r>
                        <a:rPr sz="1400" b="1" dirty="0">
                          <a:solidFill>
                            <a:srgbClr val="5D0100"/>
                          </a:solidFill>
                          <a:latin typeface="Georgia"/>
                          <a:ea typeface="Georgia"/>
                          <a:cs typeface="Georgia"/>
                          <a:sym typeface="Georgia"/>
                        </a:rPr>
                        <a:t>3. Analyze the parish baseline on those key stewardship</a:t>
                      </a:r>
                      <a:r>
                        <a:rPr lang="en-US" sz="1400" b="1" dirty="0">
                          <a:solidFill>
                            <a:srgbClr val="5D0100"/>
                          </a:solidFill>
                          <a:latin typeface="Georgia"/>
                          <a:ea typeface="Georgia"/>
                          <a:cs typeface="Georgia"/>
                          <a:sym typeface="Georgia"/>
                        </a:rPr>
                        <a:t> and ministry engagement </a:t>
                      </a:r>
                      <a:r>
                        <a:rPr sz="1400" b="1" dirty="0">
                          <a:solidFill>
                            <a:srgbClr val="5D0100"/>
                          </a:solidFill>
                          <a:latin typeface="Georgia"/>
                          <a:ea typeface="Georgia"/>
                          <a:cs typeface="Georgia"/>
                          <a:sym typeface="Georgia"/>
                        </a:rPr>
                        <a:t>effectiveness metrics and survey/research parish impediments to achieving increased stewardship and ministry engagement success.</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EF6"/>
                    </a:solidFill>
                  </a:tcPr>
                </a:tc>
                <a:tc>
                  <a:txBody>
                    <a:bodyPr/>
                    <a:lstStyle/>
                    <a:p>
                      <a:pPr marL="60325" indent="0" algn="l">
                        <a:lnSpc>
                          <a:spcPct val="107000"/>
                        </a:lnSpc>
                        <a:defRPr b="1">
                          <a:solidFill>
                            <a:srgbClr val="5D0100"/>
                          </a:solidFill>
                          <a:latin typeface="Georgia"/>
                          <a:ea typeface="Georgia"/>
                          <a:cs typeface="Georgia"/>
                          <a:sym typeface="Georgia"/>
                        </a:defRPr>
                      </a:pPr>
                      <a:r>
                        <a:rPr lang="en-US" sz="1200" b="0" dirty="0"/>
                        <a:t>Stewardship &amp; Engagement Program </a:t>
                      </a:r>
                      <a:r>
                        <a:rPr sz="1200" b="0" dirty="0"/>
                        <a:t> Team </a:t>
                      </a:r>
                      <a:r>
                        <a:rPr lang="en-US" sz="1200" b="0" dirty="0"/>
                        <a:t>2</a:t>
                      </a:r>
                      <a:endParaRPr sz="1200" b="0" dirty="0"/>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EF6"/>
                    </a:solidFill>
                  </a:tcPr>
                </a:tc>
                <a:tc>
                  <a:txBody>
                    <a:bodyPr/>
                    <a:lstStyle/>
                    <a:p>
                      <a:pPr algn="l">
                        <a:lnSpc>
                          <a:spcPct val="107000"/>
                        </a:lnSpc>
                        <a:defRPr b="1">
                          <a:solidFill>
                            <a:srgbClr val="FF0000"/>
                          </a:solidFill>
                          <a:latin typeface="Georgia"/>
                          <a:ea typeface="Georgia"/>
                          <a:cs typeface="Georgia"/>
                          <a:sym typeface="Georgia"/>
                        </a:defRPr>
                      </a:pPr>
                      <a:r>
                        <a:rPr lang="en-US" sz="1200" b="0" dirty="0">
                          <a:solidFill>
                            <a:srgbClr val="FF0000"/>
                          </a:solidFill>
                        </a:rPr>
                        <a:t> </a:t>
                      </a:r>
                      <a:r>
                        <a:rPr sz="1200" b="0" dirty="0">
                          <a:solidFill>
                            <a:srgbClr val="FF0000"/>
                          </a:solidFill>
                        </a:rPr>
                        <a:t>1 months after step 2</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EF6"/>
                    </a:solidFill>
                  </a:tcPr>
                </a:tc>
                <a:tc>
                  <a:txBody>
                    <a:bodyPr/>
                    <a:lstStyle/>
                    <a:p>
                      <a:pPr algn="l">
                        <a:lnSpc>
                          <a:spcPct val="107000"/>
                        </a:lnSpc>
                        <a:defRPr sz="1800"/>
                      </a:pPr>
                      <a:r>
                        <a:rPr sz="1200" b="0" dirty="0">
                          <a:solidFill>
                            <a:srgbClr val="5D0100"/>
                          </a:solidFill>
                          <a:latin typeface="Georgia"/>
                          <a:ea typeface="Georgia"/>
                          <a:cs typeface="Georgia"/>
                          <a:sym typeface="Georgia"/>
                        </a:rPr>
                        <a:t>Parish baselines and parish impediments </a:t>
                      </a:r>
                      <a:r>
                        <a:rPr lang="en-US" sz="1200" b="0" dirty="0">
                          <a:solidFill>
                            <a:srgbClr val="5D0100"/>
                          </a:solidFill>
                          <a:latin typeface="Georgia"/>
                          <a:ea typeface="Georgia"/>
                          <a:cs typeface="Georgia"/>
                          <a:sym typeface="Georgia"/>
                        </a:rPr>
                        <a:t>determination </a:t>
                      </a:r>
                      <a:r>
                        <a:rPr sz="1200" b="0" dirty="0">
                          <a:solidFill>
                            <a:srgbClr val="5D0100"/>
                          </a:solidFill>
                          <a:latin typeface="Georgia"/>
                          <a:ea typeface="Georgia"/>
                          <a:cs typeface="Georgia"/>
                          <a:sym typeface="Georgia"/>
                        </a:rPr>
                        <a:t>are finalized</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EF6"/>
                    </a:solidFill>
                  </a:tcPr>
                </a:tc>
                <a:extLst>
                  <a:ext uri="{0D108BD9-81ED-4DB2-BD59-A6C34878D82A}">
                    <a16:rowId xmlns:a16="http://schemas.microsoft.com/office/drawing/2014/main" val="10004"/>
                  </a:ext>
                </a:extLst>
              </a:tr>
              <a:tr h="1095185">
                <a:tc>
                  <a:txBody>
                    <a:bodyPr/>
                    <a:lstStyle/>
                    <a:p>
                      <a:pPr algn="l">
                        <a:lnSpc>
                          <a:spcPct val="107000"/>
                        </a:lnSpc>
                        <a:defRPr sz="1800"/>
                      </a:pPr>
                      <a:r>
                        <a:rPr sz="1400" b="1" dirty="0">
                          <a:solidFill>
                            <a:srgbClr val="5D0100"/>
                          </a:solidFill>
                          <a:latin typeface="Georgia"/>
                          <a:ea typeface="Georgia"/>
                          <a:cs typeface="Georgia"/>
                          <a:sym typeface="Georgia"/>
                        </a:rPr>
                        <a:t>4. Identify at </a:t>
                      </a:r>
                      <a:r>
                        <a:rPr lang="en-US" sz="1400" b="1" dirty="0">
                          <a:solidFill>
                            <a:srgbClr val="5D0100"/>
                          </a:solidFill>
                          <a:latin typeface="Georgia"/>
                          <a:ea typeface="Georgia"/>
                          <a:cs typeface="Georgia"/>
                          <a:sym typeface="Georgia"/>
                        </a:rPr>
                        <a:t>3 stewardship and engagement, 3 endowment, and 3 benevolence fund programs </a:t>
                      </a:r>
                      <a:r>
                        <a:rPr sz="1400" b="1" dirty="0">
                          <a:solidFill>
                            <a:srgbClr val="5D0100"/>
                          </a:solidFill>
                          <a:latin typeface="Georgia"/>
                          <a:ea typeface="Georgia"/>
                          <a:cs typeface="Georgia"/>
                          <a:sym typeface="Georgia"/>
                        </a:rPr>
                        <a:t>to consider from both inside and outside the Orthodox ecosystem.</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CED"/>
                    </a:solidFill>
                  </a:tcPr>
                </a:tc>
                <a:tc>
                  <a:txBody>
                    <a:bodyPr/>
                    <a:lstStyle/>
                    <a:p>
                      <a:pPr marL="60325" indent="0" algn="l">
                        <a:lnSpc>
                          <a:spcPct val="107000"/>
                        </a:lnSpc>
                        <a:defRPr sz="1800"/>
                      </a:pPr>
                      <a:r>
                        <a:rPr lang="en-US" sz="1200" b="0" dirty="0">
                          <a:solidFill>
                            <a:srgbClr val="5D0100"/>
                          </a:solidFill>
                          <a:latin typeface="Georgia"/>
                          <a:ea typeface="Georgia"/>
                          <a:cs typeface="Georgia"/>
                          <a:sym typeface="Georgia"/>
                        </a:rPr>
                        <a:t>Stewardship &amp; Engagement Program </a:t>
                      </a:r>
                      <a:r>
                        <a:rPr sz="1200" b="0" dirty="0">
                          <a:solidFill>
                            <a:srgbClr val="5D0100"/>
                          </a:solidFill>
                          <a:latin typeface="Georgia"/>
                          <a:ea typeface="Georgia"/>
                          <a:cs typeface="Georgia"/>
                          <a:sym typeface="Georgia"/>
                        </a:rPr>
                        <a:t> Team </a:t>
                      </a:r>
                      <a:r>
                        <a:rPr lang="en-US" sz="1200" b="0" dirty="0">
                          <a:solidFill>
                            <a:srgbClr val="5D0100"/>
                          </a:solidFill>
                          <a:latin typeface="Georgia"/>
                          <a:ea typeface="Georgia"/>
                          <a:cs typeface="Georgia"/>
                          <a:sym typeface="Georgia"/>
                        </a:rPr>
                        <a:t>2</a:t>
                      </a:r>
                      <a:endParaRPr sz="1200" b="0" dirty="0">
                        <a:solidFill>
                          <a:srgbClr val="5D0100"/>
                        </a:solidFill>
                        <a:latin typeface="Georgia"/>
                        <a:ea typeface="Georgia"/>
                        <a:cs typeface="Georgia"/>
                        <a:sym typeface="Georgia"/>
                      </a:endParaRP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CED"/>
                    </a:solidFill>
                  </a:tcPr>
                </a:tc>
                <a:tc>
                  <a:txBody>
                    <a:bodyPr/>
                    <a:lstStyle/>
                    <a:p>
                      <a:pPr algn="l">
                        <a:lnSpc>
                          <a:spcPct val="107000"/>
                        </a:lnSpc>
                        <a:defRPr sz="1800"/>
                      </a:pPr>
                      <a:r>
                        <a:rPr lang="en-US" sz="1200" b="0" dirty="0">
                          <a:solidFill>
                            <a:srgbClr val="FF0000"/>
                          </a:solidFill>
                          <a:latin typeface="Georgia"/>
                          <a:ea typeface="Georgia"/>
                          <a:cs typeface="Georgia"/>
                          <a:sym typeface="Georgia"/>
                        </a:rPr>
                        <a:t> </a:t>
                      </a:r>
                      <a:r>
                        <a:rPr sz="1200" b="0" dirty="0">
                          <a:solidFill>
                            <a:srgbClr val="FF0000"/>
                          </a:solidFill>
                          <a:latin typeface="Georgia"/>
                          <a:ea typeface="Georgia"/>
                          <a:cs typeface="Georgia"/>
                          <a:sym typeface="Georgia"/>
                        </a:rPr>
                        <a:t>Simultaneous with steps 2 </a:t>
                      </a:r>
                      <a:r>
                        <a:rPr lang="en-US" sz="1200" b="0" dirty="0">
                          <a:solidFill>
                            <a:srgbClr val="FF0000"/>
                          </a:solidFill>
                          <a:latin typeface="Georgia"/>
                          <a:ea typeface="Georgia"/>
                          <a:cs typeface="Georgia"/>
                          <a:sym typeface="Georgia"/>
                        </a:rPr>
                        <a:t>   </a:t>
                      </a:r>
                      <a:r>
                        <a:rPr sz="1200" b="0" dirty="0">
                          <a:solidFill>
                            <a:srgbClr val="FF0000"/>
                          </a:solidFill>
                          <a:latin typeface="Georgia"/>
                          <a:ea typeface="Georgia"/>
                          <a:cs typeface="Georgia"/>
                          <a:sym typeface="Georgia"/>
                        </a:rPr>
                        <a:t>&amp; 3</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CED"/>
                    </a:solidFill>
                  </a:tcPr>
                </a:tc>
                <a:tc>
                  <a:txBody>
                    <a:bodyPr/>
                    <a:lstStyle/>
                    <a:p>
                      <a:pPr algn="l">
                        <a:lnSpc>
                          <a:spcPct val="107000"/>
                        </a:lnSpc>
                        <a:defRPr sz="1800"/>
                      </a:pPr>
                      <a:r>
                        <a:rPr sz="1200" b="0" dirty="0">
                          <a:solidFill>
                            <a:srgbClr val="5D0100"/>
                          </a:solidFill>
                          <a:latin typeface="Georgia"/>
                          <a:ea typeface="Georgia"/>
                          <a:cs typeface="Georgia"/>
                          <a:sym typeface="Georgia"/>
                        </a:rPr>
                        <a:t>At least </a:t>
                      </a:r>
                      <a:r>
                        <a:rPr lang="en-US" sz="1200" b="0" dirty="0">
                          <a:solidFill>
                            <a:srgbClr val="5D0100"/>
                          </a:solidFill>
                          <a:latin typeface="Georgia"/>
                          <a:ea typeface="Georgia"/>
                          <a:cs typeface="Georgia"/>
                          <a:sym typeface="Georgia"/>
                        </a:rPr>
                        <a:t>3 stewardship and engagement, 3 endowment and 3 benevolence fund programs </a:t>
                      </a:r>
                      <a:r>
                        <a:rPr sz="1200" b="0" dirty="0">
                          <a:solidFill>
                            <a:srgbClr val="5D0100"/>
                          </a:solidFill>
                          <a:latin typeface="Georgia"/>
                          <a:ea typeface="Georgia"/>
                          <a:cs typeface="Georgia"/>
                          <a:sym typeface="Georgia"/>
                        </a:rPr>
                        <a:t>are examined</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CED"/>
                    </a:solidFill>
                  </a:tcPr>
                </a:tc>
                <a:extLst>
                  <a:ext uri="{0D108BD9-81ED-4DB2-BD59-A6C34878D82A}">
                    <a16:rowId xmlns:a16="http://schemas.microsoft.com/office/drawing/2014/main" val="10005"/>
                  </a:ext>
                </a:extLst>
              </a:tr>
            </a:tbl>
          </a:graphicData>
        </a:graphic>
      </p:graphicFrame>
      <p:sp>
        <p:nvSpPr>
          <p:cNvPr id="5" name="Title 1">
            <a:extLst>
              <a:ext uri="{FF2B5EF4-FFF2-40B4-BE49-F238E27FC236}">
                <a16:creationId xmlns:a16="http://schemas.microsoft.com/office/drawing/2014/main" id="{AAFF7035-334D-3655-D371-581FF7D94AB9}"/>
              </a:ext>
            </a:extLst>
          </p:cNvPr>
          <p:cNvSpPr txBox="1">
            <a:spLocks/>
          </p:cNvSpPr>
          <p:nvPr/>
        </p:nvSpPr>
        <p:spPr bwMode="auto">
          <a:xfrm>
            <a:off x="1033857" y="-61400"/>
            <a:ext cx="714740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fontAlgn="base">
              <a:lnSpc>
                <a:spcPct val="70000"/>
              </a:lnSpc>
              <a:spcBef>
                <a:spcPct val="0"/>
              </a:spcBef>
              <a:spcAft>
                <a:spcPct val="0"/>
              </a:spcAft>
              <a:defRPr sz="3600" b="1" u="sng">
                <a:solidFill>
                  <a:srgbClr val="760002"/>
                </a:solidFill>
                <a:effectLst/>
                <a:latin typeface="Georgia" panose="02040502050405020303" pitchFamily="18" charset="0"/>
                <a:ea typeface="+mj-ea"/>
                <a:cs typeface="Arial" panose="020B0604020202020204" pitchFamily="34" charset="0"/>
              </a:defRPr>
            </a:lvl1pPr>
            <a:lvl2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2pPr>
            <a:lvl3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3pPr>
            <a:lvl4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4pPr>
            <a:lvl5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5pPr>
            <a:lvl6pPr marL="4572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6pPr>
            <a:lvl7pPr marL="9144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7pPr>
            <a:lvl8pPr marL="13716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8pPr>
            <a:lvl9pPr marL="18288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9pPr>
          </a:lstStyle>
          <a:p>
            <a:pPr marL="0" marR="0" lvl="0" indent="0" algn="ctr" defTabSz="914400" rtl="0" eaLnBrk="1" fontAlgn="base" latinLnBrk="0" hangingPunct="1">
              <a:lnSpc>
                <a:spcPct val="70000"/>
              </a:lnSpc>
              <a:spcBef>
                <a:spcPct val="0"/>
              </a:spcBef>
              <a:spcAft>
                <a:spcPct val="0"/>
              </a:spcAft>
              <a:buClrTx/>
              <a:buSzTx/>
              <a:buFontTx/>
              <a:buNone/>
              <a:tabLst/>
              <a:defRPr/>
            </a:pPr>
            <a:r>
              <a:rPr kumimoji="0" lang="en-US" sz="3200" b="1" i="0" u="none" strike="noStrike" kern="0" cap="none" spc="0" normalizeH="0" baseline="0" noProof="0" dirty="0">
                <a:ln>
                  <a:noFill/>
                </a:ln>
                <a:solidFill>
                  <a:srgbClr val="760002"/>
                </a:solidFill>
                <a:effectLst/>
                <a:uLnTx/>
                <a:uFillTx/>
                <a:latin typeface="Georgia" panose="02040502050405020303" pitchFamily="18" charset="0"/>
                <a:ea typeface="+mj-ea"/>
                <a:cs typeface="Arial" panose="020B0604020202020204" pitchFamily="34" charset="0"/>
              </a:rPr>
              <a:t>Stewardship  &amp;  Engagement </a:t>
            </a:r>
            <a:r>
              <a:rPr kumimoji="0" lang="en-US" sz="3200" b="1" i="0" u="sng" strike="noStrike" kern="0" cap="none" spc="0" normalizeH="0" baseline="0" noProof="0" dirty="0">
                <a:ln>
                  <a:noFill/>
                </a:ln>
                <a:solidFill>
                  <a:srgbClr val="760002"/>
                </a:solidFill>
                <a:effectLst/>
                <a:uLnTx/>
                <a:uFillTx/>
                <a:latin typeface="Georgia" panose="02040502050405020303" pitchFamily="18" charset="0"/>
                <a:ea typeface="+mj-ea"/>
                <a:cs typeface="Arial" panose="020B0604020202020204" pitchFamily="34" charset="0"/>
              </a:rPr>
              <a:t>SMART  Goal  2  Action  Plan</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1" name="Content Placeholder 3"/>
          <p:cNvGraphicFramePr/>
          <p:nvPr/>
        </p:nvGraphicFramePr>
        <p:xfrm>
          <a:off x="0" y="982800"/>
          <a:ext cx="9020641" cy="5743253"/>
        </p:xfrm>
        <a:graphic>
          <a:graphicData uri="http://schemas.openxmlformats.org/drawingml/2006/table">
            <a:tbl>
              <a:tblPr firstRow="1" bandRow="1"/>
              <a:tblGrid>
                <a:gridCol w="3893110">
                  <a:extLst>
                    <a:ext uri="{9D8B030D-6E8A-4147-A177-3AD203B41FA5}">
                      <a16:colId xmlns:a16="http://schemas.microsoft.com/office/drawing/2014/main" val="20000"/>
                    </a:ext>
                  </a:extLst>
                </a:gridCol>
                <a:gridCol w="1520030">
                  <a:extLst>
                    <a:ext uri="{9D8B030D-6E8A-4147-A177-3AD203B41FA5}">
                      <a16:colId xmlns:a16="http://schemas.microsoft.com/office/drawing/2014/main" val="20001"/>
                    </a:ext>
                  </a:extLst>
                </a:gridCol>
                <a:gridCol w="1639824">
                  <a:extLst>
                    <a:ext uri="{9D8B030D-6E8A-4147-A177-3AD203B41FA5}">
                      <a16:colId xmlns:a16="http://schemas.microsoft.com/office/drawing/2014/main" val="20002"/>
                    </a:ext>
                  </a:extLst>
                </a:gridCol>
                <a:gridCol w="1967677">
                  <a:extLst>
                    <a:ext uri="{9D8B030D-6E8A-4147-A177-3AD203B41FA5}">
                      <a16:colId xmlns:a16="http://schemas.microsoft.com/office/drawing/2014/main" val="20003"/>
                    </a:ext>
                  </a:extLst>
                </a:gridCol>
              </a:tblGrid>
              <a:tr h="351654">
                <a:tc>
                  <a:txBody>
                    <a:bodyPr/>
                    <a:lstStyle/>
                    <a:p>
                      <a:pPr algn="ctr">
                        <a:defRPr>
                          <a:solidFill>
                            <a:srgbClr val="800000"/>
                          </a:solidFill>
                          <a:latin typeface="Georgia"/>
                          <a:ea typeface="Georgia"/>
                          <a:cs typeface="Georgia"/>
                          <a:sym typeface="Georgia"/>
                        </a:defRPr>
                      </a:pPr>
                      <a:r>
                        <a:rPr sz="1200" dirty="0"/>
                        <a:t>Key  Actions  Necessary  To  Achieve  </a:t>
                      </a:r>
                    </a:p>
                    <a:p>
                      <a:pPr algn="ctr">
                        <a:defRPr u="sng">
                          <a:solidFill>
                            <a:srgbClr val="800000"/>
                          </a:solidFill>
                          <a:latin typeface="Georgia"/>
                          <a:ea typeface="Georgia"/>
                          <a:cs typeface="Georgia"/>
                          <a:sym typeface="Georgia"/>
                        </a:defRPr>
                      </a:pPr>
                      <a:r>
                        <a:rPr lang="en-US" sz="1200" dirty="0"/>
                        <a:t>SMART Goal 2</a:t>
                      </a:r>
                      <a:endParaRPr sz="1200" dirty="0"/>
                    </a:p>
                  </a:txBody>
                  <a:tcPr marL="45720" marR="45720" horzOverflow="overflow">
                    <a:lnL w="12700">
                      <a:solidFill>
                        <a:srgbClr val="800000"/>
                      </a:solidFill>
                    </a:lnL>
                    <a:lnR w="12700">
                      <a:solidFill>
                        <a:srgbClr val="800000"/>
                      </a:solidFill>
                    </a:lnR>
                    <a:lnT w="12700">
                      <a:solidFill>
                        <a:srgbClr val="800000"/>
                      </a:solidFill>
                    </a:lnT>
                    <a:lnB w="12700">
                      <a:solidFill>
                        <a:srgbClr val="5D0100"/>
                      </a:solidFill>
                    </a:lnB>
                    <a:solidFill>
                      <a:srgbClr val="FFF8CD"/>
                    </a:solidFill>
                  </a:tcPr>
                </a:tc>
                <a:tc>
                  <a:txBody>
                    <a:bodyPr/>
                    <a:lstStyle/>
                    <a:p>
                      <a:pPr algn="ctr">
                        <a:defRPr>
                          <a:solidFill>
                            <a:srgbClr val="800000"/>
                          </a:solidFill>
                          <a:latin typeface="Georgia"/>
                          <a:ea typeface="Georgia"/>
                          <a:cs typeface="Georgia"/>
                          <a:sym typeface="Georgia"/>
                        </a:defRPr>
                      </a:pPr>
                      <a:r>
                        <a:rPr sz="1200" u="sng" dirty="0"/>
                        <a:t>Responsible Party</a:t>
                      </a:r>
                    </a:p>
                  </a:txBody>
                  <a:tcPr marL="45720" marR="45720" horzOverflow="overflow">
                    <a:lnL w="12700">
                      <a:solidFill>
                        <a:srgbClr val="800000"/>
                      </a:solidFill>
                    </a:lnL>
                    <a:lnR w="12700">
                      <a:solidFill>
                        <a:srgbClr val="800000"/>
                      </a:solidFill>
                    </a:lnR>
                    <a:lnT w="12700">
                      <a:solidFill>
                        <a:srgbClr val="800000"/>
                      </a:solidFill>
                    </a:lnT>
                    <a:lnB w="12700">
                      <a:solidFill>
                        <a:srgbClr val="5D0100"/>
                      </a:solidFill>
                    </a:lnB>
                    <a:solidFill>
                      <a:srgbClr val="FFF8CD"/>
                    </a:solidFill>
                  </a:tcPr>
                </a:tc>
                <a:tc>
                  <a:txBody>
                    <a:bodyPr/>
                    <a:lstStyle/>
                    <a:p>
                      <a:pPr algn="ctr">
                        <a:defRPr>
                          <a:solidFill>
                            <a:srgbClr val="800000"/>
                          </a:solidFill>
                          <a:latin typeface="Georgia"/>
                          <a:ea typeface="Georgia"/>
                          <a:cs typeface="Georgia"/>
                          <a:sym typeface="Georgia"/>
                        </a:defRPr>
                      </a:pPr>
                      <a:r>
                        <a:rPr sz="1200" u="sng" dirty="0"/>
                        <a:t>Deadline Timetable</a:t>
                      </a:r>
                    </a:p>
                  </a:txBody>
                  <a:tcPr marL="45720" marR="45720" horzOverflow="overflow">
                    <a:lnL w="12700">
                      <a:solidFill>
                        <a:srgbClr val="800000"/>
                      </a:solidFill>
                    </a:lnL>
                    <a:lnR w="12700">
                      <a:solidFill>
                        <a:srgbClr val="800000"/>
                      </a:solidFill>
                    </a:lnR>
                    <a:lnT w="12700">
                      <a:solidFill>
                        <a:srgbClr val="800000"/>
                      </a:solidFill>
                    </a:lnT>
                    <a:lnB w="12700">
                      <a:solidFill>
                        <a:srgbClr val="5D0100"/>
                      </a:solidFill>
                    </a:lnB>
                    <a:solidFill>
                      <a:srgbClr val="FFF8CD"/>
                    </a:solidFill>
                  </a:tcPr>
                </a:tc>
                <a:tc>
                  <a:txBody>
                    <a:bodyPr/>
                    <a:lstStyle/>
                    <a:p>
                      <a:pPr algn="ctr">
                        <a:defRPr>
                          <a:solidFill>
                            <a:srgbClr val="800000"/>
                          </a:solidFill>
                          <a:latin typeface="Georgia"/>
                          <a:ea typeface="Georgia"/>
                          <a:cs typeface="Georgia"/>
                          <a:sym typeface="Georgia"/>
                        </a:defRPr>
                      </a:pPr>
                      <a:r>
                        <a:rPr sz="1200" dirty="0"/>
                        <a:t>Completion </a:t>
                      </a:r>
                    </a:p>
                    <a:p>
                      <a:pPr algn="ctr">
                        <a:defRPr u="sng">
                          <a:solidFill>
                            <a:srgbClr val="800000"/>
                          </a:solidFill>
                          <a:latin typeface="Georgia"/>
                          <a:ea typeface="Georgia"/>
                          <a:cs typeface="Georgia"/>
                          <a:sym typeface="Georgia"/>
                        </a:defRPr>
                      </a:pPr>
                      <a:r>
                        <a:rPr sz="1200" dirty="0"/>
                        <a:t>Confirmation Test</a:t>
                      </a:r>
                    </a:p>
                  </a:txBody>
                  <a:tcPr marL="45720" marR="45720" horzOverflow="overflow">
                    <a:lnL w="12700">
                      <a:solidFill>
                        <a:srgbClr val="800000"/>
                      </a:solidFill>
                    </a:lnL>
                    <a:lnR w="12700">
                      <a:solidFill>
                        <a:srgbClr val="800000"/>
                      </a:solidFill>
                    </a:lnR>
                    <a:lnT w="12700">
                      <a:solidFill>
                        <a:srgbClr val="800000"/>
                      </a:solidFill>
                    </a:lnT>
                    <a:lnB w="12700">
                      <a:solidFill>
                        <a:srgbClr val="5D0100"/>
                      </a:solidFill>
                    </a:lnB>
                    <a:solidFill>
                      <a:srgbClr val="FFF8CD"/>
                    </a:solidFill>
                  </a:tcPr>
                </a:tc>
                <a:extLst>
                  <a:ext uri="{0D108BD9-81ED-4DB2-BD59-A6C34878D82A}">
                    <a16:rowId xmlns:a16="http://schemas.microsoft.com/office/drawing/2014/main" val="10000"/>
                  </a:ext>
                </a:extLst>
              </a:tr>
              <a:tr h="303122">
                <a:tc gridSpan="4">
                  <a:txBody>
                    <a:bodyPr/>
                    <a:lstStyle/>
                    <a:p>
                      <a:pPr algn="l">
                        <a:lnSpc>
                          <a:spcPct val="107000"/>
                        </a:lnSpc>
                        <a:defRPr sz="1800"/>
                      </a:pPr>
                      <a:r>
                        <a:rPr sz="1400" b="1" u="sng" dirty="0">
                          <a:solidFill>
                            <a:srgbClr val="FF0000"/>
                          </a:solidFill>
                          <a:latin typeface="Georgia"/>
                          <a:ea typeface="Georgia"/>
                          <a:cs typeface="Georgia"/>
                          <a:sym typeface="Georgia"/>
                        </a:rPr>
                        <a:t>LAG 2: Develop   the   most  effective </a:t>
                      </a:r>
                      <a:r>
                        <a:rPr lang="en-US" sz="1400" b="1" u="sng" dirty="0">
                          <a:solidFill>
                            <a:srgbClr val="FF0000"/>
                          </a:solidFill>
                          <a:latin typeface="Georgia"/>
                          <a:ea typeface="Georgia"/>
                          <a:cs typeface="Georgia"/>
                          <a:sym typeface="Georgia"/>
                        </a:rPr>
                        <a:t>Stewardship</a:t>
                      </a:r>
                      <a:r>
                        <a:rPr sz="1400" b="1" u="sng" dirty="0">
                          <a:solidFill>
                            <a:srgbClr val="FF0000"/>
                          </a:solidFill>
                          <a:latin typeface="Georgia"/>
                          <a:ea typeface="Georgia"/>
                          <a:cs typeface="Georgia"/>
                          <a:sym typeface="Georgia"/>
                        </a:rPr>
                        <a:t>  </a:t>
                      </a:r>
                      <a:r>
                        <a:rPr lang="en-US" sz="1400" b="1" u="sng" dirty="0">
                          <a:solidFill>
                            <a:srgbClr val="FF0000"/>
                          </a:solidFill>
                          <a:latin typeface="Georgia"/>
                          <a:ea typeface="Georgia"/>
                          <a:cs typeface="Georgia"/>
                          <a:sym typeface="Georgia"/>
                        </a:rPr>
                        <a:t>Program</a:t>
                      </a:r>
                      <a:r>
                        <a:rPr sz="1400" b="1" u="sng" dirty="0">
                          <a:solidFill>
                            <a:srgbClr val="FF0000"/>
                          </a:solidFill>
                          <a:latin typeface="Georgia"/>
                          <a:ea typeface="Georgia"/>
                          <a:cs typeface="Georgia"/>
                          <a:sym typeface="Georgia"/>
                        </a:rPr>
                        <a:t>  within  4 	months</a:t>
                      </a:r>
                    </a:p>
                  </a:txBody>
                  <a:tcPr marL="0" marR="0" marT="0" marB="0" horzOverflow="overflow">
                    <a:lnL w="12700">
                      <a:solidFill>
                        <a:srgbClr val="5D0100"/>
                      </a:solidFill>
                    </a:lnL>
                    <a:lnR w="12700">
                      <a:solidFill>
                        <a:srgbClr val="5D0100"/>
                      </a:solidFill>
                    </a:lnR>
                    <a:lnT w="12700">
                      <a:solidFill>
                        <a:srgbClr val="5D0100"/>
                      </a:solidFill>
                    </a:lnT>
                    <a:lnB w="12700">
                      <a:solidFill>
                        <a:srgbClr val="5D0100"/>
                      </a:solidFill>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303122">
                <a:tc>
                  <a:txBody>
                    <a:bodyPr/>
                    <a:lstStyle/>
                    <a:p>
                      <a:pPr marL="57150" lvl="1" indent="0" algn="l">
                        <a:defRPr sz="1400" b="1">
                          <a:solidFill>
                            <a:srgbClr val="5D0100"/>
                          </a:solidFill>
                          <a:latin typeface="Georgia"/>
                          <a:ea typeface="Georgia"/>
                          <a:cs typeface="Georgia"/>
                          <a:sym typeface="Georgia"/>
                        </a:defRPr>
                      </a:pPr>
                      <a:r>
                        <a:rPr dirty="0"/>
                        <a:t>5. Evaluate researched </a:t>
                      </a:r>
                      <a:r>
                        <a:rPr lang="en-US" sz="1400" b="1" dirty="0">
                          <a:solidFill>
                            <a:srgbClr val="5D0100"/>
                          </a:solidFill>
                          <a:latin typeface="Georgia"/>
                          <a:ea typeface="Georgia"/>
                          <a:cs typeface="Georgia"/>
                          <a:sym typeface="Georgia"/>
                        </a:rPr>
                        <a:t>stewardship and engagement,  endowment, and benevolence fund </a:t>
                      </a:r>
                      <a:r>
                        <a:rPr dirty="0"/>
                        <a:t>programs for effectiveness  against key performance metrics and parish baselines based on criteria of effectiveness determined in step 2.</a:t>
                      </a:r>
                    </a:p>
                  </a:txBody>
                  <a:tcPr marL="0" marR="0" marT="0" marB="0" horzOverflow="overflow">
                    <a:lnL w="12700">
                      <a:solidFill>
                        <a:srgbClr val="800000"/>
                      </a:solidFill>
                    </a:lnL>
                    <a:lnR w="12700">
                      <a:solidFill>
                        <a:srgbClr val="800000"/>
                      </a:solidFill>
                    </a:lnR>
                    <a:lnT w="12700">
                      <a:solidFill>
                        <a:srgbClr val="5D0100"/>
                      </a:solidFill>
                    </a:lnT>
                    <a:lnB w="12700">
                      <a:solidFill>
                        <a:srgbClr val="800000"/>
                      </a:solidFill>
                    </a:lnB>
                    <a:noFill/>
                  </a:tcPr>
                </a:tc>
                <a:tc>
                  <a:txBody>
                    <a:bodyPr/>
                    <a:lstStyle/>
                    <a:p>
                      <a:pPr algn="l">
                        <a:lnSpc>
                          <a:spcPct val="107000"/>
                        </a:lnSpc>
                        <a:defRPr sz="1800"/>
                      </a:pPr>
                      <a:r>
                        <a:rPr lang="en-US" sz="1200" b="0" dirty="0">
                          <a:solidFill>
                            <a:srgbClr val="5D0100"/>
                          </a:solidFill>
                          <a:latin typeface="Georgia"/>
                          <a:ea typeface="Georgia"/>
                          <a:cs typeface="Georgia"/>
                          <a:sym typeface="Georgia"/>
                        </a:rPr>
                        <a:t>Stewardship &amp; Engagement Program </a:t>
                      </a:r>
                      <a:r>
                        <a:rPr sz="1200" b="0" dirty="0">
                          <a:solidFill>
                            <a:srgbClr val="5D0100"/>
                          </a:solidFill>
                          <a:latin typeface="Georgia"/>
                          <a:ea typeface="Georgia"/>
                          <a:cs typeface="Georgia"/>
                          <a:sym typeface="Georgia"/>
                        </a:rPr>
                        <a:t> Team </a:t>
                      </a:r>
                      <a:r>
                        <a:rPr lang="en-US" sz="1200" b="0" dirty="0">
                          <a:solidFill>
                            <a:srgbClr val="5D0100"/>
                          </a:solidFill>
                          <a:latin typeface="Georgia"/>
                          <a:ea typeface="Georgia"/>
                          <a:cs typeface="Georgia"/>
                          <a:sym typeface="Georgia"/>
                        </a:rPr>
                        <a:t>2</a:t>
                      </a:r>
                      <a:endParaRPr sz="1200" b="0" dirty="0">
                        <a:solidFill>
                          <a:srgbClr val="5D0100"/>
                        </a:solidFill>
                        <a:latin typeface="Georgia"/>
                        <a:ea typeface="Georgia"/>
                        <a:cs typeface="Georgia"/>
                        <a:sym typeface="Georgia"/>
                      </a:endParaRPr>
                    </a:p>
                  </a:txBody>
                  <a:tcPr marL="0" marR="0" marT="0" marB="0" horzOverflow="overflow">
                    <a:lnL w="12700">
                      <a:solidFill>
                        <a:srgbClr val="800000"/>
                      </a:solidFill>
                    </a:lnL>
                    <a:lnR w="12700">
                      <a:solidFill>
                        <a:srgbClr val="800000"/>
                      </a:solidFill>
                    </a:lnR>
                    <a:lnT w="12700">
                      <a:solidFill>
                        <a:srgbClr val="5D0100"/>
                      </a:solidFill>
                    </a:lnT>
                    <a:lnB w="12700">
                      <a:solidFill>
                        <a:srgbClr val="800000"/>
                      </a:solidFill>
                    </a:lnB>
                    <a:solidFill>
                      <a:srgbClr val="FFFEF6"/>
                    </a:solidFill>
                  </a:tcPr>
                </a:tc>
                <a:tc>
                  <a:txBody>
                    <a:bodyPr/>
                    <a:lstStyle/>
                    <a:p>
                      <a:pPr algn="l">
                        <a:lnSpc>
                          <a:spcPct val="107000"/>
                        </a:lnSpc>
                        <a:defRPr b="1">
                          <a:solidFill>
                            <a:srgbClr val="FF0000"/>
                          </a:solidFill>
                          <a:latin typeface="Georgia"/>
                          <a:ea typeface="Georgia"/>
                          <a:cs typeface="Georgia"/>
                          <a:sym typeface="Georgia"/>
                        </a:defRPr>
                      </a:pPr>
                      <a:r>
                        <a:rPr sz="1200" b="0" dirty="0">
                          <a:solidFill>
                            <a:srgbClr val="FF0000"/>
                          </a:solidFill>
                        </a:rPr>
                        <a:t>2 months after step 4</a:t>
                      </a:r>
                    </a:p>
                  </a:txBody>
                  <a:tcPr marL="0" marR="0" marT="0" marB="0" horzOverflow="overflow">
                    <a:lnL w="12700">
                      <a:solidFill>
                        <a:srgbClr val="800000"/>
                      </a:solidFill>
                    </a:lnL>
                    <a:lnR w="12700">
                      <a:solidFill>
                        <a:srgbClr val="800000"/>
                      </a:solidFill>
                    </a:lnR>
                    <a:lnT w="12700">
                      <a:solidFill>
                        <a:srgbClr val="5D0100"/>
                      </a:solidFill>
                    </a:lnT>
                    <a:lnB w="12700">
                      <a:solidFill>
                        <a:srgbClr val="800000"/>
                      </a:solidFill>
                    </a:lnB>
                    <a:solidFill>
                      <a:srgbClr val="FFFEF6"/>
                    </a:solidFill>
                  </a:tcPr>
                </a:tc>
                <a:tc>
                  <a:txBody>
                    <a:bodyPr/>
                    <a:lstStyle/>
                    <a:p>
                      <a:pPr algn="l">
                        <a:lnSpc>
                          <a:spcPct val="107000"/>
                        </a:lnSpc>
                        <a:defRPr sz="1800"/>
                      </a:pPr>
                      <a:r>
                        <a:rPr sz="1200" b="0" dirty="0">
                          <a:solidFill>
                            <a:srgbClr val="5D0100"/>
                          </a:solidFill>
                          <a:latin typeface="Georgia"/>
                          <a:ea typeface="Georgia"/>
                          <a:cs typeface="Georgia"/>
                          <a:sym typeface="Georgia"/>
                        </a:rPr>
                        <a:t>Evaluation of alternative stewardship</a:t>
                      </a:r>
                      <a:r>
                        <a:rPr lang="en-US" sz="1200" b="0" dirty="0">
                          <a:solidFill>
                            <a:srgbClr val="5D0100"/>
                          </a:solidFill>
                          <a:latin typeface="Georgia"/>
                          <a:ea typeface="Georgia"/>
                          <a:cs typeface="Georgia"/>
                          <a:sym typeface="Georgia"/>
                        </a:rPr>
                        <a:t> and</a:t>
                      </a:r>
                      <a:r>
                        <a:rPr sz="1200" b="0" dirty="0">
                          <a:solidFill>
                            <a:srgbClr val="5D0100"/>
                          </a:solidFill>
                          <a:latin typeface="Georgia"/>
                          <a:ea typeface="Georgia"/>
                          <a:cs typeface="Georgia"/>
                          <a:sym typeface="Georgia"/>
                        </a:rPr>
                        <a:t> ministry engagement</a:t>
                      </a:r>
                      <a:r>
                        <a:rPr lang="en-US" sz="1200" b="0" dirty="0">
                          <a:solidFill>
                            <a:srgbClr val="5D0100"/>
                          </a:solidFill>
                          <a:latin typeface="Georgia"/>
                          <a:ea typeface="Georgia"/>
                          <a:cs typeface="Georgia"/>
                          <a:sym typeface="Georgia"/>
                        </a:rPr>
                        <a:t>, endowment and benevolence fund </a:t>
                      </a:r>
                      <a:r>
                        <a:rPr sz="1200" b="0" dirty="0">
                          <a:solidFill>
                            <a:srgbClr val="5D0100"/>
                          </a:solidFill>
                          <a:latin typeface="Georgia"/>
                          <a:ea typeface="Georgia"/>
                          <a:cs typeface="Georgia"/>
                          <a:sym typeface="Georgia"/>
                        </a:rPr>
                        <a:t> programs is completed </a:t>
                      </a:r>
                    </a:p>
                  </a:txBody>
                  <a:tcPr marL="0" marR="0" marT="0" marB="0" horzOverflow="overflow">
                    <a:lnL w="12700">
                      <a:solidFill>
                        <a:srgbClr val="800000"/>
                      </a:solidFill>
                    </a:lnL>
                    <a:lnR w="12700">
                      <a:solidFill>
                        <a:srgbClr val="800000"/>
                      </a:solidFill>
                    </a:lnR>
                    <a:lnT w="12700">
                      <a:solidFill>
                        <a:srgbClr val="5D0100"/>
                      </a:solidFill>
                    </a:lnT>
                    <a:lnB w="12700">
                      <a:solidFill>
                        <a:srgbClr val="800000"/>
                      </a:solidFill>
                    </a:lnB>
                    <a:solidFill>
                      <a:srgbClr val="FFFEF6"/>
                    </a:solidFill>
                  </a:tcPr>
                </a:tc>
                <a:extLst>
                  <a:ext uri="{0D108BD9-81ED-4DB2-BD59-A6C34878D82A}">
                    <a16:rowId xmlns:a16="http://schemas.microsoft.com/office/drawing/2014/main" val="10002"/>
                  </a:ext>
                </a:extLst>
              </a:tr>
              <a:tr h="303122">
                <a:tc>
                  <a:txBody>
                    <a:bodyPr/>
                    <a:lstStyle/>
                    <a:p>
                      <a:pPr marL="57150" lvl="1" indent="0" algn="l">
                        <a:defRPr sz="1400" b="1">
                          <a:solidFill>
                            <a:srgbClr val="5D0100"/>
                          </a:solidFill>
                          <a:latin typeface="Georgia"/>
                          <a:ea typeface="Georgia"/>
                          <a:cs typeface="Georgia"/>
                          <a:sym typeface="Georgia"/>
                        </a:defRPr>
                      </a:pPr>
                      <a:r>
                        <a:rPr dirty="0"/>
                        <a:t>6. Modify </a:t>
                      </a:r>
                      <a:r>
                        <a:rPr lang="en-US" dirty="0"/>
                        <a:t>or develop new </a:t>
                      </a:r>
                      <a:r>
                        <a:rPr lang="en-US" sz="1400" b="1" dirty="0">
                          <a:solidFill>
                            <a:srgbClr val="5D0100"/>
                          </a:solidFill>
                          <a:latin typeface="Georgia"/>
                          <a:ea typeface="Georgia"/>
                          <a:cs typeface="Georgia"/>
                          <a:sym typeface="Georgia"/>
                        </a:rPr>
                        <a:t>stewardship and engagement, endowment, and  benevolence fund </a:t>
                      </a:r>
                      <a:r>
                        <a:rPr dirty="0"/>
                        <a:t>program for utilization at </a:t>
                      </a:r>
                      <a:r>
                        <a:rPr lang="en-US" dirty="0"/>
                        <a:t>the parish (the “Stewardship &amp; Engagement Program”) </a:t>
                      </a:r>
                      <a:r>
                        <a:rPr dirty="0"/>
                        <a:t>and finalize </a:t>
                      </a:r>
                      <a:r>
                        <a:rPr lang="en-US" dirty="0"/>
                        <a:t>Stewardship &amp; Engagement Program </a:t>
                      </a:r>
                      <a:r>
                        <a:rPr dirty="0"/>
                        <a:t>and establish monthly performance benchmarks.  </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noFill/>
                  </a:tcPr>
                </a:tc>
                <a:tc>
                  <a:txBody>
                    <a:bodyPr/>
                    <a:lstStyle/>
                    <a:p>
                      <a:pPr algn="l">
                        <a:lnSpc>
                          <a:spcPct val="107000"/>
                        </a:lnSpc>
                        <a:defRPr sz="1800"/>
                      </a:pPr>
                      <a:r>
                        <a:rPr lang="en-US" sz="1200" b="0" dirty="0">
                          <a:solidFill>
                            <a:srgbClr val="5D0100"/>
                          </a:solidFill>
                          <a:latin typeface="Georgia"/>
                          <a:ea typeface="Georgia"/>
                          <a:cs typeface="Georgia"/>
                          <a:sym typeface="Georgia"/>
                        </a:rPr>
                        <a:t>Stewardship &amp; Engagement Program </a:t>
                      </a:r>
                      <a:r>
                        <a:rPr sz="1200" b="0" dirty="0">
                          <a:solidFill>
                            <a:srgbClr val="5D0100"/>
                          </a:solidFill>
                          <a:latin typeface="Georgia"/>
                          <a:ea typeface="Georgia"/>
                          <a:cs typeface="Georgia"/>
                          <a:sym typeface="Georgia"/>
                        </a:rPr>
                        <a:t> Team </a:t>
                      </a:r>
                      <a:r>
                        <a:rPr lang="en-US" sz="1200" b="0" dirty="0">
                          <a:solidFill>
                            <a:srgbClr val="5D0100"/>
                          </a:solidFill>
                          <a:latin typeface="Georgia"/>
                          <a:ea typeface="Georgia"/>
                          <a:cs typeface="Georgia"/>
                          <a:sym typeface="Georgia"/>
                        </a:rPr>
                        <a:t>2</a:t>
                      </a:r>
                      <a:endParaRPr sz="1200" b="0" dirty="0">
                        <a:solidFill>
                          <a:srgbClr val="5D0100"/>
                        </a:solidFill>
                        <a:latin typeface="Georgia"/>
                        <a:ea typeface="Georgia"/>
                        <a:cs typeface="Georgia"/>
                        <a:sym typeface="Georgia"/>
                      </a:endParaRP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CED"/>
                    </a:solidFill>
                  </a:tcPr>
                </a:tc>
                <a:tc>
                  <a:txBody>
                    <a:bodyPr/>
                    <a:lstStyle/>
                    <a:p>
                      <a:pPr algn="l">
                        <a:lnSpc>
                          <a:spcPct val="107000"/>
                        </a:lnSpc>
                        <a:defRPr b="1">
                          <a:solidFill>
                            <a:srgbClr val="FF0000"/>
                          </a:solidFill>
                          <a:latin typeface="Georgia"/>
                          <a:ea typeface="Georgia"/>
                          <a:cs typeface="Georgia"/>
                          <a:sym typeface="Georgia"/>
                        </a:defRPr>
                      </a:pPr>
                      <a:r>
                        <a:rPr sz="1200" b="0" dirty="0">
                          <a:solidFill>
                            <a:srgbClr val="FF0000"/>
                          </a:solidFill>
                        </a:rPr>
                        <a:t>2 months after step 5</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CED"/>
                    </a:solidFill>
                  </a:tcPr>
                </a:tc>
                <a:tc>
                  <a:txBody>
                    <a:bodyPr/>
                    <a:lstStyle/>
                    <a:p>
                      <a:pPr algn="l">
                        <a:lnSpc>
                          <a:spcPct val="107000"/>
                        </a:lnSpc>
                        <a:defRPr sz="1800"/>
                      </a:pPr>
                      <a:r>
                        <a:rPr lang="en-US" sz="1200" b="0" dirty="0">
                          <a:solidFill>
                            <a:srgbClr val="5D0100"/>
                          </a:solidFill>
                          <a:latin typeface="Georgia"/>
                          <a:ea typeface="Georgia"/>
                          <a:cs typeface="Georgia"/>
                          <a:sym typeface="Georgia"/>
                        </a:rPr>
                        <a:t>Stewardship &amp; Engagement Program is </a:t>
                      </a:r>
                      <a:r>
                        <a:rPr sz="1200" b="0" dirty="0">
                          <a:solidFill>
                            <a:srgbClr val="5D0100"/>
                          </a:solidFill>
                          <a:latin typeface="Georgia"/>
                          <a:ea typeface="Georgia"/>
                          <a:cs typeface="Georgia"/>
                          <a:sym typeface="Georgia"/>
                        </a:rPr>
                        <a:t>finalized, and monthly performance benchmarks are determined</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CED"/>
                    </a:solidFill>
                  </a:tcPr>
                </a:tc>
                <a:extLst>
                  <a:ext uri="{0D108BD9-81ED-4DB2-BD59-A6C34878D82A}">
                    <a16:rowId xmlns:a16="http://schemas.microsoft.com/office/drawing/2014/main" val="10003"/>
                  </a:ext>
                </a:extLst>
              </a:tr>
              <a:tr h="303122">
                <a:tc gridSpan="4">
                  <a:txBody>
                    <a:bodyPr/>
                    <a:lstStyle/>
                    <a:p>
                      <a:pPr algn="l">
                        <a:lnSpc>
                          <a:spcPct val="107000"/>
                        </a:lnSpc>
                        <a:defRPr sz="1800"/>
                      </a:pPr>
                      <a:r>
                        <a:rPr sz="1400" b="1" u="sng" dirty="0">
                          <a:solidFill>
                            <a:srgbClr val="FF0000"/>
                          </a:solidFill>
                          <a:latin typeface="Georgia"/>
                          <a:ea typeface="Georgia"/>
                          <a:cs typeface="Georgia"/>
                          <a:sym typeface="Georgia"/>
                        </a:rPr>
                        <a:t>LAG 3: Recruit  and  train  Ambassadors  within 2  months</a:t>
                      </a:r>
                    </a:p>
                  </a:txBody>
                  <a:tcPr marL="0" marR="0" marT="0" marB="0" horzOverflow="overflow">
                    <a:lnL w="12700">
                      <a:solidFill>
                        <a:srgbClr val="800000"/>
                      </a:solidFill>
                    </a:lnL>
                    <a:lnR w="12700">
                      <a:solidFill>
                        <a:srgbClr val="800000"/>
                      </a:solidFill>
                    </a:lnR>
                    <a:lnT w="12700">
                      <a:solidFill>
                        <a:srgbClr val="800000"/>
                      </a:solidFill>
                    </a:lnT>
                    <a:lnB w="12700">
                      <a:solidFill>
                        <a:srgbClr val="5D0100"/>
                      </a:solidFill>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4"/>
                  </a:ext>
                </a:extLst>
              </a:tr>
              <a:tr h="761772">
                <a:tc>
                  <a:txBody>
                    <a:bodyPr/>
                    <a:lstStyle/>
                    <a:p>
                      <a:pPr marL="57150" lvl="1" indent="0" algn="l">
                        <a:defRPr sz="1400" b="1">
                          <a:solidFill>
                            <a:srgbClr val="5D0100"/>
                          </a:solidFill>
                          <a:latin typeface="Georgia"/>
                          <a:ea typeface="Georgia"/>
                          <a:cs typeface="Georgia"/>
                          <a:sym typeface="Georgia"/>
                        </a:defRPr>
                      </a:pPr>
                      <a:r>
                        <a:rPr dirty="0"/>
                        <a:t>7. Identify and recruit the </a:t>
                      </a:r>
                      <a:r>
                        <a:rPr lang="en-US" dirty="0"/>
                        <a:t>Stewardship &amp; Engagement </a:t>
                      </a:r>
                      <a:r>
                        <a:rPr dirty="0"/>
                        <a:t> </a:t>
                      </a:r>
                      <a:r>
                        <a:rPr lang="en-US" dirty="0"/>
                        <a:t>“</a:t>
                      </a:r>
                      <a:r>
                        <a:rPr dirty="0"/>
                        <a:t>Ambassadors” who can implement the </a:t>
                      </a:r>
                      <a:r>
                        <a:rPr lang="en-US" dirty="0"/>
                        <a:t>Stewardship</a:t>
                      </a:r>
                      <a:r>
                        <a:rPr dirty="0"/>
                        <a:t> </a:t>
                      </a:r>
                      <a:r>
                        <a:rPr lang="en-US" dirty="0"/>
                        <a:t>&amp; Engagement Program</a:t>
                      </a:r>
                      <a:r>
                        <a:rPr dirty="0"/>
                        <a:t>.</a:t>
                      </a:r>
                    </a:p>
                  </a:txBody>
                  <a:tcPr marL="0" marR="0" marT="0" marB="0" horzOverflow="overflow">
                    <a:lnL w="12700">
                      <a:solidFill>
                        <a:srgbClr val="5D0100"/>
                      </a:solidFill>
                    </a:lnL>
                    <a:lnR w="12700">
                      <a:solidFill>
                        <a:srgbClr val="5D0100"/>
                      </a:solidFill>
                    </a:lnR>
                    <a:lnT w="12700">
                      <a:solidFill>
                        <a:srgbClr val="5D0100"/>
                      </a:solidFill>
                    </a:lnT>
                    <a:lnB w="12700">
                      <a:solidFill>
                        <a:srgbClr val="5D0100"/>
                      </a:solidFill>
                    </a:lnB>
                    <a:solidFill>
                      <a:srgbClr val="FFFCED"/>
                    </a:solidFill>
                  </a:tcPr>
                </a:tc>
                <a:tc>
                  <a:txBody>
                    <a:bodyPr/>
                    <a:lstStyle/>
                    <a:p>
                      <a:pPr algn="l">
                        <a:lnSpc>
                          <a:spcPct val="107000"/>
                        </a:lnSpc>
                        <a:defRPr sz="1800"/>
                      </a:pPr>
                      <a:r>
                        <a:rPr lang="en-US" sz="1200" b="0" dirty="0">
                          <a:solidFill>
                            <a:srgbClr val="5D0100"/>
                          </a:solidFill>
                          <a:latin typeface="Georgia"/>
                          <a:ea typeface="Georgia"/>
                          <a:cs typeface="Georgia"/>
                          <a:sym typeface="Georgia"/>
                        </a:rPr>
                        <a:t>Stewardship &amp; Engagement Program </a:t>
                      </a:r>
                      <a:r>
                        <a:rPr sz="1200" b="0" dirty="0">
                          <a:solidFill>
                            <a:srgbClr val="5D0100"/>
                          </a:solidFill>
                          <a:latin typeface="Georgia"/>
                          <a:ea typeface="Georgia"/>
                          <a:cs typeface="Georgia"/>
                          <a:sym typeface="Georgia"/>
                        </a:rPr>
                        <a:t>Team </a:t>
                      </a:r>
                      <a:r>
                        <a:rPr lang="en-US" sz="1200" b="0" dirty="0">
                          <a:solidFill>
                            <a:srgbClr val="5D0100"/>
                          </a:solidFill>
                          <a:latin typeface="Georgia"/>
                          <a:ea typeface="Georgia"/>
                          <a:cs typeface="Georgia"/>
                          <a:sym typeface="Georgia"/>
                        </a:rPr>
                        <a:t>2</a:t>
                      </a:r>
                      <a:endParaRPr sz="1200" b="0" dirty="0">
                        <a:solidFill>
                          <a:srgbClr val="5D0100"/>
                        </a:solidFill>
                        <a:latin typeface="Georgia"/>
                        <a:ea typeface="Georgia"/>
                        <a:cs typeface="Georgia"/>
                        <a:sym typeface="Georgia"/>
                      </a:endParaRPr>
                    </a:p>
                  </a:txBody>
                  <a:tcPr marL="0" marR="0" marT="0" marB="0" horzOverflow="overflow">
                    <a:lnL w="12700">
                      <a:solidFill>
                        <a:srgbClr val="5D0100"/>
                      </a:solidFill>
                    </a:lnL>
                    <a:lnR w="12700">
                      <a:solidFill>
                        <a:srgbClr val="5D0100"/>
                      </a:solidFill>
                    </a:lnR>
                    <a:lnT w="12700">
                      <a:solidFill>
                        <a:srgbClr val="5D0100"/>
                      </a:solidFill>
                    </a:lnT>
                    <a:lnB w="12700">
                      <a:solidFill>
                        <a:srgbClr val="5D0100"/>
                      </a:solidFill>
                    </a:lnB>
                    <a:solidFill>
                      <a:srgbClr val="FFFCED"/>
                    </a:solidFill>
                  </a:tcPr>
                </a:tc>
                <a:tc>
                  <a:txBody>
                    <a:bodyPr/>
                    <a:lstStyle/>
                    <a:p>
                      <a:pPr algn="l">
                        <a:lnSpc>
                          <a:spcPct val="107000"/>
                        </a:lnSpc>
                        <a:defRPr b="1">
                          <a:solidFill>
                            <a:srgbClr val="FF0000"/>
                          </a:solidFill>
                          <a:latin typeface="Georgia"/>
                          <a:ea typeface="Georgia"/>
                          <a:cs typeface="Georgia"/>
                          <a:sym typeface="Georgia"/>
                        </a:defRPr>
                      </a:pPr>
                      <a:r>
                        <a:rPr sz="1200" b="0" dirty="0">
                          <a:solidFill>
                            <a:srgbClr val="FF0000"/>
                          </a:solidFill>
                        </a:rPr>
                        <a:t>1 month after step 6</a:t>
                      </a:r>
                    </a:p>
                  </a:txBody>
                  <a:tcPr marL="0" marR="0" marT="0" marB="0" horzOverflow="overflow">
                    <a:lnL w="12700">
                      <a:solidFill>
                        <a:srgbClr val="5D0100"/>
                      </a:solidFill>
                    </a:lnL>
                    <a:lnR w="12700">
                      <a:solidFill>
                        <a:srgbClr val="5D0100"/>
                      </a:solidFill>
                    </a:lnR>
                    <a:lnT w="12700">
                      <a:solidFill>
                        <a:srgbClr val="5D0100"/>
                      </a:solidFill>
                    </a:lnT>
                    <a:lnB w="12700">
                      <a:solidFill>
                        <a:srgbClr val="5D0100"/>
                      </a:solidFill>
                    </a:lnB>
                    <a:solidFill>
                      <a:srgbClr val="FFFCED"/>
                    </a:solidFill>
                  </a:tcPr>
                </a:tc>
                <a:tc>
                  <a:txBody>
                    <a:bodyPr/>
                    <a:lstStyle/>
                    <a:p>
                      <a:pPr algn="l">
                        <a:lnSpc>
                          <a:spcPct val="107000"/>
                        </a:lnSpc>
                        <a:defRPr sz="1800"/>
                      </a:pPr>
                      <a:r>
                        <a:rPr sz="1200" b="0" dirty="0">
                          <a:solidFill>
                            <a:srgbClr val="5D0100"/>
                          </a:solidFill>
                          <a:latin typeface="Georgia"/>
                          <a:ea typeface="Georgia"/>
                          <a:cs typeface="Georgia"/>
                          <a:sym typeface="Georgia"/>
                        </a:rPr>
                        <a:t>Ambassadors are recruited</a:t>
                      </a:r>
                    </a:p>
                  </a:txBody>
                  <a:tcPr marL="0" marR="0" marT="0" marB="0" horzOverflow="overflow">
                    <a:lnL w="12700">
                      <a:solidFill>
                        <a:srgbClr val="5D0100"/>
                      </a:solidFill>
                    </a:lnL>
                    <a:lnR w="12700">
                      <a:solidFill>
                        <a:srgbClr val="5D0100"/>
                      </a:solidFill>
                    </a:lnR>
                    <a:lnT w="12700">
                      <a:solidFill>
                        <a:srgbClr val="5D0100"/>
                      </a:solidFill>
                    </a:lnT>
                    <a:lnB w="12700">
                      <a:solidFill>
                        <a:srgbClr val="5D0100"/>
                      </a:solidFill>
                    </a:lnB>
                    <a:solidFill>
                      <a:srgbClr val="FFFCED"/>
                    </a:solidFill>
                  </a:tcPr>
                </a:tc>
                <a:extLst>
                  <a:ext uri="{0D108BD9-81ED-4DB2-BD59-A6C34878D82A}">
                    <a16:rowId xmlns:a16="http://schemas.microsoft.com/office/drawing/2014/main" val="10005"/>
                  </a:ext>
                </a:extLst>
              </a:tr>
              <a:tr h="625969">
                <a:tc>
                  <a:txBody>
                    <a:bodyPr/>
                    <a:lstStyle/>
                    <a:p>
                      <a:pPr marL="57150" lvl="1" indent="0" algn="l">
                        <a:defRPr sz="1400" b="1">
                          <a:solidFill>
                            <a:srgbClr val="5D0100"/>
                          </a:solidFill>
                          <a:latin typeface="Georgia"/>
                          <a:ea typeface="Georgia"/>
                          <a:cs typeface="Georgia"/>
                          <a:sym typeface="Georgia"/>
                        </a:defRPr>
                      </a:pPr>
                      <a:r>
                        <a:rPr dirty="0"/>
                        <a:t>8. </a:t>
                      </a:r>
                      <a:r>
                        <a:rPr lang="en-US" dirty="0"/>
                        <a:t>Train</a:t>
                      </a:r>
                      <a:r>
                        <a:rPr dirty="0"/>
                        <a:t> Ambassadors </a:t>
                      </a:r>
                      <a:r>
                        <a:rPr lang="en-US" dirty="0"/>
                        <a:t>to implement the Stewardship &amp; Engagement Program.</a:t>
                      </a:r>
                      <a:r>
                        <a:rPr dirty="0"/>
                        <a:t> </a:t>
                      </a:r>
                    </a:p>
                  </a:txBody>
                  <a:tcPr marL="0" marR="0" marT="0" marB="0" horzOverflow="overflow">
                    <a:lnL w="12700">
                      <a:solidFill>
                        <a:srgbClr val="5D0100"/>
                      </a:solidFill>
                    </a:lnL>
                    <a:lnR w="12700">
                      <a:solidFill>
                        <a:srgbClr val="800000"/>
                      </a:solidFill>
                    </a:lnR>
                    <a:lnT w="12700">
                      <a:solidFill>
                        <a:srgbClr val="5D0100"/>
                      </a:solidFill>
                    </a:lnT>
                    <a:lnB w="12700">
                      <a:solidFill>
                        <a:srgbClr val="5D0100"/>
                      </a:solidFill>
                    </a:lnB>
                    <a:solidFill>
                      <a:srgbClr val="FFFEF6"/>
                    </a:solidFill>
                  </a:tcPr>
                </a:tc>
                <a:tc>
                  <a:txBody>
                    <a:bodyPr/>
                    <a:lstStyle/>
                    <a:p>
                      <a:pPr algn="l">
                        <a:lnSpc>
                          <a:spcPct val="107000"/>
                        </a:lnSpc>
                        <a:defRPr sz="1800"/>
                      </a:pPr>
                      <a:r>
                        <a:rPr lang="en-US" sz="1200" b="0" dirty="0">
                          <a:solidFill>
                            <a:srgbClr val="5D0100"/>
                          </a:solidFill>
                          <a:latin typeface="Georgia"/>
                          <a:ea typeface="Georgia"/>
                          <a:cs typeface="Georgia"/>
                          <a:sym typeface="Georgia"/>
                        </a:rPr>
                        <a:t>Stewardship &amp; Engagement Program </a:t>
                      </a:r>
                      <a:r>
                        <a:rPr sz="1200" b="0" dirty="0">
                          <a:solidFill>
                            <a:srgbClr val="5D0100"/>
                          </a:solidFill>
                          <a:latin typeface="Georgia"/>
                          <a:ea typeface="Georgia"/>
                          <a:cs typeface="Georgia"/>
                          <a:sym typeface="Georgia"/>
                        </a:rPr>
                        <a:t>Team </a:t>
                      </a:r>
                      <a:r>
                        <a:rPr lang="en-US" sz="1200" b="0" dirty="0">
                          <a:solidFill>
                            <a:srgbClr val="5D0100"/>
                          </a:solidFill>
                          <a:latin typeface="Georgia"/>
                          <a:ea typeface="Georgia"/>
                          <a:cs typeface="Georgia"/>
                          <a:sym typeface="Georgia"/>
                        </a:rPr>
                        <a:t>2</a:t>
                      </a:r>
                      <a:endParaRPr sz="1200" b="0" dirty="0">
                        <a:solidFill>
                          <a:srgbClr val="5D0100"/>
                        </a:solidFill>
                        <a:latin typeface="Georgia"/>
                        <a:ea typeface="Georgia"/>
                        <a:cs typeface="Georgia"/>
                        <a:sym typeface="Georgia"/>
                      </a:endParaRPr>
                    </a:p>
                  </a:txBody>
                  <a:tcPr marL="0" marR="0" marT="0" marB="0" horzOverflow="overflow">
                    <a:lnL w="12700">
                      <a:solidFill>
                        <a:srgbClr val="800000"/>
                      </a:solidFill>
                    </a:lnL>
                    <a:lnR w="12700">
                      <a:solidFill>
                        <a:srgbClr val="800000"/>
                      </a:solidFill>
                    </a:lnR>
                    <a:lnT w="12700">
                      <a:solidFill>
                        <a:srgbClr val="5D0100"/>
                      </a:solidFill>
                    </a:lnT>
                    <a:lnB w="12700">
                      <a:solidFill>
                        <a:srgbClr val="5D0100"/>
                      </a:solidFill>
                    </a:lnB>
                    <a:solidFill>
                      <a:srgbClr val="FFFEF6"/>
                    </a:solidFill>
                  </a:tcPr>
                </a:tc>
                <a:tc>
                  <a:txBody>
                    <a:bodyPr/>
                    <a:lstStyle/>
                    <a:p>
                      <a:pPr algn="l">
                        <a:lnSpc>
                          <a:spcPct val="107000"/>
                        </a:lnSpc>
                        <a:defRPr b="1">
                          <a:solidFill>
                            <a:srgbClr val="FF0000"/>
                          </a:solidFill>
                          <a:latin typeface="Georgia"/>
                          <a:ea typeface="Georgia"/>
                          <a:cs typeface="Georgia"/>
                          <a:sym typeface="Georgia"/>
                        </a:defRPr>
                      </a:pPr>
                      <a:r>
                        <a:rPr sz="1200" b="0" dirty="0">
                          <a:solidFill>
                            <a:srgbClr val="FF0000"/>
                          </a:solidFill>
                        </a:rPr>
                        <a:t>1 month after step 7</a:t>
                      </a:r>
                    </a:p>
                  </a:txBody>
                  <a:tcPr marL="0" marR="0" marT="0" marB="0" horzOverflow="overflow">
                    <a:lnL w="12700">
                      <a:solidFill>
                        <a:srgbClr val="800000"/>
                      </a:solidFill>
                    </a:lnL>
                    <a:lnR w="12700">
                      <a:solidFill>
                        <a:srgbClr val="800000"/>
                      </a:solidFill>
                    </a:lnR>
                    <a:lnT w="12700">
                      <a:solidFill>
                        <a:srgbClr val="5D0100"/>
                      </a:solidFill>
                    </a:lnT>
                    <a:lnB w="12700">
                      <a:solidFill>
                        <a:srgbClr val="5D0100"/>
                      </a:solidFill>
                    </a:lnB>
                    <a:solidFill>
                      <a:srgbClr val="FFFEF6"/>
                    </a:solidFill>
                  </a:tcPr>
                </a:tc>
                <a:tc>
                  <a:txBody>
                    <a:bodyPr/>
                    <a:lstStyle/>
                    <a:p>
                      <a:pPr algn="l">
                        <a:lnSpc>
                          <a:spcPct val="107000"/>
                        </a:lnSpc>
                        <a:defRPr sz="1800"/>
                      </a:pPr>
                      <a:r>
                        <a:rPr sz="1200" b="0" dirty="0">
                          <a:solidFill>
                            <a:srgbClr val="5D0100"/>
                          </a:solidFill>
                          <a:latin typeface="Georgia"/>
                          <a:ea typeface="Georgia"/>
                          <a:cs typeface="Georgia"/>
                          <a:sym typeface="Georgia"/>
                        </a:rPr>
                        <a:t>Ambassadors are trained</a:t>
                      </a:r>
                    </a:p>
                  </a:txBody>
                  <a:tcPr marL="0" marR="0" marT="0" marB="0" horzOverflow="overflow">
                    <a:lnL w="12700">
                      <a:solidFill>
                        <a:srgbClr val="800000"/>
                      </a:solidFill>
                    </a:lnL>
                    <a:lnR w="12700">
                      <a:solidFill>
                        <a:srgbClr val="800000"/>
                      </a:solidFill>
                    </a:lnR>
                    <a:lnT w="12700">
                      <a:solidFill>
                        <a:srgbClr val="5D0100"/>
                      </a:solidFill>
                    </a:lnT>
                    <a:lnB w="12700">
                      <a:solidFill>
                        <a:srgbClr val="5D0100"/>
                      </a:solidFill>
                    </a:lnB>
                    <a:solidFill>
                      <a:srgbClr val="FFFEF6"/>
                    </a:solidFill>
                  </a:tcPr>
                </a:tc>
                <a:extLst>
                  <a:ext uri="{0D108BD9-81ED-4DB2-BD59-A6C34878D82A}">
                    <a16:rowId xmlns:a16="http://schemas.microsoft.com/office/drawing/2014/main" val="10006"/>
                  </a:ext>
                </a:extLst>
              </a:tr>
            </a:tbl>
          </a:graphicData>
        </a:graphic>
      </p:graphicFrame>
      <p:sp>
        <p:nvSpPr>
          <p:cNvPr id="2" name="Title 1">
            <a:extLst>
              <a:ext uri="{FF2B5EF4-FFF2-40B4-BE49-F238E27FC236}">
                <a16:creationId xmlns:a16="http://schemas.microsoft.com/office/drawing/2014/main" id="{D491A234-BE1A-1137-7385-70BA48191164}"/>
              </a:ext>
            </a:extLst>
          </p:cNvPr>
          <p:cNvSpPr>
            <a:spLocks noGrp="1"/>
          </p:cNvSpPr>
          <p:nvPr>
            <p:ph type="title"/>
          </p:nvPr>
        </p:nvSpPr>
        <p:spPr/>
        <p:txBody>
          <a:bodyPr/>
          <a:lstStyle/>
          <a:p>
            <a:pPr eaLnBrk="1" hangingPunct="1"/>
            <a:r>
              <a:rPr lang="en-US" sz="3200" u="none" kern="0" dirty="0"/>
              <a:t>Stewardship  &amp;  Engagement </a:t>
            </a:r>
            <a:r>
              <a:rPr lang="en-US" sz="3200" kern="0" dirty="0"/>
              <a:t>SMART  Goal  2  Action  Plan</a:t>
            </a:r>
          </a:p>
        </p:txBody>
      </p:sp>
    </p:spTree>
  </p:cSld>
  <p:clrMapOvr>
    <a:masterClrMapping/>
  </p:clrMapOvr>
  <mc:AlternateContent xmlns:mc="http://schemas.openxmlformats.org/markup-compatibility/2006" xmlns:p159="http://schemas.microsoft.com/office/powerpoint/2015/09/main">
    <mc:Choice Requires="p159">
      <p:transition spd="med">
        <p159:morph option="byObject"/>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724EB-67D3-DBFE-19F2-BF952CCFAB06}"/>
              </a:ext>
            </a:extLst>
          </p:cNvPr>
          <p:cNvSpPr>
            <a:spLocks noGrp="1"/>
          </p:cNvSpPr>
          <p:nvPr>
            <p:ph type="title"/>
          </p:nvPr>
        </p:nvSpPr>
        <p:spPr>
          <a:xfrm>
            <a:off x="828863" y="-132749"/>
            <a:ext cx="9077136" cy="994172"/>
          </a:xfrm>
        </p:spPr>
        <p:txBody>
          <a:bodyPr>
            <a:normAutofit/>
          </a:bodyPr>
          <a:lstStyle/>
          <a:p>
            <a:r>
              <a:rPr lang="en-US" sz="2800" b="1" u="sng" dirty="0">
                <a:latin typeface="Arial" panose="020B0604020202020204" pitchFamily="34" charset="0"/>
                <a:cs typeface="Arial" panose="020B0604020202020204" pitchFamily="34" charset="0"/>
              </a:rPr>
              <a:t>Stewardship &amp; Engagement S.M.A.R.T. Goal</a:t>
            </a:r>
          </a:p>
        </p:txBody>
      </p:sp>
      <p:sp>
        <p:nvSpPr>
          <p:cNvPr id="301" name="Content Placeholder 2"/>
          <p:cNvSpPr txBox="1">
            <a:spLocks noGrp="1"/>
          </p:cNvSpPr>
          <p:nvPr>
            <p:ph type="body" sz="half" idx="1"/>
          </p:nvPr>
        </p:nvSpPr>
        <p:spPr>
          <a:xfrm>
            <a:off x="89889" y="2090779"/>
            <a:ext cx="8864868" cy="4767221"/>
          </a:xfrm>
          <a:prstGeom prst="rect">
            <a:avLst/>
          </a:prstGeom>
        </p:spPr>
        <p:txBody>
          <a:bodyPr anchor="t">
            <a:noAutofit/>
          </a:bodyPr>
          <a:lstStyle/>
          <a:p>
            <a:pPr marL="0" indent="0" defTabSz="731520">
              <a:spcBef>
                <a:spcPts val="0"/>
              </a:spcBef>
              <a:spcAft>
                <a:spcPts val="600"/>
              </a:spcAft>
              <a:buSzTx/>
              <a:buNone/>
              <a:defRPr sz="1920" b="1">
                <a:effectLst/>
              </a:defRPr>
            </a:pPr>
            <a:endParaRPr lang="en-US" sz="1800" dirty="0">
              <a:latin typeface="Arial" panose="020B0604020202020204" pitchFamily="34" charset="0"/>
              <a:cs typeface="Arial" panose="020B0604020202020204" pitchFamily="34" charset="0"/>
            </a:endParaRPr>
          </a:p>
          <a:p>
            <a:pPr marL="168275" indent="0" defTabSz="731520">
              <a:spcBef>
                <a:spcPts val="0"/>
              </a:spcBef>
              <a:spcAft>
                <a:spcPts val="600"/>
              </a:spcAft>
              <a:buFontTx/>
              <a:buAutoNum type="alphaLcParenBoth"/>
              <a:tabLst>
                <a:tab pos="798513" algn="l"/>
                <a:tab pos="968375" algn="l"/>
              </a:tabLst>
              <a:defRPr sz="1920" b="1">
                <a:effectLst/>
              </a:defRPr>
            </a:pPr>
            <a:r>
              <a:rPr lang="en-US" sz="1800" dirty="0">
                <a:latin typeface="Arial" panose="020B0604020202020204" pitchFamily="34" charset="0"/>
                <a:cs typeface="Arial" panose="020B0604020202020204" pitchFamily="34" charset="0"/>
              </a:rPr>
              <a:t> Transition the adult and youth parishioners to becoming percentage givers 	on their way to becoming tithers;</a:t>
            </a:r>
          </a:p>
          <a:p>
            <a:pPr marL="168275" indent="0" defTabSz="731520">
              <a:spcBef>
                <a:spcPts val="0"/>
              </a:spcBef>
              <a:spcAft>
                <a:spcPts val="600"/>
              </a:spcAft>
              <a:buFontTx/>
              <a:buAutoNum type="alphaLcParenBoth"/>
              <a:tabLst>
                <a:tab pos="798513" algn="l"/>
                <a:tab pos="968375" algn="l"/>
              </a:tabLst>
              <a:defRPr sz="1920" b="1">
                <a:effectLst/>
              </a:defRPr>
            </a:pPr>
            <a:endParaRPr lang="en-US" sz="1800" dirty="0">
              <a:latin typeface="Arial" panose="020B0604020202020204" pitchFamily="34" charset="0"/>
              <a:cs typeface="Arial" panose="020B0604020202020204" pitchFamily="34" charset="0"/>
            </a:endParaRPr>
          </a:p>
          <a:p>
            <a:pPr marL="168275" indent="0" defTabSz="731520">
              <a:spcBef>
                <a:spcPts val="0"/>
              </a:spcBef>
              <a:spcAft>
                <a:spcPts val="600"/>
              </a:spcAft>
              <a:buFontTx/>
              <a:buAutoNum type="alphaLcParenBoth"/>
              <a:tabLst>
                <a:tab pos="798513" algn="l"/>
                <a:tab pos="968375" algn="l"/>
              </a:tabLst>
              <a:defRPr sz="1920" b="1">
                <a:effectLst/>
              </a:defRPr>
            </a:pPr>
            <a:r>
              <a:rPr lang="en-US" sz="1800" dirty="0">
                <a:latin typeface="Arial" panose="020B0604020202020204" pitchFamily="34" charset="0"/>
                <a:cs typeface="Arial" panose="020B0604020202020204" pitchFamily="34" charset="0"/>
              </a:rPr>
              <a:t> Increase the adult and youth ministry engagement so that at least 70%  of 	parishioners are actively engaged in ministry through </a:t>
            </a:r>
            <a:r>
              <a:rPr lang="en-US" sz="1800" dirty="0">
                <a:latin typeface="Arial" panose="020B0604020202020204" pitchFamily="34" charset="0"/>
                <a:ea typeface="Calibri" panose="020F0502020204030204" pitchFamily="34" charset="0"/>
                <a:cs typeface="Arial" panose="020B0604020202020204" pitchFamily="34" charset="0"/>
              </a:rPr>
              <a:t>implementing 	pathways for parishioners to use their time and </a:t>
            </a:r>
            <a:r>
              <a:rPr lang="en-US" sz="1800" dirty="0">
                <a:effectLst/>
                <a:latin typeface="Arial" panose="020B0604020202020204" pitchFamily="34" charset="0"/>
                <a:ea typeface="Calibri" panose="020F0502020204030204" pitchFamily="34" charset="0"/>
                <a:cs typeface="Arial" panose="020B0604020202020204" pitchFamily="34" charset="0"/>
              </a:rPr>
              <a:t>talents on our way to 	becoming </a:t>
            </a:r>
            <a:r>
              <a:rPr lang="en-US" sz="1800" dirty="0">
                <a:latin typeface="Arial" panose="020B0604020202020204" pitchFamily="34" charset="0"/>
                <a:cs typeface="Arial" panose="020B0604020202020204" pitchFamily="34" charset="0"/>
              </a:rPr>
              <a:t>a full participation parish; </a:t>
            </a:r>
          </a:p>
          <a:p>
            <a:pPr marL="168275" indent="0" defTabSz="731520">
              <a:spcBef>
                <a:spcPts val="0"/>
              </a:spcBef>
              <a:spcAft>
                <a:spcPts val="600"/>
              </a:spcAft>
              <a:buAutoNum type="alphaLcParenBoth"/>
              <a:tabLst>
                <a:tab pos="968375" algn="l"/>
              </a:tabLst>
              <a:defRPr sz="1920" b="1">
                <a:effectLst/>
              </a:defRPr>
            </a:pPr>
            <a:endParaRPr lang="en-US" sz="1800" dirty="0">
              <a:latin typeface="Arial" panose="020B0604020202020204" pitchFamily="34" charset="0"/>
              <a:cs typeface="Arial" panose="020B0604020202020204" pitchFamily="34" charset="0"/>
            </a:endParaRPr>
          </a:p>
          <a:p>
            <a:pPr marL="168275" indent="0" defTabSz="731520">
              <a:spcBef>
                <a:spcPts val="0"/>
              </a:spcBef>
              <a:spcAft>
                <a:spcPts val="600"/>
              </a:spcAft>
              <a:buAutoNum type="alphaLcParenBoth"/>
              <a:tabLst>
                <a:tab pos="798513" algn="l"/>
                <a:tab pos="1219200" algn="l"/>
              </a:tabLst>
              <a:defRPr sz="1920" b="1">
                <a:effectLst/>
              </a:defRPr>
            </a:pPr>
            <a:r>
              <a:rPr lang="en-US" sz="1800" dirty="0">
                <a:latin typeface="Arial" panose="020B0604020202020204" pitchFamily="34" charset="0"/>
                <a:cs typeface="Arial" panose="020B0604020202020204" pitchFamily="34" charset="0"/>
              </a:rPr>
              <a:t> Cover at least 70% of parish operating expenses solely through financial 	stewardship contributions; and </a:t>
            </a:r>
          </a:p>
          <a:p>
            <a:pPr marL="168275" indent="0" defTabSz="830263">
              <a:spcBef>
                <a:spcPts val="0"/>
              </a:spcBef>
              <a:spcAft>
                <a:spcPts val="600"/>
              </a:spcAft>
              <a:buNone/>
              <a:tabLst>
                <a:tab pos="684213" algn="l"/>
                <a:tab pos="1260475" algn="l"/>
              </a:tabLst>
              <a:defRPr sz="1920" b="1">
                <a:effectLst/>
              </a:defRPr>
            </a:pPr>
            <a:r>
              <a:rPr lang="en-US" sz="1800" dirty="0">
                <a:latin typeface="Arial" panose="020B0604020202020204" pitchFamily="34" charset="0"/>
                <a:cs typeface="Arial" panose="020B0604020202020204" pitchFamily="34" charset="0"/>
              </a:rPr>
              <a:t>		</a:t>
            </a:r>
            <a:endParaRPr lang="en-US" sz="1800" dirty="0">
              <a:solidFill>
                <a:srgbClr val="FF0000"/>
              </a:solidFill>
              <a:latin typeface="Arial" panose="020B0604020202020204" pitchFamily="34" charset="0"/>
              <a:cs typeface="Arial" panose="020B0604020202020204" pitchFamily="34" charset="0"/>
            </a:endParaRPr>
          </a:p>
          <a:p>
            <a:pPr marL="168275" indent="0" defTabSz="830263">
              <a:spcBef>
                <a:spcPts val="0"/>
              </a:spcBef>
              <a:spcAft>
                <a:spcPts val="600"/>
              </a:spcAft>
              <a:buNone/>
              <a:tabLst>
                <a:tab pos="684213" algn="l"/>
                <a:tab pos="798513" algn="l"/>
                <a:tab pos="1260475" algn="l"/>
              </a:tabLst>
              <a:defRPr sz="1920" b="1">
                <a:effectLst/>
              </a:defRPr>
            </a:pPr>
            <a:r>
              <a:rPr lang="en-US" sz="1800" dirty="0">
                <a:latin typeface="Arial" panose="020B0604020202020204" pitchFamily="34" charset="0"/>
                <a:cs typeface="Arial" panose="020B0604020202020204" pitchFamily="34" charset="0"/>
              </a:rPr>
              <a:t>(d) Implement a planned giving campaign in which at least 15% of 	parishioners participate.</a:t>
            </a:r>
          </a:p>
          <a:p>
            <a:pPr marL="461963" indent="0" defTabSz="731520">
              <a:spcBef>
                <a:spcPts val="0"/>
              </a:spcBef>
              <a:spcAft>
                <a:spcPts val="600"/>
              </a:spcAft>
              <a:buNone/>
              <a:tabLst>
                <a:tab pos="1219200" algn="l"/>
              </a:tabLst>
              <a:defRPr sz="1920" b="1">
                <a:effectLst/>
              </a:defRPr>
            </a:pPr>
            <a:endParaRPr lang="en-US" sz="1800" dirty="0">
              <a:latin typeface="Arial" panose="020B0604020202020204" pitchFamily="34" charset="0"/>
              <a:cs typeface="Arial" panose="020B0604020202020204" pitchFamily="34" charset="0"/>
            </a:endParaRPr>
          </a:p>
        </p:txBody>
      </p:sp>
      <p:sp>
        <p:nvSpPr>
          <p:cNvPr id="4" name="Content Placeholder 2">
            <a:extLst>
              <a:ext uri="{FF2B5EF4-FFF2-40B4-BE49-F238E27FC236}">
                <a16:creationId xmlns:a16="http://schemas.microsoft.com/office/drawing/2014/main" id="{7C96508F-C370-51EB-A976-248F9622534A}"/>
              </a:ext>
            </a:extLst>
          </p:cNvPr>
          <p:cNvSpPr txBox="1">
            <a:spLocks/>
          </p:cNvSpPr>
          <p:nvPr/>
        </p:nvSpPr>
        <p:spPr>
          <a:xfrm>
            <a:off x="152140" y="-1362105"/>
            <a:ext cx="8740365" cy="5726449"/>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731520" rtl="0" eaLnBrk="1" fontAlgn="auto" latinLnBrk="0" hangingPunct="1">
              <a:lnSpc>
                <a:spcPct val="90000"/>
              </a:lnSpc>
              <a:spcBef>
                <a:spcPts val="0"/>
              </a:spcBef>
              <a:spcAft>
                <a:spcPts val="600"/>
              </a:spcAft>
              <a:buClrTx/>
              <a:buSzTx/>
              <a:buFont typeface="Arial" panose="020B0604020202020204" pitchFamily="34" charset="0"/>
              <a:buNone/>
              <a:tabLst/>
              <a:defRPr sz="1920" b="1">
                <a:effectLst/>
              </a:defRPr>
            </a:pPr>
            <a:r>
              <a:rPr kumimoji="0" lang="en-US"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We will research, develop, and  implement a best practices and effective adult and youth Stewardship &amp; Engagement Ministry  (the “</a:t>
            </a:r>
            <a:r>
              <a:rPr kumimoji="0" lang="en-US" sz="1800" b="1"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Stewardship &amp; Engagement Ministry</a:t>
            </a:r>
            <a:r>
              <a:rPr kumimoji="0" lang="en-US"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with a comprehensive communications plan that will achieve the following “</a:t>
            </a:r>
            <a:r>
              <a:rPr kumimoji="0" lang="en-US" sz="1800" b="1"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Stewardship &amp; Engagement Targets</a:t>
            </a:r>
            <a:r>
              <a:rPr kumimoji="0" lang="en-US"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within 36  months:</a:t>
            </a:r>
          </a:p>
        </p:txBody>
      </p:sp>
    </p:spTree>
    <p:extLst>
      <p:ext uri="{BB962C8B-B14F-4D97-AF65-F5344CB8AC3E}">
        <p14:creationId xmlns:p14="http://schemas.microsoft.com/office/powerpoint/2010/main" val="4284799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5" name="Content Placeholder 3"/>
          <p:cNvGraphicFramePr/>
          <p:nvPr/>
        </p:nvGraphicFramePr>
        <p:xfrm>
          <a:off x="70701" y="874719"/>
          <a:ext cx="9073299" cy="5958504"/>
        </p:xfrm>
        <a:graphic>
          <a:graphicData uri="http://schemas.openxmlformats.org/drawingml/2006/table">
            <a:tbl>
              <a:tblPr firstRow="1" bandRow="1"/>
              <a:tblGrid>
                <a:gridCol w="3854129">
                  <a:extLst>
                    <a:ext uri="{9D8B030D-6E8A-4147-A177-3AD203B41FA5}">
                      <a16:colId xmlns:a16="http://schemas.microsoft.com/office/drawing/2014/main" val="20000"/>
                    </a:ext>
                  </a:extLst>
                </a:gridCol>
                <a:gridCol w="1547196">
                  <a:extLst>
                    <a:ext uri="{9D8B030D-6E8A-4147-A177-3AD203B41FA5}">
                      <a16:colId xmlns:a16="http://schemas.microsoft.com/office/drawing/2014/main" val="20001"/>
                    </a:ext>
                  </a:extLst>
                </a:gridCol>
                <a:gridCol w="1669131">
                  <a:extLst>
                    <a:ext uri="{9D8B030D-6E8A-4147-A177-3AD203B41FA5}">
                      <a16:colId xmlns:a16="http://schemas.microsoft.com/office/drawing/2014/main" val="20002"/>
                    </a:ext>
                  </a:extLst>
                </a:gridCol>
                <a:gridCol w="2002843">
                  <a:extLst>
                    <a:ext uri="{9D8B030D-6E8A-4147-A177-3AD203B41FA5}">
                      <a16:colId xmlns:a16="http://schemas.microsoft.com/office/drawing/2014/main" val="20003"/>
                    </a:ext>
                  </a:extLst>
                </a:gridCol>
              </a:tblGrid>
              <a:tr h="536874">
                <a:tc>
                  <a:txBody>
                    <a:bodyPr/>
                    <a:lstStyle/>
                    <a:p>
                      <a:pPr algn="ctr">
                        <a:defRPr sz="1400">
                          <a:solidFill>
                            <a:srgbClr val="800000"/>
                          </a:solidFill>
                          <a:latin typeface="Georgia"/>
                          <a:ea typeface="Georgia"/>
                          <a:cs typeface="Georgia"/>
                          <a:sym typeface="Georgia"/>
                        </a:defRPr>
                      </a:pPr>
                      <a:r>
                        <a:rPr dirty="0"/>
                        <a:t>Key  Actions  Necessary  To  Achieve  </a:t>
                      </a:r>
                    </a:p>
                    <a:p>
                      <a:pPr algn="ctr">
                        <a:defRPr sz="1400" u="sng">
                          <a:solidFill>
                            <a:srgbClr val="800000"/>
                          </a:solidFill>
                          <a:latin typeface="Georgia"/>
                          <a:ea typeface="Georgia"/>
                          <a:cs typeface="Georgia"/>
                          <a:sym typeface="Georgia"/>
                        </a:defRPr>
                      </a:pPr>
                      <a:r>
                        <a:rPr lang="en-US" dirty="0"/>
                        <a:t>SMART Goal 2</a:t>
                      </a:r>
                      <a:endParaRPr dirty="0"/>
                    </a:p>
                  </a:txBody>
                  <a:tcPr marL="45720" marR="45720" horzOverflow="overflow">
                    <a:lnL w="12700">
                      <a:solidFill>
                        <a:srgbClr val="800000"/>
                      </a:solidFill>
                    </a:lnL>
                    <a:lnR w="12700">
                      <a:solidFill>
                        <a:srgbClr val="800000"/>
                      </a:solidFill>
                    </a:lnR>
                    <a:lnT w="12700">
                      <a:solidFill>
                        <a:srgbClr val="800000"/>
                      </a:solidFill>
                    </a:lnT>
                    <a:lnB w="38100">
                      <a:solidFill>
                        <a:srgbClr val="800000"/>
                      </a:solidFill>
                    </a:lnB>
                    <a:solidFill>
                      <a:srgbClr val="FFF8CD"/>
                    </a:solidFill>
                  </a:tcPr>
                </a:tc>
                <a:tc>
                  <a:txBody>
                    <a:bodyPr/>
                    <a:lstStyle/>
                    <a:p>
                      <a:pPr algn="ctr">
                        <a:defRPr sz="1400">
                          <a:solidFill>
                            <a:srgbClr val="800000"/>
                          </a:solidFill>
                          <a:latin typeface="Georgia"/>
                          <a:ea typeface="Georgia"/>
                          <a:cs typeface="Georgia"/>
                          <a:sym typeface="Georgia"/>
                        </a:defRPr>
                      </a:pPr>
                      <a:r>
                        <a:rPr u="sng" dirty="0"/>
                        <a:t>Responsible Party</a:t>
                      </a:r>
                    </a:p>
                  </a:txBody>
                  <a:tcPr marL="45720" marR="45720" horzOverflow="overflow">
                    <a:lnL w="12700">
                      <a:solidFill>
                        <a:srgbClr val="800000"/>
                      </a:solidFill>
                    </a:lnL>
                    <a:lnR w="12700">
                      <a:solidFill>
                        <a:srgbClr val="800000"/>
                      </a:solidFill>
                    </a:lnR>
                    <a:lnT w="12700">
                      <a:solidFill>
                        <a:srgbClr val="800000"/>
                      </a:solidFill>
                    </a:lnT>
                    <a:lnB w="38100">
                      <a:solidFill>
                        <a:srgbClr val="800000"/>
                      </a:solidFill>
                    </a:lnB>
                    <a:solidFill>
                      <a:srgbClr val="FFF8CD"/>
                    </a:solidFill>
                  </a:tcPr>
                </a:tc>
                <a:tc>
                  <a:txBody>
                    <a:bodyPr/>
                    <a:lstStyle/>
                    <a:p>
                      <a:pPr algn="ctr">
                        <a:defRPr sz="1400">
                          <a:solidFill>
                            <a:srgbClr val="800000"/>
                          </a:solidFill>
                          <a:latin typeface="Georgia"/>
                          <a:ea typeface="Georgia"/>
                          <a:cs typeface="Georgia"/>
                          <a:sym typeface="Georgia"/>
                        </a:defRPr>
                      </a:pPr>
                      <a:r>
                        <a:rPr u="sng" dirty="0"/>
                        <a:t>Deadline Timetable</a:t>
                      </a:r>
                    </a:p>
                  </a:txBody>
                  <a:tcPr marL="45720" marR="45720" horzOverflow="overflow">
                    <a:lnL w="12700">
                      <a:solidFill>
                        <a:srgbClr val="800000"/>
                      </a:solidFill>
                    </a:lnL>
                    <a:lnR w="12700">
                      <a:solidFill>
                        <a:srgbClr val="800000"/>
                      </a:solidFill>
                    </a:lnR>
                    <a:lnT w="12700">
                      <a:solidFill>
                        <a:srgbClr val="800000"/>
                      </a:solidFill>
                    </a:lnT>
                    <a:lnB w="38100">
                      <a:solidFill>
                        <a:srgbClr val="800000"/>
                      </a:solidFill>
                    </a:lnB>
                    <a:solidFill>
                      <a:srgbClr val="FFF8CD"/>
                    </a:solidFill>
                  </a:tcPr>
                </a:tc>
                <a:tc>
                  <a:txBody>
                    <a:bodyPr/>
                    <a:lstStyle/>
                    <a:p>
                      <a:pPr algn="ctr">
                        <a:defRPr sz="1400">
                          <a:solidFill>
                            <a:srgbClr val="800000"/>
                          </a:solidFill>
                          <a:latin typeface="Georgia"/>
                          <a:ea typeface="Georgia"/>
                          <a:cs typeface="Georgia"/>
                          <a:sym typeface="Georgia"/>
                        </a:defRPr>
                      </a:pPr>
                      <a:r>
                        <a:rPr dirty="0"/>
                        <a:t>Completion </a:t>
                      </a:r>
                    </a:p>
                    <a:p>
                      <a:pPr algn="ctr">
                        <a:defRPr sz="1400" u="sng">
                          <a:solidFill>
                            <a:srgbClr val="800000"/>
                          </a:solidFill>
                          <a:latin typeface="Georgia"/>
                          <a:ea typeface="Georgia"/>
                          <a:cs typeface="Georgia"/>
                          <a:sym typeface="Georgia"/>
                        </a:defRPr>
                      </a:pPr>
                      <a:r>
                        <a:rPr dirty="0"/>
                        <a:t>Confirmation Test</a:t>
                      </a:r>
                    </a:p>
                  </a:txBody>
                  <a:tcPr marL="45720" marR="45720" horzOverflow="overflow">
                    <a:lnL w="12700">
                      <a:solidFill>
                        <a:srgbClr val="800000"/>
                      </a:solidFill>
                    </a:lnL>
                    <a:lnR w="12700">
                      <a:solidFill>
                        <a:srgbClr val="800000"/>
                      </a:solidFill>
                    </a:lnR>
                    <a:lnT w="12700">
                      <a:solidFill>
                        <a:srgbClr val="800000"/>
                      </a:solidFill>
                    </a:lnT>
                    <a:lnB w="38100">
                      <a:solidFill>
                        <a:srgbClr val="800000"/>
                      </a:solidFill>
                    </a:lnB>
                    <a:solidFill>
                      <a:srgbClr val="FFF8CD"/>
                    </a:solidFill>
                  </a:tcPr>
                </a:tc>
                <a:extLst>
                  <a:ext uri="{0D108BD9-81ED-4DB2-BD59-A6C34878D82A}">
                    <a16:rowId xmlns:a16="http://schemas.microsoft.com/office/drawing/2014/main" val="10000"/>
                  </a:ext>
                </a:extLst>
              </a:tr>
              <a:tr h="50800">
                <a:tc gridSpan="4">
                  <a:txBody>
                    <a:bodyPr/>
                    <a:lstStyle/>
                    <a:p>
                      <a:pPr marL="0" lvl="1" indent="0" algn="l">
                        <a:defRPr sz="1400" b="1" u="sng">
                          <a:solidFill>
                            <a:srgbClr val="FF0000"/>
                          </a:solidFill>
                          <a:latin typeface="Georgia"/>
                          <a:ea typeface="Georgia"/>
                          <a:cs typeface="Georgia"/>
                          <a:sym typeface="Georgia"/>
                        </a:defRPr>
                      </a:pPr>
                      <a:r>
                        <a:rPr dirty="0"/>
                        <a:t>LAG 4: Implement  the  </a:t>
                      </a:r>
                      <a:r>
                        <a:rPr lang="en-US" dirty="0"/>
                        <a:t>Stewardship</a:t>
                      </a:r>
                      <a:r>
                        <a:rPr dirty="0"/>
                        <a:t>  </a:t>
                      </a:r>
                      <a:r>
                        <a:rPr lang="en-US" dirty="0"/>
                        <a:t>&amp; Engagement Program</a:t>
                      </a:r>
                      <a:r>
                        <a:rPr dirty="0"/>
                        <a:t>  to  achieve  the </a:t>
                      </a:r>
                      <a:r>
                        <a:rPr lang="en-US" dirty="0"/>
                        <a:t> Stewardship &amp; Engagement Targets</a:t>
                      </a:r>
                      <a:r>
                        <a:rPr dirty="0"/>
                        <a:t>  within  24  months</a:t>
                      </a:r>
                    </a:p>
                  </a:txBody>
                  <a:tcPr marL="0" marR="0" marT="0" marB="0" horzOverflow="overflow">
                    <a:lnL w="12700">
                      <a:solidFill>
                        <a:srgbClr val="800000"/>
                      </a:solidFill>
                    </a:lnL>
                    <a:lnR w="12700">
                      <a:solidFill>
                        <a:srgbClr val="800000"/>
                      </a:solidFill>
                    </a:lnR>
                    <a:lnT w="38100">
                      <a:solidFill>
                        <a:srgbClr val="800000"/>
                      </a:solidFill>
                    </a:lnT>
                    <a:lnB w="12700">
                      <a:solidFill>
                        <a:srgbClr val="800000"/>
                      </a:solidFill>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50800">
                <a:tc>
                  <a:txBody>
                    <a:bodyPr/>
                    <a:lstStyle/>
                    <a:p>
                      <a:pPr marL="58738" lvl="1" indent="0" algn="l">
                        <a:defRPr sz="1400" b="1">
                          <a:solidFill>
                            <a:srgbClr val="5D0100"/>
                          </a:solidFill>
                          <a:latin typeface="Georgia"/>
                          <a:ea typeface="Georgia"/>
                          <a:cs typeface="Georgia"/>
                          <a:sym typeface="Georgia"/>
                        </a:defRPr>
                      </a:pPr>
                      <a:r>
                        <a:rPr dirty="0"/>
                        <a:t>9. Implement </a:t>
                      </a:r>
                      <a:r>
                        <a:rPr lang="en-US" dirty="0"/>
                        <a:t>Stewardship &amp; Engagement Program </a:t>
                      </a:r>
                      <a:r>
                        <a:rPr dirty="0"/>
                        <a:t>to achieve the </a:t>
                      </a:r>
                      <a:r>
                        <a:rPr lang="en-US" dirty="0"/>
                        <a:t>Stewardship % Engagement Targets</a:t>
                      </a:r>
                      <a:r>
                        <a:rPr dirty="0"/>
                        <a:t>.</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noFill/>
                  </a:tcPr>
                </a:tc>
                <a:tc>
                  <a:txBody>
                    <a:bodyPr/>
                    <a:lstStyle/>
                    <a:p>
                      <a:pPr algn="l">
                        <a:lnSpc>
                          <a:spcPct val="107000"/>
                        </a:lnSpc>
                        <a:defRPr sz="1800"/>
                      </a:pPr>
                      <a:r>
                        <a:rPr sz="1200" b="0" dirty="0">
                          <a:solidFill>
                            <a:srgbClr val="5D0100"/>
                          </a:solidFill>
                          <a:latin typeface="Georgia"/>
                          <a:ea typeface="Georgia"/>
                          <a:cs typeface="Georgia"/>
                          <a:sym typeface="Georgia"/>
                        </a:rPr>
                        <a:t>Ambassadors</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EF6"/>
                    </a:solidFill>
                  </a:tcPr>
                </a:tc>
                <a:tc>
                  <a:txBody>
                    <a:bodyPr/>
                    <a:lstStyle/>
                    <a:p>
                      <a:pPr algn="l">
                        <a:lnSpc>
                          <a:spcPct val="107000"/>
                        </a:lnSpc>
                        <a:defRPr b="1">
                          <a:solidFill>
                            <a:srgbClr val="FF0000"/>
                          </a:solidFill>
                          <a:latin typeface="Georgia"/>
                          <a:ea typeface="Georgia"/>
                          <a:cs typeface="Georgia"/>
                          <a:sym typeface="Georgia"/>
                        </a:defRPr>
                      </a:pPr>
                      <a:r>
                        <a:rPr sz="1200" b="0" dirty="0">
                          <a:solidFill>
                            <a:srgbClr val="FF0000"/>
                          </a:solidFill>
                        </a:rPr>
                        <a:t>24 months after step 8</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EF6"/>
                    </a:solidFill>
                  </a:tcPr>
                </a:tc>
                <a:tc>
                  <a:txBody>
                    <a:bodyPr/>
                    <a:lstStyle/>
                    <a:p>
                      <a:pPr algn="l">
                        <a:lnSpc>
                          <a:spcPct val="107000"/>
                        </a:lnSpc>
                        <a:defRPr sz="1800"/>
                      </a:pPr>
                      <a:r>
                        <a:rPr lang="en-US" sz="1200" b="0" dirty="0">
                          <a:solidFill>
                            <a:srgbClr val="5D0100"/>
                          </a:solidFill>
                          <a:latin typeface="Georgia"/>
                          <a:ea typeface="Georgia"/>
                          <a:cs typeface="Georgia"/>
                          <a:sym typeface="Georgia"/>
                        </a:rPr>
                        <a:t>Stewardship &amp; Engagement Program is fully launched</a:t>
                      </a:r>
                      <a:endParaRPr sz="1200" b="0" dirty="0">
                        <a:solidFill>
                          <a:srgbClr val="5D0100"/>
                        </a:solidFill>
                        <a:latin typeface="Georgia"/>
                        <a:ea typeface="Georgia"/>
                        <a:cs typeface="Georgia"/>
                        <a:sym typeface="Georgia"/>
                      </a:endParaRP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EF6"/>
                    </a:solidFill>
                  </a:tcPr>
                </a:tc>
                <a:extLst>
                  <a:ext uri="{0D108BD9-81ED-4DB2-BD59-A6C34878D82A}">
                    <a16:rowId xmlns:a16="http://schemas.microsoft.com/office/drawing/2014/main" val="10002"/>
                  </a:ext>
                </a:extLst>
              </a:tr>
              <a:tr h="50800">
                <a:tc>
                  <a:txBody>
                    <a:bodyPr/>
                    <a:lstStyle/>
                    <a:p>
                      <a:pPr marL="58738" lvl="1" indent="0" algn="l">
                        <a:defRPr sz="1400" b="1">
                          <a:solidFill>
                            <a:srgbClr val="5D0100"/>
                          </a:solidFill>
                          <a:latin typeface="Georgia"/>
                          <a:ea typeface="Georgia"/>
                          <a:cs typeface="Georgia"/>
                          <a:sym typeface="Georgia"/>
                        </a:defRPr>
                      </a:pPr>
                      <a:r>
                        <a:rPr dirty="0">
                          <a:solidFill>
                            <a:srgbClr val="660033"/>
                          </a:solidFill>
                        </a:rPr>
                        <a:t>10. Track and report on monthly performance benchmarks determined in step 6  and continue Ambassadors follow-up with parishioners until </a:t>
                      </a:r>
                      <a:r>
                        <a:rPr lang="en-US" dirty="0">
                          <a:solidFill>
                            <a:srgbClr val="660033"/>
                          </a:solidFill>
                        </a:rPr>
                        <a:t>Stewardship &amp; Engagement Targets</a:t>
                      </a:r>
                      <a:r>
                        <a:rPr dirty="0">
                          <a:solidFill>
                            <a:srgbClr val="660033"/>
                          </a:solidFill>
                        </a:rPr>
                        <a:t> are achieved</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noFill/>
                  </a:tcPr>
                </a:tc>
                <a:tc>
                  <a:txBody>
                    <a:bodyPr/>
                    <a:lstStyle/>
                    <a:p>
                      <a:pPr algn="l">
                        <a:lnSpc>
                          <a:spcPct val="107000"/>
                        </a:lnSpc>
                        <a:defRPr sz="1800"/>
                      </a:pPr>
                      <a:r>
                        <a:rPr sz="1200" b="0" dirty="0">
                          <a:solidFill>
                            <a:srgbClr val="5D0100"/>
                          </a:solidFill>
                          <a:latin typeface="Georgia"/>
                          <a:ea typeface="Georgia"/>
                          <a:cs typeface="Georgia"/>
                          <a:sym typeface="Georgia"/>
                        </a:rPr>
                        <a:t>Ambassadors</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CED"/>
                    </a:solidFill>
                  </a:tcPr>
                </a:tc>
                <a:tc>
                  <a:txBody>
                    <a:bodyPr/>
                    <a:lstStyle/>
                    <a:p>
                      <a:pPr algn="l">
                        <a:lnSpc>
                          <a:spcPct val="107000"/>
                        </a:lnSpc>
                        <a:defRPr sz="1800"/>
                      </a:pPr>
                      <a:r>
                        <a:rPr sz="1200" b="0" dirty="0">
                          <a:solidFill>
                            <a:srgbClr val="FF0000"/>
                          </a:solidFill>
                          <a:latin typeface="Georgia"/>
                          <a:ea typeface="Georgia"/>
                          <a:cs typeface="Georgia"/>
                          <a:sym typeface="Georgia"/>
                        </a:rPr>
                        <a:t>Contemporaneous with step 9</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CED"/>
                    </a:solidFill>
                  </a:tcPr>
                </a:tc>
                <a:tc>
                  <a:txBody>
                    <a:bodyPr/>
                    <a:lstStyle/>
                    <a:p>
                      <a:pPr algn="l">
                        <a:lnSpc>
                          <a:spcPct val="107000"/>
                        </a:lnSpc>
                        <a:defRPr sz="1800"/>
                      </a:pPr>
                      <a:r>
                        <a:rPr sz="1200" b="0" dirty="0">
                          <a:solidFill>
                            <a:srgbClr val="5D0100"/>
                          </a:solidFill>
                          <a:latin typeface="Georgia"/>
                          <a:ea typeface="Georgia"/>
                          <a:cs typeface="Georgia"/>
                          <a:sym typeface="Georgia"/>
                        </a:rPr>
                        <a:t>Established  monthly </a:t>
                      </a:r>
                      <a:r>
                        <a:rPr lang="en-US" sz="1200" b="0" dirty="0">
                          <a:solidFill>
                            <a:srgbClr val="5D0100"/>
                          </a:solidFill>
                          <a:latin typeface="Georgia"/>
                          <a:ea typeface="Georgia"/>
                          <a:cs typeface="Georgia"/>
                          <a:sym typeface="Georgia"/>
                        </a:rPr>
                        <a:t>Stewardship &amp; Engagement Targets</a:t>
                      </a:r>
                      <a:r>
                        <a:rPr sz="1200" b="0" dirty="0">
                          <a:solidFill>
                            <a:srgbClr val="5D0100"/>
                          </a:solidFill>
                          <a:latin typeface="Georgia"/>
                          <a:ea typeface="Georgia"/>
                          <a:cs typeface="Georgia"/>
                          <a:sym typeface="Georgia"/>
                        </a:rPr>
                        <a:t> are achieved</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CED"/>
                    </a:solidFill>
                  </a:tcPr>
                </a:tc>
                <a:extLst>
                  <a:ext uri="{0D108BD9-81ED-4DB2-BD59-A6C34878D82A}">
                    <a16:rowId xmlns:a16="http://schemas.microsoft.com/office/drawing/2014/main" val="10003"/>
                  </a:ext>
                </a:extLst>
              </a:tr>
              <a:tr h="50800">
                <a:tc gridSpan="4">
                  <a:txBody>
                    <a:bodyPr/>
                    <a:lstStyle/>
                    <a:p>
                      <a:pPr algn="l">
                        <a:lnSpc>
                          <a:spcPct val="107000"/>
                        </a:lnSpc>
                        <a:defRPr sz="1800"/>
                      </a:pPr>
                      <a:r>
                        <a:rPr sz="1400" b="1" u="sng" dirty="0">
                          <a:solidFill>
                            <a:srgbClr val="FF0000"/>
                          </a:solidFill>
                          <a:latin typeface="Georgia"/>
                          <a:ea typeface="Georgia"/>
                          <a:cs typeface="Georgia"/>
                          <a:sym typeface="Georgia"/>
                        </a:rPr>
                        <a:t>LAG 5: Compile  and assess the  results  of the  </a:t>
                      </a:r>
                      <a:r>
                        <a:rPr lang="en-US" sz="1400" b="1" u="sng" dirty="0">
                          <a:solidFill>
                            <a:srgbClr val="FF0000"/>
                          </a:solidFill>
                          <a:latin typeface="Georgia"/>
                          <a:ea typeface="Georgia"/>
                          <a:cs typeface="Georgia"/>
                          <a:sym typeface="Georgia"/>
                        </a:rPr>
                        <a:t>Stewardship</a:t>
                      </a:r>
                      <a:r>
                        <a:rPr sz="1400" b="1" u="sng" dirty="0">
                          <a:solidFill>
                            <a:srgbClr val="FF0000"/>
                          </a:solidFill>
                          <a:latin typeface="Georgia"/>
                          <a:ea typeface="Georgia"/>
                          <a:cs typeface="Georgia"/>
                          <a:sym typeface="Georgia"/>
                        </a:rPr>
                        <a:t>  </a:t>
                      </a:r>
                      <a:r>
                        <a:rPr lang="en-US" sz="1400" b="1" u="sng" dirty="0">
                          <a:solidFill>
                            <a:srgbClr val="FF0000"/>
                          </a:solidFill>
                          <a:latin typeface="Georgia"/>
                          <a:ea typeface="Georgia"/>
                          <a:cs typeface="Georgia"/>
                          <a:sym typeface="Georgia"/>
                        </a:rPr>
                        <a:t>Program</a:t>
                      </a:r>
                      <a:r>
                        <a:rPr sz="1400" b="1" u="sng" dirty="0">
                          <a:solidFill>
                            <a:srgbClr val="FF0000"/>
                          </a:solidFill>
                          <a:latin typeface="Georgia"/>
                          <a:ea typeface="Georgia"/>
                          <a:cs typeface="Georgia"/>
                          <a:sym typeface="Georgia"/>
                        </a:rPr>
                        <a:t> and make necessary improvements  within  2 months</a:t>
                      </a:r>
                    </a:p>
                  </a:txBody>
                  <a:tcPr marL="0" marR="0" marT="0" marB="0" horzOverflow="overflow">
                    <a:lnL w="12700">
                      <a:solidFill>
                        <a:srgbClr val="800000"/>
                      </a:solidFill>
                    </a:lnL>
                    <a:lnR w="12700">
                      <a:solidFill>
                        <a:srgbClr val="800000"/>
                      </a:solidFill>
                    </a:lnR>
                    <a:lnT w="12700">
                      <a:solidFill>
                        <a:srgbClr val="800000"/>
                      </a:solidFill>
                    </a:lnT>
                    <a:lnB w="12700">
                      <a:solidFill>
                        <a:srgbClr val="5D0100"/>
                      </a:solidFill>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4"/>
                  </a:ext>
                </a:extLst>
              </a:tr>
              <a:tr h="395522">
                <a:tc>
                  <a:txBody>
                    <a:bodyPr/>
                    <a:lstStyle/>
                    <a:p>
                      <a:pPr marL="58738" lvl="1" indent="0" algn="l">
                        <a:defRPr sz="1400" b="1">
                          <a:solidFill>
                            <a:srgbClr val="5D0100"/>
                          </a:solidFill>
                          <a:latin typeface="Georgia"/>
                          <a:ea typeface="Georgia"/>
                          <a:cs typeface="Georgia"/>
                          <a:sym typeface="Georgia"/>
                        </a:defRPr>
                      </a:pPr>
                      <a:r>
                        <a:rPr dirty="0"/>
                        <a:t>11. Obtain and compile qualitative and quantitative data from </a:t>
                      </a:r>
                      <a:r>
                        <a:rPr lang="en-US" dirty="0"/>
                        <a:t>Stewardship &amp; Engagement Program </a:t>
                      </a:r>
                      <a:r>
                        <a:rPr dirty="0"/>
                        <a:t>and compile as to the effectiveness and success (based on criteria established in step 2) and identify areas for improvement. </a:t>
                      </a:r>
                    </a:p>
                  </a:txBody>
                  <a:tcPr marL="0" marR="0" marT="0" marB="0" horzOverflow="overflow">
                    <a:lnL w="12700">
                      <a:solidFill>
                        <a:srgbClr val="5D0100"/>
                      </a:solidFill>
                    </a:lnL>
                    <a:lnR w="12700">
                      <a:solidFill>
                        <a:srgbClr val="5D0100"/>
                      </a:solidFill>
                    </a:lnR>
                    <a:lnT w="12700">
                      <a:solidFill>
                        <a:srgbClr val="5D0100"/>
                      </a:solidFill>
                    </a:lnT>
                    <a:lnB w="12700">
                      <a:solidFill>
                        <a:srgbClr val="5D0100"/>
                      </a:solidFill>
                    </a:lnB>
                    <a:solidFill>
                      <a:srgbClr val="FFFCED"/>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sz="1800"/>
                      </a:pPr>
                      <a:r>
                        <a:rPr lang="en-US" sz="1200" b="0" dirty="0">
                          <a:solidFill>
                            <a:srgbClr val="5D0100"/>
                          </a:solidFill>
                          <a:latin typeface="Georgia"/>
                          <a:ea typeface="Georgia"/>
                          <a:cs typeface="Georgia"/>
                          <a:sym typeface="Georgia"/>
                        </a:rPr>
                        <a:t>Ambassadors and Stewardship &amp; Engagement Program  Team 2</a:t>
                      </a:r>
                    </a:p>
                    <a:p>
                      <a:pPr algn="l">
                        <a:lnSpc>
                          <a:spcPct val="107000"/>
                        </a:lnSpc>
                        <a:defRPr sz="1800"/>
                      </a:pPr>
                      <a:endParaRPr sz="1200" b="0" dirty="0">
                        <a:solidFill>
                          <a:srgbClr val="5D0100"/>
                        </a:solidFill>
                        <a:latin typeface="Georgia"/>
                        <a:ea typeface="Georgia"/>
                        <a:cs typeface="Georgia"/>
                        <a:sym typeface="Georgia"/>
                      </a:endParaRPr>
                    </a:p>
                  </a:txBody>
                  <a:tcPr marL="0" marR="0" marT="0" marB="0" horzOverflow="overflow">
                    <a:lnL w="12700">
                      <a:solidFill>
                        <a:srgbClr val="5D0100"/>
                      </a:solidFill>
                    </a:lnL>
                    <a:lnR w="12700">
                      <a:solidFill>
                        <a:srgbClr val="800000"/>
                      </a:solidFill>
                    </a:lnR>
                    <a:lnT w="12700">
                      <a:solidFill>
                        <a:srgbClr val="800000"/>
                      </a:solidFill>
                    </a:lnT>
                    <a:lnB w="12700">
                      <a:solidFill>
                        <a:srgbClr val="800000"/>
                      </a:solidFill>
                    </a:lnB>
                    <a:solidFill>
                      <a:srgbClr val="FFFCED"/>
                    </a:solidFill>
                  </a:tcPr>
                </a:tc>
                <a:tc>
                  <a:txBody>
                    <a:bodyPr/>
                    <a:lstStyle/>
                    <a:p>
                      <a:pPr algn="l">
                        <a:lnSpc>
                          <a:spcPct val="107000"/>
                        </a:lnSpc>
                        <a:defRPr sz="1400" b="1">
                          <a:solidFill>
                            <a:srgbClr val="FF0000"/>
                          </a:solidFill>
                          <a:latin typeface="Georgia"/>
                          <a:ea typeface="Georgia"/>
                          <a:cs typeface="Georgia"/>
                          <a:sym typeface="Georgia"/>
                        </a:defRPr>
                      </a:pPr>
                      <a:r>
                        <a:rPr sz="1200" b="0" dirty="0">
                          <a:solidFill>
                            <a:srgbClr val="FF0000"/>
                          </a:solidFill>
                        </a:rPr>
                        <a:t>1 month after step 10</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CED"/>
                    </a:solidFill>
                  </a:tcPr>
                </a:tc>
                <a:tc>
                  <a:txBody>
                    <a:bodyPr/>
                    <a:lstStyle/>
                    <a:p>
                      <a:pPr algn="l">
                        <a:lnSpc>
                          <a:spcPct val="107000"/>
                        </a:lnSpc>
                        <a:defRPr sz="1800"/>
                      </a:pPr>
                      <a:r>
                        <a:rPr lang="en-US" sz="1200" b="0" dirty="0">
                          <a:solidFill>
                            <a:srgbClr val="5D0100"/>
                          </a:solidFill>
                          <a:latin typeface="Georgia"/>
                          <a:ea typeface="Georgia"/>
                          <a:cs typeface="Georgia"/>
                          <a:sym typeface="Georgia"/>
                        </a:rPr>
                        <a:t>Stewardship</a:t>
                      </a:r>
                      <a:r>
                        <a:rPr sz="1200" b="0" dirty="0">
                          <a:solidFill>
                            <a:srgbClr val="5D0100"/>
                          </a:solidFill>
                          <a:latin typeface="Georgia"/>
                          <a:ea typeface="Georgia"/>
                          <a:cs typeface="Georgia"/>
                          <a:sym typeface="Georgia"/>
                        </a:rPr>
                        <a:t> </a:t>
                      </a:r>
                      <a:r>
                        <a:rPr lang="en-US" sz="1200" b="0" dirty="0">
                          <a:solidFill>
                            <a:srgbClr val="5D0100"/>
                          </a:solidFill>
                          <a:latin typeface="Georgia"/>
                          <a:ea typeface="Georgia"/>
                          <a:cs typeface="Georgia"/>
                          <a:sym typeface="Georgia"/>
                        </a:rPr>
                        <a:t>&amp; Engagement Program</a:t>
                      </a:r>
                      <a:r>
                        <a:rPr sz="1200" b="0" dirty="0">
                          <a:solidFill>
                            <a:srgbClr val="5D0100"/>
                          </a:solidFill>
                          <a:latin typeface="Georgia"/>
                          <a:ea typeface="Georgia"/>
                          <a:cs typeface="Georgia"/>
                          <a:sym typeface="Georgia"/>
                        </a:rPr>
                        <a:t>
assessments are completed</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CED"/>
                    </a:solidFill>
                  </a:tcPr>
                </a:tc>
                <a:extLst>
                  <a:ext uri="{0D108BD9-81ED-4DB2-BD59-A6C34878D82A}">
                    <a16:rowId xmlns:a16="http://schemas.microsoft.com/office/drawing/2014/main" val="10005"/>
                  </a:ext>
                </a:extLst>
              </a:tr>
              <a:tr h="395522">
                <a:tc>
                  <a:txBody>
                    <a:bodyPr/>
                    <a:lstStyle/>
                    <a:p>
                      <a:pPr algn="l">
                        <a:lnSpc>
                          <a:spcPct val="107000"/>
                        </a:lnSpc>
                        <a:defRPr sz="1800"/>
                      </a:pPr>
                      <a:r>
                        <a:rPr sz="1400" b="1" dirty="0">
                          <a:solidFill>
                            <a:srgbClr val="5D0100"/>
                          </a:solidFill>
                          <a:latin typeface="Georgia"/>
                          <a:ea typeface="Georgia"/>
                          <a:cs typeface="Georgia"/>
                          <a:sym typeface="Georgia"/>
                        </a:rPr>
                        <a:t>12. Finalize </a:t>
                      </a:r>
                      <a:r>
                        <a:rPr lang="en-US" sz="1400" b="1" dirty="0">
                          <a:solidFill>
                            <a:srgbClr val="5D0100"/>
                          </a:solidFill>
                          <a:latin typeface="Georgia"/>
                          <a:ea typeface="Georgia"/>
                          <a:cs typeface="Georgia"/>
                          <a:sym typeface="Georgia"/>
                        </a:rPr>
                        <a:t>and deliver Stewardship &amp; Engagement Program </a:t>
                      </a:r>
                      <a:r>
                        <a:rPr sz="1400" b="1" dirty="0">
                          <a:solidFill>
                            <a:srgbClr val="5D0100"/>
                          </a:solidFill>
                          <a:latin typeface="Georgia"/>
                          <a:ea typeface="Georgia"/>
                          <a:cs typeface="Georgia"/>
                          <a:sym typeface="Georgia"/>
                        </a:rPr>
                        <a:t>assessment analysis report, and make all refinements necessary to make the </a:t>
                      </a:r>
                      <a:r>
                        <a:rPr lang="en-US" sz="1400" b="1" dirty="0">
                          <a:solidFill>
                            <a:srgbClr val="5D0100"/>
                          </a:solidFill>
                          <a:latin typeface="Georgia"/>
                          <a:ea typeface="Georgia"/>
                          <a:cs typeface="Georgia"/>
                          <a:sym typeface="Georgia"/>
                        </a:rPr>
                        <a:t>Stewardship &amp; Engagement Program</a:t>
                      </a:r>
                      <a:r>
                        <a:rPr sz="1400" b="1" dirty="0">
                          <a:solidFill>
                            <a:srgbClr val="5D0100"/>
                          </a:solidFill>
                          <a:latin typeface="Georgia"/>
                          <a:ea typeface="Georgia"/>
                          <a:cs typeface="Georgia"/>
                          <a:sym typeface="Georgia"/>
                        </a:rPr>
                        <a:t> more effective based on information identified in step 11.</a:t>
                      </a:r>
                    </a:p>
                  </a:txBody>
                  <a:tcPr marL="0" marR="0" marT="0" marB="0" horzOverflow="overflow">
                    <a:lnL w="12700">
                      <a:solidFill>
                        <a:srgbClr val="5D0100"/>
                      </a:solidFill>
                    </a:lnL>
                    <a:lnR w="12700">
                      <a:solidFill>
                        <a:srgbClr val="5D0100"/>
                      </a:solidFill>
                    </a:lnR>
                    <a:lnT w="12700">
                      <a:solidFill>
                        <a:srgbClr val="5D0100"/>
                      </a:solidFill>
                    </a:lnT>
                    <a:lnB w="12700">
                      <a:solidFill>
                        <a:srgbClr val="5D0100"/>
                      </a:solidFill>
                    </a:lnB>
                    <a:solidFill>
                      <a:srgbClr val="FFFEF6"/>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sz="1800"/>
                      </a:pPr>
                      <a:r>
                        <a:rPr sz="1200" b="0" dirty="0">
                          <a:solidFill>
                            <a:srgbClr val="5D0100"/>
                          </a:solidFill>
                          <a:latin typeface="Georgia"/>
                          <a:ea typeface="Georgia"/>
                          <a:cs typeface="Georgia"/>
                          <a:sym typeface="Georgia"/>
                        </a:rPr>
                        <a:t>Ambassadors and </a:t>
                      </a:r>
                      <a:r>
                        <a:rPr lang="en-US" sz="1200" b="0" dirty="0">
                          <a:solidFill>
                            <a:srgbClr val="5D0100"/>
                          </a:solidFill>
                          <a:latin typeface="Georgia"/>
                          <a:ea typeface="Georgia"/>
                          <a:cs typeface="Georgia"/>
                          <a:sym typeface="Georgia"/>
                        </a:rPr>
                        <a:t>Stewardship &amp; Engagement Program  Team 2</a:t>
                      </a:r>
                    </a:p>
                    <a:p>
                      <a:pPr algn="l">
                        <a:lnSpc>
                          <a:spcPct val="107000"/>
                        </a:lnSpc>
                        <a:defRPr sz="1800"/>
                      </a:pPr>
                      <a:endParaRPr sz="1200" b="0" dirty="0">
                        <a:solidFill>
                          <a:srgbClr val="5D0100"/>
                        </a:solidFill>
                        <a:latin typeface="Georgia"/>
                        <a:ea typeface="Georgia"/>
                        <a:cs typeface="Georgia"/>
                        <a:sym typeface="Georgia"/>
                      </a:endParaRPr>
                    </a:p>
                  </a:txBody>
                  <a:tcPr marL="0" marR="0" marT="0" marB="0" horzOverflow="overflow">
                    <a:lnL w="12700">
                      <a:solidFill>
                        <a:srgbClr val="5D0100"/>
                      </a:solidFill>
                    </a:lnL>
                    <a:lnR w="12700">
                      <a:solidFill>
                        <a:srgbClr val="800000"/>
                      </a:solidFill>
                    </a:lnR>
                    <a:lnT w="12700">
                      <a:solidFill>
                        <a:srgbClr val="800000"/>
                      </a:solidFill>
                    </a:lnT>
                    <a:lnB w="12700">
                      <a:solidFill>
                        <a:srgbClr val="800000"/>
                      </a:solidFill>
                    </a:lnB>
                    <a:solidFill>
                      <a:srgbClr val="FFFEF6"/>
                    </a:solidFill>
                  </a:tcPr>
                </a:tc>
                <a:tc>
                  <a:txBody>
                    <a:bodyPr/>
                    <a:lstStyle/>
                    <a:p>
                      <a:pPr algn="l">
                        <a:lnSpc>
                          <a:spcPct val="107000"/>
                        </a:lnSpc>
                        <a:defRPr sz="1400" b="1">
                          <a:solidFill>
                            <a:srgbClr val="FF0000"/>
                          </a:solidFill>
                          <a:latin typeface="Georgia"/>
                          <a:ea typeface="Georgia"/>
                          <a:cs typeface="Georgia"/>
                          <a:sym typeface="Georgia"/>
                        </a:defRPr>
                      </a:pPr>
                      <a:r>
                        <a:rPr sz="1200" b="0" dirty="0">
                          <a:solidFill>
                            <a:srgbClr val="FF0000"/>
                          </a:solidFill>
                        </a:rPr>
                        <a:t>1 month after step 11</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EF6"/>
                    </a:solidFill>
                  </a:tcPr>
                </a:tc>
                <a:tc>
                  <a:txBody>
                    <a:bodyPr/>
                    <a:lstStyle/>
                    <a:p>
                      <a:pPr algn="l">
                        <a:lnSpc>
                          <a:spcPct val="107000"/>
                        </a:lnSpc>
                        <a:defRPr sz="1800"/>
                      </a:pPr>
                      <a:r>
                        <a:rPr lang="en-US" sz="1200" b="0" dirty="0">
                          <a:solidFill>
                            <a:srgbClr val="5D0100"/>
                          </a:solidFill>
                          <a:latin typeface="Georgia"/>
                          <a:ea typeface="Georgia"/>
                          <a:cs typeface="Georgia"/>
                          <a:sym typeface="Georgia"/>
                        </a:rPr>
                        <a:t>Stewardship &amp; Engagement Program </a:t>
                      </a:r>
                      <a:r>
                        <a:rPr sz="1200" b="0" dirty="0">
                          <a:solidFill>
                            <a:srgbClr val="5D0100"/>
                          </a:solidFill>
                          <a:latin typeface="Georgia"/>
                          <a:ea typeface="Georgia"/>
                          <a:cs typeface="Georgia"/>
                          <a:sym typeface="Georgia"/>
                        </a:rPr>
                        <a:t>analysis is completed, and </a:t>
                      </a:r>
                      <a:r>
                        <a:rPr lang="en-US" sz="1200" b="0" dirty="0">
                          <a:solidFill>
                            <a:srgbClr val="5D0100"/>
                          </a:solidFill>
                          <a:latin typeface="Georgia"/>
                          <a:ea typeface="Georgia"/>
                          <a:cs typeface="Georgia"/>
                          <a:sym typeface="Georgia"/>
                        </a:rPr>
                        <a:t>Stewardship &amp; Engagement Program </a:t>
                      </a:r>
                      <a:r>
                        <a:rPr sz="1200" b="0" dirty="0">
                          <a:solidFill>
                            <a:srgbClr val="5D0100"/>
                          </a:solidFill>
                          <a:latin typeface="Georgia"/>
                          <a:ea typeface="Georgia"/>
                          <a:cs typeface="Georgia"/>
                          <a:sym typeface="Georgia"/>
                        </a:rPr>
                        <a:t>are refined accordingly</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EF6"/>
                    </a:solidFill>
                  </a:tcPr>
                </a:tc>
                <a:extLst>
                  <a:ext uri="{0D108BD9-81ED-4DB2-BD59-A6C34878D82A}">
                    <a16:rowId xmlns:a16="http://schemas.microsoft.com/office/drawing/2014/main" val="10006"/>
                  </a:ext>
                </a:extLst>
              </a:tr>
            </a:tbl>
          </a:graphicData>
        </a:graphic>
      </p:graphicFrame>
      <p:sp>
        <p:nvSpPr>
          <p:cNvPr id="9" name="Title 1">
            <a:extLst>
              <a:ext uri="{FF2B5EF4-FFF2-40B4-BE49-F238E27FC236}">
                <a16:creationId xmlns:a16="http://schemas.microsoft.com/office/drawing/2014/main" id="{F6538230-5228-D247-282A-7B8121A51F87}"/>
              </a:ext>
            </a:extLst>
          </p:cNvPr>
          <p:cNvSpPr>
            <a:spLocks noGrp="1"/>
          </p:cNvSpPr>
          <p:nvPr>
            <p:ph type="title"/>
          </p:nvPr>
        </p:nvSpPr>
        <p:spPr>
          <a:xfrm>
            <a:off x="1000125" y="-26988"/>
            <a:ext cx="7146925" cy="1143001"/>
          </a:xfrm>
        </p:spPr>
        <p:txBody>
          <a:bodyPr/>
          <a:lstStyle/>
          <a:p>
            <a:pPr eaLnBrk="1" hangingPunct="1"/>
            <a:r>
              <a:rPr lang="en-US" sz="3200" u="none" kern="0" dirty="0"/>
              <a:t>Stewardship  &amp;  Engagement </a:t>
            </a:r>
            <a:r>
              <a:rPr lang="en-US" sz="3200" kern="0" dirty="0"/>
              <a:t>SMART  Goal  2  Action  Plan</a:t>
            </a:r>
          </a:p>
        </p:txBody>
      </p:sp>
    </p:spTree>
  </p:cSld>
  <p:clrMapOvr>
    <a:masterClrMapping/>
  </p:clrMapOvr>
  <mc:AlternateContent xmlns:mc="http://schemas.openxmlformats.org/markup-compatibility/2006" xmlns:p159="http://schemas.microsoft.com/office/powerpoint/2015/09/main">
    <mc:Choice Requires="p159">
      <p:transition spd="med">
        <p159:morph option="byObject"/>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9" name="Table 5"/>
          <p:cNvGraphicFramePr/>
          <p:nvPr/>
        </p:nvGraphicFramePr>
        <p:xfrm>
          <a:off x="114103" y="983148"/>
          <a:ext cx="8915793" cy="5796280"/>
        </p:xfrm>
        <a:graphic>
          <a:graphicData uri="http://schemas.openxmlformats.org/drawingml/2006/table">
            <a:tbl>
              <a:tblPr firstRow="1" bandRow="1"/>
              <a:tblGrid>
                <a:gridCol w="5028807">
                  <a:extLst>
                    <a:ext uri="{9D8B030D-6E8A-4147-A177-3AD203B41FA5}">
                      <a16:colId xmlns:a16="http://schemas.microsoft.com/office/drawing/2014/main" val="20000"/>
                    </a:ext>
                  </a:extLst>
                </a:gridCol>
                <a:gridCol w="1882140">
                  <a:extLst>
                    <a:ext uri="{9D8B030D-6E8A-4147-A177-3AD203B41FA5}">
                      <a16:colId xmlns:a16="http://schemas.microsoft.com/office/drawing/2014/main" val="20001"/>
                    </a:ext>
                  </a:extLst>
                </a:gridCol>
                <a:gridCol w="2004846">
                  <a:extLst>
                    <a:ext uri="{9D8B030D-6E8A-4147-A177-3AD203B41FA5}">
                      <a16:colId xmlns:a16="http://schemas.microsoft.com/office/drawing/2014/main" val="20002"/>
                    </a:ext>
                  </a:extLst>
                </a:gridCol>
              </a:tblGrid>
              <a:tr h="370840">
                <a:tc>
                  <a:txBody>
                    <a:bodyPr/>
                    <a:lstStyle/>
                    <a:p>
                      <a:pPr algn="l">
                        <a:defRPr sz="1800" b="0">
                          <a:solidFill>
                            <a:srgbClr val="000000"/>
                          </a:solidFill>
                        </a:defRPr>
                      </a:pPr>
                      <a:r>
                        <a:rPr sz="1200" b="1" dirty="0">
                          <a:solidFill>
                            <a:srgbClr val="800000"/>
                          </a:solidFill>
                          <a:latin typeface="Arial"/>
                          <a:ea typeface="Arial"/>
                          <a:cs typeface="Arial"/>
                          <a:sym typeface="Arial"/>
                        </a:rPr>
                        <a:t>Lead Measure Action</a:t>
                      </a:r>
                    </a:p>
                  </a:txBody>
                  <a:tcPr marL="45720" marR="45720" horzOverflow="overflow">
                    <a:lnL w="12700">
                      <a:solidFill>
                        <a:srgbClr val="800000"/>
                      </a:solidFill>
                    </a:lnL>
                    <a:lnR w="12700">
                      <a:solidFill>
                        <a:srgbClr val="800000"/>
                      </a:solidFill>
                    </a:lnR>
                    <a:lnT w="12700">
                      <a:solidFill>
                        <a:srgbClr val="800000"/>
                      </a:solidFill>
                    </a:lnT>
                    <a:lnB w="38100">
                      <a:solidFill>
                        <a:srgbClr val="800000"/>
                      </a:solidFill>
                    </a:lnB>
                    <a:solidFill>
                      <a:srgbClr val="FFF4A0"/>
                    </a:solidFill>
                  </a:tcPr>
                </a:tc>
                <a:tc>
                  <a:txBody>
                    <a:bodyPr/>
                    <a:lstStyle/>
                    <a:p>
                      <a:pPr algn="l">
                        <a:defRPr sz="1800" b="0">
                          <a:solidFill>
                            <a:srgbClr val="000000"/>
                          </a:solidFill>
                        </a:defRPr>
                      </a:pPr>
                      <a:r>
                        <a:rPr sz="1200" b="1" dirty="0">
                          <a:solidFill>
                            <a:srgbClr val="800000"/>
                          </a:solidFill>
                          <a:latin typeface="Arial"/>
                          <a:ea typeface="Arial"/>
                          <a:cs typeface="Arial"/>
                          <a:sym typeface="Arial"/>
                        </a:rPr>
                        <a:t>Deadline Date</a:t>
                      </a:r>
                    </a:p>
                  </a:txBody>
                  <a:tcPr marL="45720" marR="45720" horzOverflow="overflow">
                    <a:lnL w="12700">
                      <a:solidFill>
                        <a:srgbClr val="800000"/>
                      </a:solidFill>
                    </a:lnL>
                    <a:lnR w="12700">
                      <a:solidFill>
                        <a:srgbClr val="800000"/>
                      </a:solidFill>
                    </a:lnR>
                    <a:lnT w="12700">
                      <a:solidFill>
                        <a:srgbClr val="800000"/>
                      </a:solidFill>
                    </a:lnT>
                    <a:lnB w="38100">
                      <a:solidFill>
                        <a:srgbClr val="800000"/>
                      </a:solidFill>
                    </a:lnB>
                    <a:solidFill>
                      <a:srgbClr val="FFF4A0"/>
                    </a:solidFill>
                  </a:tcPr>
                </a:tc>
                <a:tc>
                  <a:txBody>
                    <a:bodyPr/>
                    <a:lstStyle/>
                    <a:p>
                      <a:pPr algn="l">
                        <a:defRPr sz="1800" b="0">
                          <a:solidFill>
                            <a:srgbClr val="000000"/>
                          </a:solidFill>
                        </a:defRPr>
                      </a:pPr>
                      <a:r>
                        <a:rPr sz="1200" b="1" dirty="0">
                          <a:solidFill>
                            <a:srgbClr val="800000"/>
                          </a:solidFill>
                          <a:latin typeface="Arial"/>
                          <a:ea typeface="Arial"/>
                          <a:cs typeface="Arial"/>
                          <a:sym typeface="Arial"/>
                        </a:rPr>
                        <a:t>Status: Percent Complete and Date</a:t>
                      </a:r>
                    </a:p>
                  </a:txBody>
                  <a:tcPr marL="45720" marR="45720" horzOverflow="overflow">
                    <a:lnL w="12700">
                      <a:solidFill>
                        <a:srgbClr val="800000"/>
                      </a:solidFill>
                    </a:lnL>
                    <a:lnR w="12700">
                      <a:solidFill>
                        <a:srgbClr val="800000"/>
                      </a:solidFill>
                    </a:lnR>
                    <a:lnT w="12700">
                      <a:solidFill>
                        <a:srgbClr val="800000"/>
                      </a:solidFill>
                    </a:lnT>
                    <a:lnB w="38100">
                      <a:solidFill>
                        <a:srgbClr val="800000"/>
                      </a:solidFill>
                    </a:lnB>
                    <a:solidFill>
                      <a:srgbClr val="FFF4A0"/>
                    </a:solidFill>
                  </a:tcPr>
                </a:tc>
                <a:extLst>
                  <a:ext uri="{0D108BD9-81ED-4DB2-BD59-A6C34878D82A}">
                    <a16:rowId xmlns:a16="http://schemas.microsoft.com/office/drawing/2014/main" val="10000"/>
                  </a:ext>
                </a:extLst>
              </a:tr>
              <a:tr h="370840">
                <a:tc>
                  <a:txBody>
                    <a:bodyPr/>
                    <a:lstStyle/>
                    <a:p>
                      <a:pPr algn="l">
                        <a:defRPr sz="1800"/>
                      </a:pPr>
                      <a:r>
                        <a:rPr sz="1500" dirty="0">
                          <a:solidFill>
                            <a:srgbClr val="5D0100"/>
                          </a:solidFill>
                          <a:latin typeface="Georgia"/>
                          <a:ea typeface="Georgia"/>
                          <a:cs typeface="Georgia"/>
                          <a:sym typeface="Georgia"/>
                        </a:rPr>
                        <a:t>1. Form </a:t>
                      </a:r>
                      <a:r>
                        <a:rPr lang="en-US" sz="1500" dirty="0">
                          <a:solidFill>
                            <a:srgbClr val="5D0100"/>
                          </a:solidFill>
                          <a:latin typeface="Georgia"/>
                          <a:ea typeface="Georgia"/>
                          <a:cs typeface="Georgia"/>
                          <a:sym typeface="Georgia"/>
                        </a:rPr>
                        <a:t>Stewardship</a:t>
                      </a:r>
                      <a:r>
                        <a:rPr sz="1500" dirty="0">
                          <a:solidFill>
                            <a:srgbClr val="5D0100"/>
                          </a:solidFill>
                          <a:latin typeface="Georgia"/>
                          <a:ea typeface="Georgia"/>
                          <a:cs typeface="Georgia"/>
                          <a:sym typeface="Georgia"/>
                        </a:rPr>
                        <a:t> Ministry Team </a:t>
                      </a:r>
                      <a:r>
                        <a:rPr lang="en-US" sz="1500" dirty="0">
                          <a:solidFill>
                            <a:srgbClr val="5D0100"/>
                          </a:solidFill>
                          <a:latin typeface="Georgia"/>
                          <a:ea typeface="Georgia"/>
                          <a:cs typeface="Georgia"/>
                          <a:sym typeface="Georgia"/>
                        </a:rPr>
                        <a:t>2</a:t>
                      </a:r>
                      <a:endParaRPr sz="1500" dirty="0">
                        <a:solidFill>
                          <a:srgbClr val="5D0100"/>
                        </a:solidFill>
                        <a:latin typeface="Georgia"/>
                        <a:ea typeface="Georgia"/>
                        <a:cs typeface="Georgia"/>
                        <a:sym typeface="Georgia"/>
                      </a:endParaRPr>
                    </a:p>
                  </a:txBody>
                  <a:tcPr marL="45720" marR="45720" horzOverflow="overflow">
                    <a:lnL w="12700">
                      <a:solidFill>
                        <a:srgbClr val="800000"/>
                      </a:solidFill>
                    </a:lnL>
                    <a:lnR w="12700">
                      <a:solidFill>
                        <a:srgbClr val="800000"/>
                      </a:solidFill>
                    </a:lnR>
                    <a:lnT w="38100">
                      <a:solidFill>
                        <a:srgbClr val="800000"/>
                      </a:solidFill>
                    </a:lnT>
                    <a:lnB w="12700">
                      <a:solidFill>
                        <a:srgbClr val="800000"/>
                      </a:solidFill>
                    </a:lnB>
                    <a:solidFill>
                      <a:srgbClr val="FFFBDF"/>
                    </a:solidFill>
                  </a:tcPr>
                </a:tc>
                <a:tc>
                  <a:txBody>
                    <a:bodyPr/>
                    <a:lstStyle/>
                    <a:p>
                      <a:pPr algn="l">
                        <a:defRPr sz="1800"/>
                      </a:pPr>
                      <a:endParaRPr sz="1500" dirty="0">
                        <a:solidFill>
                          <a:srgbClr val="660033"/>
                        </a:solidFill>
                        <a:latin typeface="Georgia"/>
                        <a:ea typeface="Georgia"/>
                        <a:cs typeface="Georgia"/>
                        <a:sym typeface="Georgia"/>
                      </a:endParaRPr>
                    </a:p>
                  </a:txBody>
                  <a:tcPr marL="45720" marR="45720" horzOverflow="overflow">
                    <a:lnL w="12700">
                      <a:solidFill>
                        <a:srgbClr val="800000"/>
                      </a:solidFill>
                    </a:lnL>
                    <a:lnR w="12700">
                      <a:solidFill>
                        <a:srgbClr val="800000"/>
                      </a:solidFill>
                    </a:lnR>
                    <a:lnT w="38100">
                      <a:solidFill>
                        <a:srgbClr val="800000"/>
                      </a:solidFill>
                    </a:lnT>
                    <a:lnB w="12700">
                      <a:solidFill>
                        <a:srgbClr val="800000"/>
                      </a:solidFill>
                    </a:lnB>
                    <a:solidFill>
                      <a:srgbClr val="FFFBDF"/>
                    </a:solidFill>
                  </a:tcPr>
                </a:tc>
                <a:tc>
                  <a:txBody>
                    <a:bodyPr/>
                    <a:lstStyle/>
                    <a:p>
                      <a:pPr algn="l">
                        <a:defRPr sz="1500">
                          <a:solidFill>
                            <a:srgbClr val="5D0100"/>
                          </a:solidFill>
                          <a:latin typeface="Georgia"/>
                          <a:ea typeface="Georgia"/>
                          <a:cs typeface="Georgia"/>
                          <a:sym typeface="Georgia"/>
                        </a:defRPr>
                      </a:pPr>
                      <a:endParaRPr dirty="0"/>
                    </a:p>
                  </a:txBody>
                  <a:tcPr marL="45720" marR="45720" horzOverflow="overflow">
                    <a:lnL w="12700">
                      <a:solidFill>
                        <a:srgbClr val="800000"/>
                      </a:solidFill>
                    </a:lnL>
                    <a:lnR w="12700">
                      <a:solidFill>
                        <a:srgbClr val="800000"/>
                      </a:solidFill>
                    </a:lnR>
                    <a:lnT w="38100">
                      <a:solidFill>
                        <a:srgbClr val="800000"/>
                      </a:solidFill>
                    </a:lnT>
                    <a:lnB w="12700">
                      <a:solidFill>
                        <a:srgbClr val="800000"/>
                      </a:solidFill>
                    </a:lnB>
                    <a:solidFill>
                      <a:srgbClr val="FFFBDF"/>
                    </a:solidFill>
                  </a:tcPr>
                </a:tc>
                <a:extLst>
                  <a:ext uri="{0D108BD9-81ED-4DB2-BD59-A6C34878D82A}">
                    <a16:rowId xmlns:a16="http://schemas.microsoft.com/office/drawing/2014/main" val="10001"/>
                  </a:ext>
                </a:extLst>
              </a:tr>
              <a:tr h="370840">
                <a:tc>
                  <a:txBody>
                    <a:bodyPr/>
                    <a:lstStyle/>
                    <a:p>
                      <a:pPr algn="l">
                        <a:defRPr sz="1800"/>
                      </a:pPr>
                      <a:r>
                        <a:rPr sz="1500" dirty="0">
                          <a:solidFill>
                            <a:srgbClr val="5D0100"/>
                          </a:solidFill>
                          <a:latin typeface="Georgia"/>
                          <a:ea typeface="Georgia"/>
                          <a:cs typeface="Georgia"/>
                          <a:sym typeface="Georgia"/>
                        </a:rPr>
                        <a:t>2. Develop definitions and effectiveness metrics</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tc>
                  <a:txBody>
                    <a:bodyPr/>
                    <a:lstStyle/>
                    <a:p>
                      <a:pPr algn="l">
                        <a:defRPr sz="1800"/>
                      </a:pPr>
                      <a:endParaRPr sz="1500" dirty="0">
                        <a:solidFill>
                          <a:srgbClr val="660033"/>
                        </a:solidFill>
                        <a:latin typeface="Georgia"/>
                        <a:ea typeface="Georgia"/>
                        <a:cs typeface="Georgia"/>
                        <a:sym typeface="Georgia"/>
                      </a:endParaRP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tc>
                  <a:txBody>
                    <a:bodyPr/>
                    <a:lstStyle/>
                    <a:p>
                      <a:pPr algn="l">
                        <a:defRPr sz="1500">
                          <a:solidFill>
                            <a:srgbClr val="5D0100"/>
                          </a:solidFill>
                          <a:latin typeface="Georgia"/>
                          <a:ea typeface="Georgia"/>
                          <a:cs typeface="Georgia"/>
                          <a:sym typeface="Georgia"/>
                        </a:defRPr>
                      </a:pPr>
                      <a:endParaRPr dirty="0"/>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extLst>
                  <a:ext uri="{0D108BD9-81ED-4DB2-BD59-A6C34878D82A}">
                    <a16:rowId xmlns:a16="http://schemas.microsoft.com/office/drawing/2014/main" val="10002"/>
                  </a:ext>
                </a:extLst>
              </a:tr>
              <a:tr h="370840">
                <a:tc>
                  <a:txBody>
                    <a:bodyPr/>
                    <a:lstStyle/>
                    <a:p>
                      <a:pPr algn="l">
                        <a:defRPr sz="1800"/>
                      </a:pPr>
                      <a:r>
                        <a:rPr sz="1500" dirty="0">
                          <a:solidFill>
                            <a:srgbClr val="5D0100"/>
                          </a:solidFill>
                          <a:latin typeface="Georgia"/>
                          <a:ea typeface="Georgia"/>
                          <a:cs typeface="Georgia"/>
                          <a:sym typeface="Georgia"/>
                        </a:rPr>
                        <a:t>3. Analyze parish baselines and engagement success impediments</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BDF"/>
                    </a:solidFill>
                  </a:tcPr>
                </a:tc>
                <a:tc>
                  <a:txBody>
                    <a:bodyPr/>
                    <a:lstStyle/>
                    <a:p>
                      <a:pPr algn="l">
                        <a:defRPr sz="1800"/>
                      </a:pPr>
                      <a:endParaRPr sz="1500" dirty="0">
                        <a:solidFill>
                          <a:srgbClr val="660033"/>
                        </a:solidFill>
                        <a:latin typeface="Georgia"/>
                        <a:ea typeface="Georgia"/>
                        <a:cs typeface="Georgia"/>
                        <a:sym typeface="Georgia"/>
                      </a:endParaRP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BDF"/>
                    </a:solidFill>
                  </a:tcPr>
                </a:tc>
                <a:tc>
                  <a:txBody>
                    <a:bodyPr/>
                    <a:lstStyle/>
                    <a:p>
                      <a:pPr algn="l">
                        <a:defRPr sz="1500">
                          <a:solidFill>
                            <a:srgbClr val="5D0100"/>
                          </a:solidFill>
                          <a:latin typeface="Georgia"/>
                          <a:ea typeface="Georgia"/>
                          <a:cs typeface="Georgia"/>
                          <a:sym typeface="Georgia"/>
                        </a:defRPr>
                      </a:pPr>
                      <a:endParaRPr dirty="0"/>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BDF"/>
                    </a:solidFill>
                  </a:tcPr>
                </a:tc>
                <a:extLst>
                  <a:ext uri="{0D108BD9-81ED-4DB2-BD59-A6C34878D82A}">
                    <a16:rowId xmlns:a16="http://schemas.microsoft.com/office/drawing/2014/main" val="10003"/>
                  </a:ext>
                </a:extLst>
              </a:tr>
              <a:tr h="370840">
                <a:tc>
                  <a:txBody>
                    <a:bodyPr/>
                    <a:lstStyle/>
                    <a:p>
                      <a:pPr algn="l">
                        <a:defRPr sz="1800"/>
                      </a:pPr>
                      <a:r>
                        <a:rPr sz="1500" dirty="0">
                          <a:solidFill>
                            <a:srgbClr val="5D0100"/>
                          </a:solidFill>
                          <a:latin typeface="Georgia"/>
                          <a:ea typeface="Georgia"/>
                          <a:cs typeface="Georgia"/>
                          <a:sym typeface="Georgia"/>
                        </a:rPr>
                        <a:t>4. Research </a:t>
                      </a:r>
                      <a:r>
                        <a:rPr lang="en-US" sz="1500" dirty="0">
                          <a:solidFill>
                            <a:srgbClr val="5D0100"/>
                          </a:solidFill>
                          <a:latin typeface="Georgia"/>
                          <a:ea typeface="Georgia"/>
                          <a:cs typeface="Georgia"/>
                          <a:sym typeface="Georgia"/>
                        </a:rPr>
                        <a:t>Stewardship</a:t>
                      </a:r>
                      <a:r>
                        <a:rPr sz="1500" dirty="0">
                          <a:solidFill>
                            <a:srgbClr val="5D0100"/>
                          </a:solidFill>
                          <a:latin typeface="Georgia"/>
                          <a:ea typeface="Georgia"/>
                          <a:cs typeface="Georgia"/>
                          <a:sym typeface="Georgia"/>
                        </a:rPr>
                        <a:t> </a:t>
                      </a:r>
                      <a:r>
                        <a:rPr lang="en-US" sz="1500" dirty="0">
                          <a:solidFill>
                            <a:srgbClr val="5D0100"/>
                          </a:solidFill>
                          <a:latin typeface="Georgia"/>
                          <a:ea typeface="Georgia"/>
                          <a:cs typeface="Georgia"/>
                          <a:sym typeface="Georgia"/>
                        </a:rPr>
                        <a:t>Program</a:t>
                      </a:r>
                      <a:endParaRPr sz="1500" dirty="0">
                        <a:solidFill>
                          <a:srgbClr val="5D0100"/>
                        </a:solidFill>
                        <a:latin typeface="Georgia"/>
                        <a:ea typeface="Georgia"/>
                        <a:cs typeface="Georgia"/>
                        <a:sym typeface="Georgia"/>
                      </a:endParaRP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tc>
                  <a:txBody>
                    <a:bodyPr/>
                    <a:lstStyle/>
                    <a:p>
                      <a:pPr algn="l">
                        <a:defRPr sz="1800"/>
                      </a:pPr>
                      <a:endParaRPr sz="1500" dirty="0">
                        <a:solidFill>
                          <a:srgbClr val="660033"/>
                        </a:solidFill>
                        <a:latin typeface="Georgia"/>
                        <a:ea typeface="Georgia"/>
                        <a:cs typeface="Georgia"/>
                        <a:sym typeface="Georgia"/>
                      </a:endParaRP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tc>
                  <a:txBody>
                    <a:bodyPr/>
                    <a:lstStyle/>
                    <a:p>
                      <a:pPr algn="l">
                        <a:defRPr sz="1500">
                          <a:solidFill>
                            <a:srgbClr val="5D0100"/>
                          </a:solidFill>
                          <a:latin typeface="Georgia"/>
                          <a:ea typeface="Georgia"/>
                          <a:cs typeface="Georgia"/>
                          <a:sym typeface="Georgia"/>
                        </a:defRPr>
                      </a:pPr>
                      <a:endParaRPr dirty="0"/>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extLst>
                  <a:ext uri="{0D108BD9-81ED-4DB2-BD59-A6C34878D82A}">
                    <a16:rowId xmlns:a16="http://schemas.microsoft.com/office/drawing/2014/main" val="10004"/>
                  </a:ext>
                </a:extLst>
              </a:tr>
              <a:tr h="370840">
                <a:tc>
                  <a:txBody>
                    <a:bodyPr/>
                    <a:lstStyle/>
                    <a:p>
                      <a:pPr algn="l">
                        <a:defRPr sz="1800"/>
                      </a:pPr>
                      <a:r>
                        <a:rPr sz="1500" dirty="0">
                          <a:solidFill>
                            <a:srgbClr val="5D0100"/>
                          </a:solidFill>
                          <a:latin typeface="Georgia"/>
                          <a:ea typeface="Georgia"/>
                          <a:cs typeface="Georgia"/>
                          <a:sym typeface="Georgia"/>
                        </a:rPr>
                        <a:t>5. Evaluate </a:t>
                      </a:r>
                      <a:r>
                        <a:rPr lang="en-US" sz="1500" dirty="0">
                          <a:solidFill>
                            <a:srgbClr val="5D0100"/>
                          </a:solidFill>
                          <a:latin typeface="Georgia"/>
                          <a:ea typeface="Georgia"/>
                          <a:cs typeface="Georgia"/>
                          <a:sym typeface="Georgia"/>
                        </a:rPr>
                        <a:t>Stewardship</a:t>
                      </a:r>
                      <a:r>
                        <a:rPr sz="1500" dirty="0">
                          <a:solidFill>
                            <a:srgbClr val="5D0100"/>
                          </a:solidFill>
                          <a:latin typeface="Georgia"/>
                          <a:ea typeface="Georgia"/>
                          <a:cs typeface="Georgia"/>
                          <a:sym typeface="Georgia"/>
                        </a:rPr>
                        <a:t> </a:t>
                      </a:r>
                      <a:r>
                        <a:rPr lang="en-US" sz="1500" dirty="0">
                          <a:solidFill>
                            <a:srgbClr val="5D0100"/>
                          </a:solidFill>
                          <a:latin typeface="Georgia"/>
                          <a:ea typeface="Georgia"/>
                          <a:cs typeface="Georgia"/>
                          <a:sym typeface="Georgia"/>
                        </a:rPr>
                        <a:t>Program</a:t>
                      </a:r>
                      <a:endParaRPr sz="1500" dirty="0">
                        <a:solidFill>
                          <a:srgbClr val="5D0100"/>
                        </a:solidFill>
                        <a:latin typeface="Georgia"/>
                        <a:ea typeface="Georgia"/>
                        <a:cs typeface="Georgia"/>
                        <a:sym typeface="Georgia"/>
                      </a:endParaRP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BDF"/>
                    </a:solidFill>
                  </a:tcPr>
                </a:tc>
                <a:tc>
                  <a:txBody>
                    <a:bodyPr/>
                    <a:lstStyle/>
                    <a:p>
                      <a:pPr algn="l">
                        <a:defRPr sz="1800"/>
                      </a:pPr>
                      <a:endParaRPr sz="1500" dirty="0">
                        <a:solidFill>
                          <a:srgbClr val="660033"/>
                        </a:solidFill>
                        <a:latin typeface="Georgia"/>
                        <a:ea typeface="Georgia"/>
                        <a:cs typeface="Georgia"/>
                        <a:sym typeface="Georgia"/>
                      </a:endParaRP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BDF"/>
                    </a:solidFill>
                  </a:tcPr>
                </a:tc>
                <a:tc>
                  <a:txBody>
                    <a:bodyPr/>
                    <a:lstStyle/>
                    <a:p>
                      <a:pPr algn="l">
                        <a:defRPr sz="1500">
                          <a:solidFill>
                            <a:srgbClr val="5D0100"/>
                          </a:solidFill>
                          <a:latin typeface="Georgia"/>
                          <a:ea typeface="Georgia"/>
                          <a:cs typeface="Georgia"/>
                          <a:sym typeface="Georgia"/>
                        </a:defRPr>
                      </a:pPr>
                      <a:endParaRPr dirty="0"/>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BDF"/>
                    </a:solidFill>
                  </a:tcPr>
                </a:tc>
                <a:extLst>
                  <a:ext uri="{0D108BD9-81ED-4DB2-BD59-A6C34878D82A}">
                    <a16:rowId xmlns:a16="http://schemas.microsoft.com/office/drawing/2014/main" val="10005"/>
                  </a:ext>
                </a:extLst>
              </a:tr>
              <a:tr h="370840">
                <a:tc>
                  <a:txBody>
                    <a:bodyPr/>
                    <a:lstStyle/>
                    <a:p>
                      <a:pPr algn="l">
                        <a:defRPr sz="1800"/>
                      </a:pPr>
                      <a:r>
                        <a:rPr sz="1500" dirty="0">
                          <a:solidFill>
                            <a:srgbClr val="5D0100"/>
                          </a:solidFill>
                          <a:latin typeface="Georgia"/>
                          <a:ea typeface="Georgia"/>
                          <a:cs typeface="Georgia"/>
                          <a:sym typeface="Georgia"/>
                        </a:rPr>
                        <a:t>6. Finalize </a:t>
                      </a:r>
                      <a:r>
                        <a:rPr lang="en-US" sz="1500" dirty="0">
                          <a:solidFill>
                            <a:srgbClr val="5D0100"/>
                          </a:solidFill>
                          <a:latin typeface="Georgia"/>
                          <a:ea typeface="Georgia"/>
                          <a:cs typeface="Georgia"/>
                          <a:sym typeface="Georgia"/>
                        </a:rPr>
                        <a:t>Stewardship</a:t>
                      </a:r>
                      <a:r>
                        <a:rPr sz="1500" dirty="0">
                          <a:solidFill>
                            <a:srgbClr val="5D0100"/>
                          </a:solidFill>
                          <a:latin typeface="Georgia"/>
                          <a:ea typeface="Georgia"/>
                          <a:cs typeface="Georgia"/>
                          <a:sym typeface="Georgia"/>
                        </a:rPr>
                        <a:t> </a:t>
                      </a:r>
                      <a:r>
                        <a:rPr lang="en-US" sz="1500" dirty="0">
                          <a:solidFill>
                            <a:srgbClr val="5D0100"/>
                          </a:solidFill>
                          <a:latin typeface="Georgia"/>
                          <a:ea typeface="Georgia"/>
                          <a:cs typeface="Georgia"/>
                          <a:sym typeface="Georgia"/>
                        </a:rPr>
                        <a:t>Program</a:t>
                      </a:r>
                      <a:endParaRPr sz="1500" dirty="0">
                        <a:solidFill>
                          <a:srgbClr val="5D0100"/>
                        </a:solidFill>
                        <a:latin typeface="Georgia"/>
                        <a:ea typeface="Georgia"/>
                        <a:cs typeface="Georgia"/>
                        <a:sym typeface="Georgia"/>
                      </a:endParaRP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tc>
                  <a:txBody>
                    <a:bodyPr/>
                    <a:lstStyle/>
                    <a:p>
                      <a:pPr algn="l">
                        <a:defRPr sz="1800"/>
                      </a:pPr>
                      <a:endParaRPr sz="1500" dirty="0">
                        <a:solidFill>
                          <a:srgbClr val="660033"/>
                        </a:solidFill>
                        <a:latin typeface="Georgia"/>
                        <a:ea typeface="Georgia"/>
                        <a:cs typeface="Georgia"/>
                        <a:sym typeface="Georgia"/>
                      </a:endParaRP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tc>
                  <a:txBody>
                    <a:bodyPr/>
                    <a:lstStyle/>
                    <a:p>
                      <a:pPr algn="l">
                        <a:defRPr sz="1500">
                          <a:solidFill>
                            <a:srgbClr val="5D0100"/>
                          </a:solidFill>
                          <a:latin typeface="Georgia"/>
                          <a:ea typeface="Georgia"/>
                          <a:cs typeface="Georgia"/>
                          <a:sym typeface="Georgia"/>
                        </a:defRPr>
                      </a:pPr>
                      <a:endParaRPr dirty="0"/>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extLst>
                  <a:ext uri="{0D108BD9-81ED-4DB2-BD59-A6C34878D82A}">
                    <a16:rowId xmlns:a16="http://schemas.microsoft.com/office/drawing/2014/main" val="10006"/>
                  </a:ext>
                </a:extLst>
              </a:tr>
              <a:tr h="370840">
                <a:tc>
                  <a:txBody>
                    <a:bodyPr/>
                    <a:lstStyle/>
                    <a:p>
                      <a:pPr algn="l">
                        <a:defRPr sz="1800"/>
                      </a:pPr>
                      <a:r>
                        <a:rPr sz="1500" dirty="0">
                          <a:solidFill>
                            <a:srgbClr val="5D0100"/>
                          </a:solidFill>
                          <a:latin typeface="Georgia"/>
                          <a:ea typeface="Georgia"/>
                          <a:cs typeface="Georgia"/>
                          <a:sym typeface="Georgia"/>
                        </a:rPr>
                        <a:t>7. Identify and recruit </a:t>
                      </a:r>
                      <a:r>
                        <a:rPr lang="en-US" sz="1500" dirty="0">
                          <a:solidFill>
                            <a:srgbClr val="5D0100"/>
                          </a:solidFill>
                          <a:latin typeface="Georgia"/>
                          <a:ea typeface="Georgia"/>
                          <a:cs typeface="Georgia"/>
                          <a:sym typeface="Georgia"/>
                        </a:rPr>
                        <a:t>Stewardship</a:t>
                      </a:r>
                      <a:r>
                        <a:rPr sz="1500" dirty="0">
                          <a:solidFill>
                            <a:srgbClr val="5D0100"/>
                          </a:solidFill>
                          <a:latin typeface="Georgia"/>
                          <a:ea typeface="Georgia"/>
                          <a:cs typeface="Georgia"/>
                          <a:sym typeface="Georgia"/>
                        </a:rPr>
                        <a:t> Ambassadors</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BDF"/>
                    </a:solidFill>
                  </a:tcPr>
                </a:tc>
                <a:tc>
                  <a:txBody>
                    <a:bodyPr/>
                    <a:lstStyle/>
                    <a:p>
                      <a:pPr algn="l">
                        <a:defRPr sz="1800"/>
                      </a:pPr>
                      <a:endParaRPr sz="1500" dirty="0">
                        <a:solidFill>
                          <a:srgbClr val="660033"/>
                        </a:solidFill>
                        <a:latin typeface="Georgia"/>
                        <a:ea typeface="Georgia"/>
                        <a:cs typeface="Georgia"/>
                        <a:sym typeface="Georgia"/>
                      </a:endParaRP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BDF"/>
                    </a:solidFill>
                  </a:tcPr>
                </a:tc>
                <a:tc>
                  <a:txBody>
                    <a:bodyPr/>
                    <a:lstStyle/>
                    <a:p>
                      <a:pPr algn="l">
                        <a:defRPr sz="1500">
                          <a:solidFill>
                            <a:srgbClr val="5D0100"/>
                          </a:solidFill>
                          <a:latin typeface="Georgia"/>
                          <a:ea typeface="Georgia"/>
                          <a:cs typeface="Georgia"/>
                          <a:sym typeface="Georgia"/>
                        </a:defRPr>
                      </a:pPr>
                      <a:endParaRPr dirty="0"/>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BDF"/>
                    </a:solidFill>
                  </a:tcPr>
                </a:tc>
                <a:extLst>
                  <a:ext uri="{0D108BD9-81ED-4DB2-BD59-A6C34878D82A}">
                    <a16:rowId xmlns:a16="http://schemas.microsoft.com/office/drawing/2014/main" val="10007"/>
                  </a:ext>
                </a:extLst>
              </a:tr>
              <a:tr h="370840">
                <a:tc>
                  <a:txBody>
                    <a:bodyPr/>
                    <a:lstStyle/>
                    <a:p>
                      <a:pPr algn="l">
                        <a:defRPr sz="1800"/>
                      </a:pPr>
                      <a:r>
                        <a:rPr sz="1500" dirty="0">
                          <a:solidFill>
                            <a:srgbClr val="5D0100"/>
                          </a:solidFill>
                          <a:latin typeface="Georgia"/>
                          <a:ea typeface="Georgia"/>
                          <a:cs typeface="Georgia"/>
                          <a:sym typeface="Georgia"/>
                        </a:rPr>
                        <a:t>8. Train </a:t>
                      </a:r>
                      <a:r>
                        <a:rPr lang="en-US" sz="1500" dirty="0">
                          <a:solidFill>
                            <a:srgbClr val="5D0100"/>
                          </a:solidFill>
                          <a:latin typeface="Georgia"/>
                          <a:ea typeface="Georgia"/>
                          <a:cs typeface="Georgia"/>
                          <a:sym typeface="Georgia"/>
                        </a:rPr>
                        <a:t>Stewardship</a:t>
                      </a:r>
                      <a:r>
                        <a:rPr sz="1500" dirty="0">
                          <a:solidFill>
                            <a:srgbClr val="5D0100"/>
                          </a:solidFill>
                          <a:latin typeface="Georgia"/>
                          <a:ea typeface="Georgia"/>
                          <a:cs typeface="Georgia"/>
                          <a:sym typeface="Georgia"/>
                        </a:rPr>
                        <a:t> Ambassadors</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tc>
                  <a:txBody>
                    <a:bodyPr/>
                    <a:lstStyle/>
                    <a:p>
                      <a:pPr algn="l">
                        <a:defRPr sz="1800"/>
                      </a:pPr>
                      <a:endParaRPr sz="1500" dirty="0">
                        <a:solidFill>
                          <a:srgbClr val="660033"/>
                        </a:solidFill>
                        <a:latin typeface="Georgia"/>
                        <a:ea typeface="Georgia"/>
                        <a:cs typeface="Georgia"/>
                        <a:sym typeface="Georgia"/>
                      </a:endParaRP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tc>
                  <a:txBody>
                    <a:bodyPr/>
                    <a:lstStyle/>
                    <a:p>
                      <a:pPr algn="l">
                        <a:defRPr sz="1500">
                          <a:solidFill>
                            <a:srgbClr val="5D0100"/>
                          </a:solidFill>
                          <a:latin typeface="Georgia"/>
                          <a:ea typeface="Georgia"/>
                          <a:cs typeface="Georgia"/>
                          <a:sym typeface="Georgia"/>
                        </a:defRPr>
                      </a:pPr>
                      <a:endParaRPr dirty="0"/>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extLst>
                  <a:ext uri="{0D108BD9-81ED-4DB2-BD59-A6C34878D82A}">
                    <a16:rowId xmlns:a16="http://schemas.microsoft.com/office/drawing/2014/main" val="10008"/>
                  </a:ext>
                </a:extLst>
              </a:tr>
              <a:tr h="370840">
                <a:tc>
                  <a:txBody>
                    <a:bodyPr/>
                    <a:lstStyle/>
                    <a:p>
                      <a:pPr algn="l">
                        <a:tabLst>
                          <a:tab pos="508000" algn="l"/>
                        </a:tabLst>
                        <a:defRPr sz="1800"/>
                      </a:pPr>
                      <a:r>
                        <a:rPr sz="1500" dirty="0">
                          <a:solidFill>
                            <a:srgbClr val="5D0100"/>
                          </a:solidFill>
                          <a:latin typeface="Georgia"/>
                          <a:ea typeface="Georgia"/>
                          <a:cs typeface="Georgia"/>
                          <a:sym typeface="Georgia"/>
                        </a:rPr>
                        <a:t>9. Implement </a:t>
                      </a:r>
                      <a:r>
                        <a:rPr lang="en-US" sz="1500" dirty="0">
                          <a:solidFill>
                            <a:srgbClr val="5D0100"/>
                          </a:solidFill>
                          <a:latin typeface="Georgia"/>
                          <a:ea typeface="Georgia"/>
                          <a:cs typeface="Georgia"/>
                          <a:sym typeface="Georgia"/>
                        </a:rPr>
                        <a:t>Stewardship &amp; Engagement Program </a:t>
                      </a:r>
                      <a:r>
                        <a:rPr sz="1500" dirty="0">
                          <a:solidFill>
                            <a:srgbClr val="5D0100"/>
                          </a:solidFill>
                          <a:latin typeface="Georgia"/>
                          <a:ea typeface="Georgia"/>
                          <a:cs typeface="Georgia"/>
                          <a:sym typeface="Georgia"/>
                        </a:rPr>
                        <a:t>and manage to interim monthly targets</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BDF"/>
                    </a:solidFill>
                  </a:tcPr>
                </a:tc>
                <a:tc>
                  <a:txBody>
                    <a:bodyPr/>
                    <a:lstStyle/>
                    <a:p>
                      <a:pPr algn="l">
                        <a:defRPr sz="1800"/>
                      </a:pPr>
                      <a:endParaRPr sz="1500" dirty="0">
                        <a:solidFill>
                          <a:srgbClr val="660033"/>
                        </a:solidFill>
                        <a:latin typeface="Georgia"/>
                        <a:ea typeface="Georgia"/>
                        <a:cs typeface="Georgia"/>
                        <a:sym typeface="Georgia"/>
                      </a:endParaRP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BDF"/>
                    </a:solidFill>
                  </a:tcPr>
                </a:tc>
                <a:tc>
                  <a:txBody>
                    <a:bodyPr/>
                    <a:lstStyle/>
                    <a:p>
                      <a:pPr algn="l">
                        <a:defRPr sz="1500">
                          <a:solidFill>
                            <a:srgbClr val="5D0100"/>
                          </a:solidFill>
                          <a:latin typeface="Georgia"/>
                          <a:ea typeface="Georgia"/>
                          <a:cs typeface="Georgia"/>
                          <a:sym typeface="Georgia"/>
                        </a:defRPr>
                      </a:pPr>
                      <a:endParaRPr dirty="0"/>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BDF"/>
                    </a:solidFill>
                  </a:tcPr>
                </a:tc>
                <a:extLst>
                  <a:ext uri="{0D108BD9-81ED-4DB2-BD59-A6C34878D82A}">
                    <a16:rowId xmlns:a16="http://schemas.microsoft.com/office/drawing/2014/main" val="10009"/>
                  </a:ext>
                </a:extLst>
              </a:tr>
              <a:tr h="370840">
                <a:tc>
                  <a:txBody>
                    <a:bodyPr/>
                    <a:lstStyle/>
                    <a:p>
                      <a:pPr algn="l">
                        <a:tabLst>
                          <a:tab pos="508000" algn="l"/>
                        </a:tabLst>
                        <a:defRPr sz="1800"/>
                      </a:pPr>
                      <a:r>
                        <a:rPr sz="1500" dirty="0">
                          <a:solidFill>
                            <a:srgbClr val="5D0100"/>
                          </a:solidFill>
                          <a:latin typeface="Georgia"/>
                          <a:ea typeface="Georgia"/>
                          <a:cs typeface="Georgia"/>
                          <a:sym typeface="Georgia"/>
                        </a:rPr>
                        <a:t>10. Track performance Data from </a:t>
                      </a:r>
                      <a:r>
                        <a:rPr lang="en-US" sz="1500" dirty="0">
                          <a:solidFill>
                            <a:srgbClr val="5D0100"/>
                          </a:solidFill>
                          <a:latin typeface="Georgia"/>
                          <a:ea typeface="Georgia"/>
                          <a:cs typeface="Georgia"/>
                          <a:sym typeface="Georgia"/>
                        </a:rPr>
                        <a:t>Stewardship &amp; Engagement Program </a:t>
                      </a:r>
                      <a:r>
                        <a:rPr sz="1500" dirty="0">
                          <a:solidFill>
                            <a:srgbClr val="5D0100"/>
                          </a:solidFill>
                          <a:latin typeface="Georgia"/>
                          <a:ea typeface="Georgia"/>
                          <a:cs typeface="Georgia"/>
                          <a:sym typeface="Georgia"/>
                        </a:rPr>
                        <a:t>Implementation</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tc>
                  <a:txBody>
                    <a:bodyPr/>
                    <a:lstStyle/>
                    <a:p>
                      <a:pPr algn="l">
                        <a:defRPr sz="1800"/>
                      </a:pPr>
                      <a:endParaRPr sz="1500" dirty="0">
                        <a:solidFill>
                          <a:srgbClr val="660033"/>
                        </a:solidFill>
                        <a:latin typeface="Georgia"/>
                        <a:ea typeface="Georgia"/>
                        <a:cs typeface="Georgia"/>
                        <a:sym typeface="Georgia"/>
                      </a:endParaRP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tc>
                  <a:txBody>
                    <a:bodyPr/>
                    <a:lstStyle/>
                    <a:p>
                      <a:pPr algn="l">
                        <a:defRPr sz="1500">
                          <a:solidFill>
                            <a:srgbClr val="5D0100"/>
                          </a:solidFill>
                          <a:latin typeface="Georgia"/>
                          <a:ea typeface="Georgia"/>
                          <a:cs typeface="Georgia"/>
                          <a:sym typeface="Georgia"/>
                        </a:defRPr>
                      </a:pPr>
                      <a:endParaRPr dirty="0"/>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extLst>
                  <a:ext uri="{0D108BD9-81ED-4DB2-BD59-A6C34878D82A}">
                    <a16:rowId xmlns:a16="http://schemas.microsoft.com/office/drawing/2014/main" val="10010"/>
                  </a:ext>
                </a:extLst>
              </a:tr>
              <a:tr h="370840">
                <a:tc>
                  <a:txBody>
                    <a:bodyPr/>
                    <a:lstStyle/>
                    <a:p>
                      <a:pPr algn="l">
                        <a:tabLst>
                          <a:tab pos="508000" algn="l"/>
                        </a:tabLst>
                        <a:defRPr sz="1800"/>
                      </a:pPr>
                      <a:r>
                        <a:rPr sz="1500" dirty="0">
                          <a:solidFill>
                            <a:srgbClr val="5D0100"/>
                          </a:solidFill>
                          <a:latin typeface="Georgia"/>
                          <a:ea typeface="Georgia"/>
                          <a:cs typeface="Georgia"/>
                          <a:sym typeface="Georgia"/>
                        </a:rPr>
                        <a:t>11. Obtain qualitative and quantitative assessment data from </a:t>
                      </a:r>
                      <a:r>
                        <a:rPr lang="en-US" sz="1500" dirty="0">
                          <a:solidFill>
                            <a:srgbClr val="5D0100"/>
                          </a:solidFill>
                          <a:latin typeface="Georgia"/>
                          <a:ea typeface="Georgia"/>
                          <a:cs typeface="Georgia"/>
                          <a:sym typeface="Georgia"/>
                        </a:rPr>
                        <a:t>Stewardship &amp; Engagement Program </a:t>
                      </a:r>
                      <a:endParaRPr sz="1500" dirty="0">
                        <a:solidFill>
                          <a:srgbClr val="5D0100"/>
                        </a:solidFill>
                        <a:latin typeface="Georgia"/>
                        <a:ea typeface="Georgia"/>
                        <a:cs typeface="Georgia"/>
                        <a:sym typeface="Georgia"/>
                      </a:endParaRP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BDF"/>
                    </a:solidFill>
                  </a:tcPr>
                </a:tc>
                <a:tc>
                  <a:txBody>
                    <a:bodyPr/>
                    <a:lstStyle/>
                    <a:p>
                      <a:pPr algn="l">
                        <a:defRPr sz="1500">
                          <a:solidFill>
                            <a:srgbClr val="FF0000"/>
                          </a:solidFill>
                          <a:latin typeface="Georgia"/>
                          <a:ea typeface="Georgia"/>
                          <a:cs typeface="Georgia"/>
                          <a:sym typeface="Georgia"/>
                        </a:defRPr>
                      </a:pPr>
                      <a:endParaRPr dirty="0">
                        <a:solidFill>
                          <a:srgbClr val="660033"/>
                        </a:solidFill>
                      </a:endParaRP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BDF"/>
                    </a:solidFill>
                  </a:tcPr>
                </a:tc>
                <a:tc>
                  <a:txBody>
                    <a:bodyPr/>
                    <a:lstStyle/>
                    <a:p>
                      <a:pPr algn="l">
                        <a:defRPr sz="1500">
                          <a:solidFill>
                            <a:srgbClr val="5D0100"/>
                          </a:solidFill>
                          <a:latin typeface="Georgia"/>
                          <a:ea typeface="Georgia"/>
                          <a:cs typeface="Georgia"/>
                          <a:sym typeface="Georgia"/>
                        </a:defRPr>
                      </a:pPr>
                      <a:endParaRPr dirty="0"/>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BDF"/>
                    </a:solidFill>
                  </a:tcPr>
                </a:tc>
                <a:extLst>
                  <a:ext uri="{0D108BD9-81ED-4DB2-BD59-A6C34878D82A}">
                    <a16:rowId xmlns:a16="http://schemas.microsoft.com/office/drawing/2014/main" val="10011"/>
                  </a:ext>
                </a:extLst>
              </a:tr>
              <a:tr h="370840">
                <a:tc>
                  <a:txBody>
                    <a:bodyPr/>
                    <a:lstStyle/>
                    <a:p>
                      <a:pPr algn="l">
                        <a:tabLst>
                          <a:tab pos="508000" algn="l"/>
                        </a:tabLst>
                        <a:defRPr sz="1800"/>
                      </a:pPr>
                      <a:r>
                        <a:rPr sz="1500" dirty="0">
                          <a:solidFill>
                            <a:srgbClr val="5D0100"/>
                          </a:solidFill>
                          <a:latin typeface="Georgia"/>
                          <a:ea typeface="Georgia"/>
                          <a:cs typeface="Georgia"/>
                          <a:sym typeface="Georgia"/>
                        </a:rPr>
                        <a:t>12. Improve </a:t>
                      </a:r>
                      <a:r>
                        <a:rPr lang="en-US" sz="1500" dirty="0">
                          <a:solidFill>
                            <a:srgbClr val="5D0100"/>
                          </a:solidFill>
                          <a:latin typeface="Georgia"/>
                          <a:ea typeface="Georgia"/>
                          <a:cs typeface="Georgia"/>
                          <a:sym typeface="Georgia"/>
                        </a:rPr>
                        <a:t>Stewardship &amp; Engagement Program </a:t>
                      </a:r>
                      <a:r>
                        <a:rPr sz="1500" dirty="0">
                          <a:solidFill>
                            <a:srgbClr val="5D0100"/>
                          </a:solidFill>
                          <a:latin typeface="Georgia"/>
                          <a:ea typeface="Georgia"/>
                          <a:cs typeface="Georgia"/>
                          <a:sym typeface="Georgia"/>
                        </a:rPr>
                        <a:t>based lessons learned in step 11	</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tc>
                  <a:txBody>
                    <a:bodyPr/>
                    <a:lstStyle/>
                    <a:p>
                      <a:pPr algn="l">
                        <a:defRPr sz="1500">
                          <a:solidFill>
                            <a:srgbClr val="FF0000"/>
                          </a:solidFill>
                          <a:latin typeface="Times New Roman"/>
                          <a:ea typeface="Times New Roman"/>
                          <a:cs typeface="Times New Roman"/>
                          <a:sym typeface="Times New Roman"/>
                        </a:defRPr>
                      </a:pPr>
                      <a:endParaRPr dirty="0">
                        <a:solidFill>
                          <a:srgbClr val="660033"/>
                        </a:solidFill>
                      </a:endParaRP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tc>
                  <a:txBody>
                    <a:bodyPr/>
                    <a:lstStyle/>
                    <a:p>
                      <a:pPr algn="l">
                        <a:defRPr sz="1500">
                          <a:solidFill>
                            <a:srgbClr val="5D0100"/>
                          </a:solidFill>
                          <a:latin typeface="Arial"/>
                          <a:ea typeface="Arial"/>
                          <a:cs typeface="Arial"/>
                          <a:sym typeface="Arial"/>
                        </a:defRPr>
                      </a:pPr>
                      <a:endParaRPr dirty="0"/>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extLst>
                  <a:ext uri="{0D108BD9-81ED-4DB2-BD59-A6C34878D82A}">
                    <a16:rowId xmlns:a16="http://schemas.microsoft.com/office/drawing/2014/main" val="10012"/>
                  </a:ext>
                </a:extLst>
              </a:tr>
            </a:tbl>
          </a:graphicData>
        </a:graphic>
      </p:graphicFrame>
      <p:sp>
        <p:nvSpPr>
          <p:cNvPr id="6" name="TextShape 1">
            <a:extLst>
              <a:ext uri="{FF2B5EF4-FFF2-40B4-BE49-F238E27FC236}">
                <a16:creationId xmlns:a16="http://schemas.microsoft.com/office/drawing/2014/main" id="{28157679-F12E-418B-B1E8-14AFBCFBCB4F}"/>
              </a:ext>
            </a:extLst>
          </p:cNvPr>
          <p:cNvSpPr txBox="1"/>
          <p:nvPr/>
        </p:nvSpPr>
        <p:spPr>
          <a:xfrm>
            <a:off x="977760" y="6516"/>
            <a:ext cx="7188480" cy="1142640"/>
          </a:xfrm>
          <a:prstGeom prst="rect">
            <a:avLst/>
          </a:prstGeom>
          <a:noFill/>
          <a:ln w="0">
            <a:noFill/>
          </a:ln>
        </p:spPr>
        <p:txBody>
          <a:bodyPr anchor="ctr">
            <a:noAutofit/>
          </a:bodyP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2800" b="1" i="0" u="none" strike="noStrike" kern="1200" cap="none" spc="-1" normalizeH="0" baseline="0" noProof="0" dirty="0">
                <a:ln>
                  <a:noFill/>
                </a:ln>
                <a:solidFill>
                  <a:srgbClr val="760002"/>
                </a:solidFill>
                <a:effectLst/>
                <a:uLnTx/>
                <a:uFillTx/>
                <a:latin typeface="Georgia"/>
                <a:ea typeface="+mn-ea"/>
                <a:cs typeface="+mn-cs"/>
              </a:rPr>
              <a:t>Stewardship  &amp;  Engagement </a:t>
            </a:r>
          </a:p>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2800" b="1" i="0" u="none" strike="noStrike" kern="1200" cap="none" spc="-1" normalizeH="0" baseline="0" noProof="0" dirty="0">
                <a:ln>
                  <a:noFill/>
                </a:ln>
                <a:solidFill>
                  <a:srgbClr val="760002"/>
                </a:solidFill>
                <a:effectLst/>
                <a:uLnTx/>
                <a:uFillTx/>
                <a:latin typeface="Georgia"/>
                <a:ea typeface="+mn-ea"/>
                <a:cs typeface="+mn-cs"/>
              </a:rPr>
              <a:t>SMART  Goal  2  Scoreboard</a:t>
            </a:r>
          </a:p>
          <a:p>
            <a:pPr marL="0" marR="0" lvl="0" indent="0" algn="ctr" defTabSz="914400" rtl="0" eaLnBrk="1" fontAlgn="auto" latinLnBrk="0" hangingPunct="1">
              <a:lnSpc>
                <a:spcPct val="70000"/>
              </a:lnSpc>
              <a:spcBef>
                <a:spcPts val="0"/>
              </a:spcBef>
              <a:spcAft>
                <a:spcPts val="0"/>
              </a:spcAft>
              <a:buClrTx/>
              <a:buSzTx/>
              <a:buFontTx/>
              <a:buNone/>
              <a:tabLst/>
              <a:defRPr/>
            </a:pPr>
            <a:endParaRPr kumimoji="0" lang="en-US" sz="2800" b="0" i="0" u="sng" strike="noStrike" kern="1200" cap="none" spc="-1" normalizeH="0" baseline="0" noProof="0" dirty="0">
              <a:ln>
                <a:noFill/>
              </a:ln>
              <a:solidFill>
                <a:srgbClr val="5D0100"/>
              </a:solidFill>
              <a:effectLst/>
              <a:uLnTx/>
              <a:uFillTx/>
              <a:latin typeface="Times New Roman"/>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E5D8B-BC2C-3205-A684-FDA143D660CA}"/>
              </a:ext>
            </a:extLst>
          </p:cNvPr>
          <p:cNvSpPr>
            <a:spLocks noGrp="1"/>
          </p:cNvSpPr>
          <p:nvPr>
            <p:ph type="title"/>
          </p:nvPr>
        </p:nvSpPr>
        <p:spPr>
          <a:xfrm>
            <a:off x="1038687" y="2551247"/>
            <a:ext cx="7276528" cy="1143000"/>
          </a:xfrm>
        </p:spPr>
        <p:txBody>
          <a:bodyPr/>
          <a:lstStyle/>
          <a:p>
            <a:r>
              <a:rPr lang="en-US" u="none" dirty="0"/>
              <a:t>Sample 4</a:t>
            </a:r>
            <a:br>
              <a:rPr lang="en-US" dirty="0"/>
            </a:br>
            <a:r>
              <a:rPr lang="en-US" dirty="0"/>
              <a:t>Stewardship &amp; Engagement</a:t>
            </a:r>
          </a:p>
        </p:txBody>
      </p:sp>
    </p:spTree>
    <p:extLst>
      <p:ext uri="{BB962C8B-B14F-4D97-AF65-F5344CB8AC3E}">
        <p14:creationId xmlns:p14="http://schemas.microsoft.com/office/powerpoint/2010/main" val="213505501"/>
      </p:ext>
    </p:extLst>
  </p:cSld>
  <p:clrMapOvr>
    <a:masterClrMapping/>
  </p:clrMapOvr>
  <p:transition>
    <p:strips dir="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09104"/>
            <a:ext cx="9078686" cy="5638643"/>
          </a:xfrm>
        </p:spPr>
        <p:txBody>
          <a:bodyPr/>
          <a:lstStyle/>
          <a:p>
            <a:pPr marL="0" indent="0">
              <a:buNone/>
            </a:pPr>
            <a:r>
              <a:rPr lang="en-US" sz="1800" b="1" dirty="0">
                <a:effectLst/>
              </a:rPr>
              <a:t>Measurably improve our stewardship and discipleship by d</a:t>
            </a:r>
            <a:r>
              <a:rPr lang="en-US" sz="1800" dirty="0">
                <a:effectLst/>
              </a:rPr>
              <a:t>eveloping and implementing an effective Leadership, Outreach, and Stewardship Programs (collectively, the “Discipleship Programs”) that will  achieve the following “Discipleship Goals:”</a:t>
            </a:r>
          </a:p>
          <a:p>
            <a:pPr marL="0" indent="0">
              <a:buNone/>
            </a:pPr>
            <a:r>
              <a:rPr lang="en-US" sz="1800" dirty="0">
                <a:effectLst/>
              </a:rPr>
              <a:t> (a) 100% of Parish Council members and candidates and ministry leaders 	will complete our Parish Leadership Program 	within 12 months 	and all PC members and Ministry leaders thereafter will do so 	before assuming  their duties and responsibilities;</a:t>
            </a:r>
          </a:p>
          <a:p>
            <a:pPr marL="0" indent="0">
              <a:buNone/>
            </a:pPr>
            <a:r>
              <a:rPr lang="en-US" sz="1800" dirty="0">
                <a:effectLst/>
              </a:rPr>
              <a:t>(b) a Welcoming Ministry Program which will actively engage 100% of  	visitors  and invite them to participate in a comprehensive 	welcoming process within 10 months;</a:t>
            </a:r>
          </a:p>
          <a:p>
            <a:pPr marL="685800" indent="-685800">
              <a:buNone/>
            </a:pPr>
            <a:r>
              <a:rPr lang="en-US" sz="1800" dirty="0">
                <a:effectLst/>
              </a:rPr>
              <a:t>(c) a new Outreach Ministry Program will ensure at least 30 or  more  unaffiliated Orthodox or non-Orthodox join or re-join as stewards the parish  each year beginning in 2024; and </a:t>
            </a:r>
          </a:p>
          <a:p>
            <a:pPr marL="685800" indent="-685800">
              <a:buNone/>
            </a:pPr>
            <a:r>
              <a:rPr lang="en-US" sz="1800" dirty="0">
                <a:effectLst/>
              </a:rPr>
              <a:t>(d) increase parish time, talents, and treasures stewardship by:</a:t>
            </a:r>
          </a:p>
          <a:p>
            <a:pPr marL="685800" indent="-685800">
              <a:buNone/>
            </a:pPr>
            <a:r>
              <a:rPr lang="en-US" sz="1800" dirty="0">
                <a:effectLst/>
              </a:rPr>
              <a:t>	(i) within 34 months, increasing  parish financial stewardship to consistently fund all operating expenses plus 10% or more of that parish approved budget to be expended on mission and community philanthropic  outreach; and  </a:t>
            </a:r>
          </a:p>
          <a:p>
            <a:pPr marL="685800" indent="-685800">
              <a:buNone/>
            </a:pPr>
            <a:r>
              <a:rPr lang="en-US" sz="1800" dirty="0">
                <a:effectLst/>
              </a:rPr>
              <a:t> 	(ii) Aggregate time and talent contributions by parishioners is increased by at least 10% over the starting baseline within 24 months.</a:t>
            </a:r>
          </a:p>
          <a:p>
            <a:pPr marL="685800" indent="-685800">
              <a:buNone/>
            </a:pPr>
            <a:r>
              <a:rPr lang="en-US" sz="1725" dirty="0">
                <a:solidFill>
                  <a:schemeClr val="bg2"/>
                </a:solidFill>
                <a:effectLst/>
              </a:rPr>
              <a:t>	</a:t>
            </a:r>
          </a:p>
          <a:p>
            <a:pPr marL="685800" indent="-685800">
              <a:buNone/>
            </a:pPr>
            <a:endParaRPr lang="en-US" sz="1725" dirty="0">
              <a:solidFill>
                <a:schemeClr val="bg2"/>
              </a:solidFill>
              <a:effectLst/>
            </a:endParaRPr>
          </a:p>
          <a:p>
            <a:pPr marL="0" indent="0">
              <a:buNone/>
            </a:pPr>
            <a:endParaRPr lang="en-US" sz="1725" dirty="0">
              <a:solidFill>
                <a:schemeClr val="bg2"/>
              </a:solidFill>
              <a:effectLst/>
            </a:endParaRPr>
          </a:p>
        </p:txBody>
      </p:sp>
      <p:sp>
        <p:nvSpPr>
          <p:cNvPr id="6" name="Title 1">
            <a:extLst>
              <a:ext uri="{FF2B5EF4-FFF2-40B4-BE49-F238E27FC236}">
                <a16:creationId xmlns:a16="http://schemas.microsoft.com/office/drawing/2014/main" id="{C9C43534-E06B-49C7-96FD-1144F200DA5E}"/>
              </a:ext>
            </a:extLst>
          </p:cNvPr>
          <p:cNvSpPr>
            <a:spLocks noGrp="1"/>
          </p:cNvSpPr>
          <p:nvPr>
            <p:ph type="title"/>
          </p:nvPr>
        </p:nvSpPr>
        <p:spPr>
          <a:xfrm>
            <a:off x="1083076" y="-12027"/>
            <a:ext cx="7093449" cy="857250"/>
          </a:xfrm>
        </p:spPr>
        <p:txBody>
          <a:bodyPr/>
          <a:lstStyle/>
          <a:p>
            <a:r>
              <a:rPr lang="en-US" sz="2400" u="none" dirty="0"/>
              <a:t>Leadership, Outreach &amp; Stewardship  </a:t>
            </a:r>
            <a:r>
              <a:rPr lang="en-US" sz="2400" dirty="0"/>
              <a:t>S.M.A.R.T. Goal 3</a:t>
            </a:r>
          </a:p>
        </p:txBody>
      </p:sp>
    </p:spTree>
    <p:extLst>
      <p:ext uri="{BB962C8B-B14F-4D97-AF65-F5344CB8AC3E}">
        <p14:creationId xmlns:p14="http://schemas.microsoft.com/office/powerpoint/2010/main" val="3057476203"/>
      </p:ext>
    </p:extLst>
  </p:cSld>
  <p:clrMapOvr>
    <a:masterClrMapping/>
  </p:clrMapOvr>
  <p:transition>
    <p:strips dir="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65BB26D2-3264-4731-B651-F1CCD5086303}"/>
              </a:ext>
            </a:extLst>
          </p:cNvPr>
          <p:cNvSpPr>
            <a:spLocks noGrp="1"/>
          </p:cNvSpPr>
          <p:nvPr>
            <p:ph sz="half" idx="1"/>
          </p:nvPr>
        </p:nvSpPr>
        <p:spPr>
          <a:xfrm>
            <a:off x="235131" y="1225119"/>
            <a:ext cx="8464986" cy="5317724"/>
          </a:xfrm>
        </p:spPr>
        <p:txBody>
          <a:bodyPr/>
          <a:lstStyle/>
          <a:p>
            <a:pPr marL="213122" indent="-213122">
              <a:tabLst>
                <a:tab pos="517922" algn="l"/>
              </a:tabLst>
            </a:pPr>
            <a:r>
              <a:rPr lang="en-US" sz="2400" u="sng" dirty="0">
                <a:solidFill>
                  <a:schemeClr val="bg1"/>
                </a:solidFill>
                <a:effectLst/>
              </a:rPr>
              <a:t>LAG 1:</a:t>
            </a:r>
            <a:r>
              <a:rPr lang="en-US" sz="2400" dirty="0">
                <a:solidFill>
                  <a:schemeClr val="bg1"/>
                </a:solidFill>
                <a:effectLst/>
              </a:rPr>
              <a:t> Research the most effective leadership, 	outreach, and  stewardship programs (the 	“Discipleship  Programs”) within 4 months</a:t>
            </a:r>
          </a:p>
          <a:p>
            <a:pPr marL="213122" indent="-213122">
              <a:tabLst>
                <a:tab pos="517922" algn="l"/>
              </a:tabLst>
            </a:pPr>
            <a:r>
              <a:rPr lang="en-US" sz="2400" u="sng" dirty="0">
                <a:solidFill>
                  <a:schemeClr val="bg1"/>
                </a:solidFill>
                <a:effectLst/>
              </a:rPr>
              <a:t>LAG 2:</a:t>
            </a:r>
            <a:r>
              <a:rPr lang="en-US" sz="2400" dirty="0">
                <a:solidFill>
                  <a:schemeClr val="bg1"/>
                </a:solidFill>
                <a:effectLst/>
              </a:rPr>
              <a:t> Develop the most effective  Discipleship 	Programs within 4 months</a:t>
            </a:r>
          </a:p>
          <a:p>
            <a:pPr marL="175022" indent="-175022">
              <a:tabLst>
                <a:tab pos="517922" algn="l"/>
              </a:tabLst>
            </a:pPr>
            <a:r>
              <a:rPr lang="en-US" sz="2400" u="sng" dirty="0">
                <a:solidFill>
                  <a:schemeClr val="bg1"/>
                </a:solidFill>
                <a:effectLst/>
              </a:rPr>
              <a:t>LAG 3:</a:t>
            </a:r>
            <a:r>
              <a:rPr lang="en-US" sz="2400" dirty="0">
                <a:solidFill>
                  <a:schemeClr val="bg1"/>
                </a:solidFill>
                <a:effectLst/>
              </a:rPr>
              <a:t> Recruit and train any needed parish  	training “Discipleship Ambassadors”  	within 2 months </a:t>
            </a:r>
          </a:p>
          <a:p>
            <a:pPr marL="175022" indent="-175022">
              <a:tabLst>
                <a:tab pos="517922" algn="l"/>
              </a:tabLst>
            </a:pPr>
            <a:r>
              <a:rPr lang="en-US" sz="2400" u="sng" dirty="0">
                <a:solidFill>
                  <a:schemeClr val="bg1"/>
                </a:solidFill>
                <a:effectLst/>
              </a:rPr>
              <a:t>LAG 4:</a:t>
            </a:r>
            <a:r>
              <a:rPr lang="en-US" sz="2400" dirty="0">
                <a:solidFill>
                  <a:schemeClr val="bg1"/>
                </a:solidFill>
                <a:effectLst/>
              </a:rPr>
              <a:t> Implement the Discipleship Programs  to 	achieve all Discipleship Goals in not to exceed 24 	months</a:t>
            </a:r>
          </a:p>
          <a:p>
            <a:pPr marL="175022" indent="-175022">
              <a:tabLst>
                <a:tab pos="517922" algn="l"/>
              </a:tabLst>
            </a:pPr>
            <a:r>
              <a:rPr lang="en-US" sz="2400" u="sng" dirty="0">
                <a:solidFill>
                  <a:schemeClr val="bg1"/>
                </a:solidFill>
                <a:effectLst/>
              </a:rPr>
              <a:t>LAG 5</a:t>
            </a:r>
            <a:r>
              <a:rPr lang="en-US" sz="2400" dirty="0">
                <a:solidFill>
                  <a:schemeClr val="bg1"/>
                </a:solidFill>
                <a:effectLst/>
              </a:rPr>
              <a:t>: Compile and assess the results of the  	Discipleship Programs and make necessary 	improvements within 2 months</a:t>
            </a:r>
          </a:p>
          <a:p>
            <a:endParaRPr lang="en-US" sz="1600" dirty="0">
              <a:solidFill>
                <a:srgbClr val="FF0000"/>
              </a:solidFill>
              <a:effectLst/>
            </a:endParaRPr>
          </a:p>
          <a:p>
            <a:endParaRPr lang="en-US" sz="1600" dirty="0">
              <a:effectLst/>
            </a:endParaRPr>
          </a:p>
          <a:p>
            <a:endParaRPr lang="en-US" sz="1600" dirty="0">
              <a:effectLst/>
            </a:endParaRPr>
          </a:p>
        </p:txBody>
      </p:sp>
      <p:sp>
        <p:nvSpPr>
          <p:cNvPr id="3" name="Rectangle 2">
            <a:extLst>
              <a:ext uri="{FF2B5EF4-FFF2-40B4-BE49-F238E27FC236}">
                <a16:creationId xmlns:a16="http://schemas.microsoft.com/office/drawing/2014/main" id="{27EC269A-38F5-4836-90B2-E133FEC9E0CC}"/>
              </a:ext>
            </a:extLst>
          </p:cNvPr>
          <p:cNvSpPr/>
          <p:nvPr/>
        </p:nvSpPr>
        <p:spPr bwMode="auto">
          <a:xfrm>
            <a:off x="235131" y="1158588"/>
            <a:ext cx="8589273" cy="5384255"/>
          </a:xfrm>
          <a:prstGeom prst="rect">
            <a:avLst/>
          </a:prstGeom>
          <a:noFill/>
          <a:ln w="19050"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3150" b="0" i="0" u="none" strike="noStrike" kern="1200" cap="none" spc="0" normalizeH="0" baseline="0" noProof="0" dirty="0">
              <a:ln>
                <a:noFill/>
              </a:ln>
              <a:solidFill>
                <a:srgbClr val="5D0100"/>
              </a:solidFill>
              <a:effectLst/>
              <a:uLnTx/>
              <a:uFillTx/>
              <a:latin typeface="Times"/>
              <a:ea typeface="+mn-ea"/>
              <a:cs typeface="+mn-cs"/>
            </a:endParaRPr>
          </a:p>
        </p:txBody>
      </p:sp>
      <p:sp>
        <p:nvSpPr>
          <p:cNvPr id="8" name="Title 1">
            <a:extLst>
              <a:ext uri="{FF2B5EF4-FFF2-40B4-BE49-F238E27FC236}">
                <a16:creationId xmlns:a16="http://schemas.microsoft.com/office/drawing/2014/main" id="{41A3E2B5-20BB-4948-8581-7661941A6B33}"/>
              </a:ext>
            </a:extLst>
          </p:cNvPr>
          <p:cNvSpPr>
            <a:spLocks noGrp="1"/>
          </p:cNvSpPr>
          <p:nvPr>
            <p:ph type="title"/>
          </p:nvPr>
        </p:nvSpPr>
        <p:spPr>
          <a:xfrm>
            <a:off x="1020932" y="68054"/>
            <a:ext cx="7199790" cy="857250"/>
          </a:xfrm>
        </p:spPr>
        <p:txBody>
          <a:bodyPr/>
          <a:lstStyle/>
          <a:p>
            <a:r>
              <a:rPr lang="en-US" sz="3600" u="none" dirty="0"/>
              <a:t>Leadership, Outreach &amp; </a:t>
            </a:r>
            <a:r>
              <a:rPr lang="en-US" sz="3600" dirty="0"/>
              <a:t>Stewardship </a:t>
            </a:r>
            <a:r>
              <a:rPr lang="en-US" dirty="0"/>
              <a:t>Lags  - Goal 3</a:t>
            </a:r>
          </a:p>
        </p:txBody>
      </p:sp>
    </p:spTree>
    <p:extLst>
      <p:ext uri="{BB962C8B-B14F-4D97-AF65-F5344CB8AC3E}">
        <p14:creationId xmlns:p14="http://schemas.microsoft.com/office/powerpoint/2010/main" val="944797091"/>
      </p:ext>
    </p:extLst>
  </p:cSld>
  <p:clrMapOvr>
    <a:masterClrMapping/>
  </p:clrMapOvr>
  <p:transition>
    <p:strips dir="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0681B-374B-47F4-97C9-6F2AEE6888FF}"/>
              </a:ext>
            </a:extLst>
          </p:cNvPr>
          <p:cNvSpPr>
            <a:spLocks noGrp="1"/>
          </p:cNvSpPr>
          <p:nvPr>
            <p:ph type="title"/>
          </p:nvPr>
        </p:nvSpPr>
        <p:spPr>
          <a:xfrm>
            <a:off x="1020932" y="32347"/>
            <a:ext cx="6880194" cy="857250"/>
          </a:xfrm>
        </p:spPr>
        <p:txBody>
          <a:bodyPr/>
          <a:lstStyle/>
          <a:p>
            <a:r>
              <a:rPr lang="en-US" sz="3600" u="none" dirty="0"/>
              <a:t>Leadership, Outreach &amp; </a:t>
            </a:r>
            <a:r>
              <a:rPr lang="en-US" sz="3600" dirty="0"/>
              <a:t>Stewardship </a:t>
            </a:r>
            <a:r>
              <a:rPr lang="en-US" dirty="0"/>
              <a:t>Leads – Goal  3</a:t>
            </a:r>
          </a:p>
        </p:txBody>
      </p:sp>
      <p:sp>
        <p:nvSpPr>
          <p:cNvPr id="3" name="Content Placeholder 2">
            <a:extLst>
              <a:ext uri="{FF2B5EF4-FFF2-40B4-BE49-F238E27FC236}">
                <a16:creationId xmlns:a16="http://schemas.microsoft.com/office/drawing/2014/main" id="{1D5BF839-4E6E-45E7-8006-B028F8613E12}"/>
              </a:ext>
            </a:extLst>
          </p:cNvPr>
          <p:cNvSpPr>
            <a:spLocks noGrp="1"/>
          </p:cNvSpPr>
          <p:nvPr>
            <p:ph sz="half" idx="1"/>
          </p:nvPr>
        </p:nvSpPr>
        <p:spPr>
          <a:xfrm>
            <a:off x="130628" y="1017695"/>
            <a:ext cx="8791430" cy="3983691"/>
          </a:xfrm>
        </p:spPr>
        <p:txBody>
          <a:bodyPr/>
          <a:lstStyle/>
          <a:p>
            <a:pPr marL="175022" indent="-175022"/>
            <a:r>
              <a:rPr lang="en-US" sz="1300" u="sng" dirty="0">
                <a:effectLst/>
              </a:rPr>
              <a:t>LEAD 1:  </a:t>
            </a:r>
          </a:p>
          <a:p>
            <a:pPr marL="342900" lvl="1" indent="0">
              <a:buNone/>
            </a:pPr>
            <a:r>
              <a:rPr lang="en-US" sz="1300" dirty="0">
                <a:solidFill>
                  <a:schemeClr val="bg1"/>
                </a:solidFill>
                <a:effectLst/>
              </a:rPr>
              <a:t>A: recruit team</a:t>
            </a:r>
          </a:p>
          <a:p>
            <a:pPr marL="342900" lvl="1" indent="0">
              <a:buNone/>
              <a:tabLst>
                <a:tab pos="601266" algn="l"/>
              </a:tabLst>
            </a:pPr>
            <a:r>
              <a:rPr lang="en-US" sz="1300" dirty="0">
                <a:solidFill>
                  <a:schemeClr val="bg1"/>
                </a:solidFill>
                <a:effectLst/>
              </a:rPr>
              <a:t>B: determine leadership , outreach, and stewardship key definitions, desired outcomes, and 	effectiveness metrics </a:t>
            </a:r>
          </a:p>
          <a:p>
            <a:pPr marL="342900" lvl="1" indent="0">
              <a:buNone/>
              <a:tabLst>
                <a:tab pos="601266" algn="l"/>
              </a:tabLst>
            </a:pPr>
            <a:r>
              <a:rPr lang="en-US" sz="1300" dirty="0">
                <a:solidFill>
                  <a:schemeClr val="bg1"/>
                </a:solidFill>
                <a:effectLst/>
              </a:rPr>
              <a:t>C: analyze the parish baseline on 1(B) key metrics and identify parish baselines and impediments 	to success</a:t>
            </a:r>
          </a:p>
          <a:p>
            <a:pPr marL="342900" lvl="1" indent="0">
              <a:buNone/>
              <a:tabLst>
                <a:tab pos="601266" algn="l"/>
              </a:tabLst>
            </a:pPr>
            <a:r>
              <a:rPr lang="en-US" sz="1300" dirty="0">
                <a:solidFill>
                  <a:schemeClr val="bg1"/>
                </a:solidFill>
                <a:effectLst/>
              </a:rPr>
              <a:t>D: identify at least 3 Leadership, 3 Outreach, and 3 Stewardship Programs to consider</a:t>
            </a:r>
          </a:p>
          <a:p>
            <a:pPr marL="175022" indent="-175022">
              <a:tabLst>
                <a:tab pos="601266" algn="l"/>
              </a:tabLst>
            </a:pPr>
            <a:r>
              <a:rPr lang="en-US" sz="1300" u="sng" dirty="0">
                <a:effectLst/>
              </a:rPr>
              <a:t>LEAD 2: </a:t>
            </a:r>
          </a:p>
          <a:p>
            <a:pPr marL="342900" lvl="1" indent="0">
              <a:buNone/>
              <a:tabLst>
                <a:tab pos="601266" algn="l"/>
              </a:tabLst>
            </a:pPr>
            <a:r>
              <a:rPr lang="en-US" sz="1300" dirty="0">
                <a:solidFill>
                  <a:schemeClr val="bg1"/>
                </a:solidFill>
                <a:effectLst/>
              </a:rPr>
              <a:t>A: evaluate researched leadership , outreach, and stewardship for effectiveness against key 	definitions, performance metrics and parish baselines</a:t>
            </a:r>
          </a:p>
          <a:p>
            <a:pPr marL="342900" lvl="1" indent="0">
              <a:buNone/>
              <a:tabLst>
                <a:tab pos="601266" algn="l"/>
              </a:tabLst>
            </a:pPr>
            <a:r>
              <a:rPr lang="en-US" sz="1300" dirty="0">
                <a:solidFill>
                  <a:schemeClr val="bg1"/>
                </a:solidFill>
                <a:effectLst/>
              </a:rPr>
              <a:t>B: </a:t>
            </a:r>
            <a:r>
              <a:rPr lang="en-US" sz="1300" b="1" dirty="0">
                <a:solidFill>
                  <a:schemeClr val="bg1"/>
                </a:solidFill>
                <a:effectLst/>
                <a:latin typeface="Georgia" panose="02040502050405020303" pitchFamily="18" charset="0"/>
              </a:rPr>
              <a:t>Modify all researched or existing </a:t>
            </a:r>
            <a:r>
              <a:rPr lang="en-US" sz="1300" dirty="0">
                <a:solidFill>
                  <a:schemeClr val="bg1"/>
                </a:solidFill>
                <a:effectLst/>
              </a:rPr>
              <a:t>leadership, outreach, and stewardship programs (the 	“Discipleship Programs”) for utilization at Holy Trinity to meet Discipleship Goals</a:t>
            </a:r>
          </a:p>
          <a:p>
            <a:pPr marL="342900" lvl="1" indent="0">
              <a:buNone/>
              <a:tabLst>
                <a:tab pos="601266" algn="l"/>
              </a:tabLst>
            </a:pPr>
            <a:r>
              <a:rPr lang="en-US" sz="1300" dirty="0">
                <a:solidFill>
                  <a:schemeClr val="bg1"/>
                </a:solidFill>
                <a:effectLst/>
              </a:rPr>
              <a:t>C: finalize parish Discipleship Programs and establish quarterly and/or monthly performance 	benchmarks to assess progress toward all respective Discipleship Goals</a:t>
            </a:r>
          </a:p>
          <a:p>
            <a:pPr marL="175022" indent="-175022">
              <a:tabLst>
                <a:tab pos="601266" algn="l"/>
              </a:tabLst>
            </a:pPr>
            <a:r>
              <a:rPr lang="en-US" sz="1300" u="sng" dirty="0">
                <a:effectLst/>
              </a:rPr>
              <a:t>LEAD 3:  </a:t>
            </a:r>
          </a:p>
          <a:p>
            <a:pPr marL="342900" lvl="1" indent="0">
              <a:buNone/>
              <a:tabLst>
                <a:tab pos="601266" algn="l"/>
              </a:tabLst>
            </a:pPr>
            <a:r>
              <a:rPr lang="en-US" sz="1300" dirty="0">
                <a:solidFill>
                  <a:schemeClr val="bg1"/>
                </a:solidFill>
                <a:effectLst/>
              </a:rPr>
              <a:t>A: identify numbers and names of Discipleship “Ambassadors” to help deliver Discipleship 	Programs</a:t>
            </a:r>
          </a:p>
          <a:p>
            <a:pPr marL="342900" lvl="1" indent="0">
              <a:buNone/>
            </a:pPr>
            <a:r>
              <a:rPr lang="en-US" sz="1300" dirty="0">
                <a:solidFill>
                  <a:schemeClr val="bg1"/>
                </a:solidFill>
                <a:effectLst/>
              </a:rPr>
              <a:t>B: develop Discipleship Ambassadors training programs</a:t>
            </a:r>
          </a:p>
          <a:p>
            <a:pPr marL="342900" lvl="1" indent="0">
              <a:buNone/>
            </a:pPr>
            <a:r>
              <a:rPr lang="en-US" sz="1300" dirty="0">
                <a:solidFill>
                  <a:schemeClr val="bg1"/>
                </a:solidFill>
                <a:effectLst/>
              </a:rPr>
              <a:t>C: train the Discipleship Ambassadors</a:t>
            </a:r>
          </a:p>
          <a:p>
            <a:pPr marL="175022" indent="-175022"/>
            <a:r>
              <a:rPr lang="en-US" sz="1300" u="sng" dirty="0">
                <a:effectLst/>
              </a:rPr>
              <a:t>LEAD 4:</a:t>
            </a:r>
          </a:p>
          <a:p>
            <a:pPr marL="630238" lvl="1" indent="-287338">
              <a:buNone/>
            </a:pPr>
            <a:r>
              <a:rPr lang="en-US" sz="1300" dirty="0">
                <a:solidFill>
                  <a:schemeClr val="bg1"/>
                </a:solidFill>
                <a:effectLst/>
              </a:rPr>
              <a:t>A: implement Discipleship Programs based on determined monthly and quarterly performance benchmarks to achieve all respective Discipleship Goals</a:t>
            </a:r>
          </a:p>
          <a:p>
            <a:pPr marL="630238" lvl="1" indent="-287338">
              <a:buNone/>
            </a:pPr>
            <a:r>
              <a:rPr lang="en-US" sz="1300" dirty="0">
                <a:solidFill>
                  <a:schemeClr val="bg1"/>
                </a:solidFill>
                <a:effectLst/>
              </a:rPr>
              <a:t>B: continue Ambassadors’ follow-up until all Discipleship Goals are achieved</a:t>
            </a:r>
          </a:p>
          <a:p>
            <a:pPr marL="175022" indent="-175022"/>
            <a:r>
              <a:rPr lang="en-US" sz="1300" u="sng" dirty="0">
                <a:solidFill>
                  <a:schemeClr val="bg1"/>
                </a:solidFill>
                <a:effectLst/>
              </a:rPr>
              <a:t>LE</a:t>
            </a:r>
            <a:r>
              <a:rPr lang="en-US" sz="1300" u="sng" dirty="0">
                <a:effectLst/>
              </a:rPr>
              <a:t>AD 5:  </a:t>
            </a:r>
          </a:p>
          <a:p>
            <a:pPr marL="254794" lvl="1" indent="91679">
              <a:buNone/>
              <a:tabLst>
                <a:tab pos="601266" algn="l"/>
              </a:tabLst>
            </a:pPr>
            <a:r>
              <a:rPr lang="en-US" sz="1300" dirty="0">
                <a:solidFill>
                  <a:schemeClr val="bg1"/>
                </a:solidFill>
                <a:effectLst/>
              </a:rPr>
              <a:t>A: obtain qualitative and quantitative  data from Discipleship Programs effectiveness</a:t>
            </a:r>
          </a:p>
          <a:p>
            <a:pPr marL="254794" lvl="1" indent="91679">
              <a:buNone/>
              <a:tabLst>
                <a:tab pos="601266" algn="l"/>
              </a:tabLst>
            </a:pPr>
            <a:r>
              <a:rPr lang="en-US" sz="1300" dirty="0">
                <a:solidFill>
                  <a:schemeClr val="bg1"/>
                </a:solidFill>
                <a:effectLst/>
              </a:rPr>
              <a:t>B: analyze all data and finalize Discipleship Programs assessment and make all necessary 	improvements</a:t>
            </a:r>
          </a:p>
        </p:txBody>
      </p:sp>
      <p:sp>
        <p:nvSpPr>
          <p:cNvPr id="7" name="Rectangle 6">
            <a:extLst>
              <a:ext uri="{FF2B5EF4-FFF2-40B4-BE49-F238E27FC236}">
                <a16:creationId xmlns:a16="http://schemas.microsoft.com/office/drawing/2014/main" id="{45A197C0-DF5F-45F7-9981-657CBE859B87}"/>
              </a:ext>
            </a:extLst>
          </p:cNvPr>
          <p:cNvSpPr/>
          <p:nvPr/>
        </p:nvSpPr>
        <p:spPr bwMode="auto">
          <a:xfrm>
            <a:off x="130629" y="1053208"/>
            <a:ext cx="8882743" cy="5772444"/>
          </a:xfrm>
          <a:prstGeom prst="rect">
            <a:avLst/>
          </a:prstGeom>
          <a:no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3150" b="0" i="0" u="none" strike="noStrike" kern="1200" cap="none" spc="0" normalizeH="0" baseline="0" noProof="0" dirty="0">
              <a:ln>
                <a:noFill/>
              </a:ln>
              <a:solidFill>
                <a:srgbClr val="5D0100"/>
              </a:solidFill>
              <a:effectLst/>
              <a:uLnTx/>
              <a:uFillTx/>
              <a:latin typeface="Times"/>
              <a:ea typeface="+mn-ea"/>
              <a:cs typeface="+mn-cs"/>
            </a:endParaRPr>
          </a:p>
        </p:txBody>
      </p:sp>
    </p:spTree>
    <p:extLst>
      <p:ext uri="{BB962C8B-B14F-4D97-AF65-F5344CB8AC3E}">
        <p14:creationId xmlns:p14="http://schemas.microsoft.com/office/powerpoint/2010/main" val="1609265584"/>
      </p:ext>
    </p:extLst>
  </p:cSld>
  <p:clrMapOvr>
    <a:masterClrMapping/>
  </p:clrMapOvr>
  <p:transition>
    <p:strips dir="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555593269"/>
              </p:ext>
            </p:extLst>
          </p:nvPr>
        </p:nvGraphicFramePr>
        <p:xfrm>
          <a:off x="177553" y="1009235"/>
          <a:ext cx="8886548" cy="5666727"/>
        </p:xfrm>
        <a:graphic>
          <a:graphicData uri="http://schemas.openxmlformats.org/drawingml/2006/table">
            <a:tbl>
              <a:tblPr firstRow="1" bandRow="1">
                <a:tableStyleId>{7DF18680-E054-41AD-8BC1-D1AEF772440D}</a:tableStyleId>
              </a:tblPr>
              <a:tblGrid>
                <a:gridCol w="3516569">
                  <a:extLst>
                    <a:ext uri="{9D8B030D-6E8A-4147-A177-3AD203B41FA5}">
                      <a16:colId xmlns:a16="http://schemas.microsoft.com/office/drawing/2014/main" val="20000"/>
                    </a:ext>
                  </a:extLst>
                </a:gridCol>
                <a:gridCol w="1646210">
                  <a:extLst>
                    <a:ext uri="{9D8B030D-6E8A-4147-A177-3AD203B41FA5}">
                      <a16:colId xmlns:a16="http://schemas.microsoft.com/office/drawing/2014/main" val="20001"/>
                    </a:ext>
                  </a:extLst>
                </a:gridCol>
                <a:gridCol w="1840490">
                  <a:extLst>
                    <a:ext uri="{9D8B030D-6E8A-4147-A177-3AD203B41FA5}">
                      <a16:colId xmlns:a16="http://schemas.microsoft.com/office/drawing/2014/main" val="20002"/>
                    </a:ext>
                  </a:extLst>
                </a:gridCol>
                <a:gridCol w="1883279">
                  <a:extLst>
                    <a:ext uri="{9D8B030D-6E8A-4147-A177-3AD203B41FA5}">
                      <a16:colId xmlns:a16="http://schemas.microsoft.com/office/drawing/2014/main" val="20003"/>
                    </a:ext>
                  </a:extLst>
                </a:gridCol>
              </a:tblGrid>
              <a:tr h="437825">
                <a:tc>
                  <a:txBody>
                    <a:bodyPr/>
                    <a:lstStyle/>
                    <a:p>
                      <a:pPr algn="ctr"/>
                      <a:r>
                        <a:rPr lang="en-US" sz="1100" b="1" kern="1200" dirty="0">
                          <a:solidFill>
                            <a:schemeClr val="bg1"/>
                          </a:solidFill>
                          <a:effectLst/>
                          <a:latin typeface="Georgia" panose="02040502050405020303" pitchFamily="18" charset="0"/>
                          <a:ea typeface="+mn-ea"/>
                          <a:cs typeface="+mn-cs"/>
                        </a:rPr>
                        <a:t>Key  Actions  Necessary  </a:t>
                      </a:r>
                      <a:r>
                        <a:rPr lang="en-US" sz="1100" b="1" u="none" kern="1200" dirty="0">
                          <a:solidFill>
                            <a:schemeClr val="bg1"/>
                          </a:solidFill>
                          <a:effectLst/>
                          <a:latin typeface="Georgia" panose="02040502050405020303" pitchFamily="18" charset="0"/>
                          <a:ea typeface="+mn-ea"/>
                          <a:cs typeface="+mn-cs"/>
                        </a:rPr>
                        <a:t>To  Achieve  </a:t>
                      </a:r>
                    </a:p>
                    <a:p>
                      <a:pPr algn="ctr"/>
                      <a:r>
                        <a:rPr lang="en-US" sz="1100" b="1" u="sng" kern="1200" dirty="0">
                          <a:solidFill>
                            <a:schemeClr val="bg1"/>
                          </a:solidFill>
                          <a:effectLst/>
                          <a:latin typeface="Georgia" panose="02040502050405020303" pitchFamily="18" charset="0"/>
                          <a:ea typeface="+mn-ea"/>
                          <a:cs typeface="+mn-cs"/>
                        </a:rPr>
                        <a:t>Strategic  Goal 3</a:t>
                      </a:r>
                      <a:endParaRPr lang="en-US" sz="1100" b="1" dirty="0">
                        <a:solidFill>
                          <a:schemeClr val="bg1"/>
                        </a:solidFill>
                        <a:latin typeface="Georgia" panose="02040502050405020303" pitchFamily="18" charset="0"/>
                      </a:endParaRPr>
                    </a:p>
                  </a:txBody>
                  <a:tcPr marL="68580" marR="68580" marT="34290" marB="34290"/>
                </a:tc>
                <a:tc>
                  <a:txBody>
                    <a:bodyPr/>
                    <a:lstStyle/>
                    <a:p>
                      <a:pPr algn="ctr"/>
                      <a:r>
                        <a:rPr lang="en-US" sz="1100" b="1" u="sng" dirty="0">
                          <a:solidFill>
                            <a:schemeClr val="bg1"/>
                          </a:solidFill>
                          <a:latin typeface="Georgia" panose="02040502050405020303" pitchFamily="18" charset="0"/>
                        </a:rPr>
                        <a:t>Responsible Party</a:t>
                      </a:r>
                    </a:p>
                  </a:txBody>
                  <a:tcPr marL="68580" marR="68580" marT="34290" marB="34290"/>
                </a:tc>
                <a:tc>
                  <a:txBody>
                    <a:bodyPr/>
                    <a:lstStyle/>
                    <a:p>
                      <a:pPr algn="ctr"/>
                      <a:r>
                        <a:rPr lang="en-US" sz="1100" b="1" u="sng" dirty="0">
                          <a:solidFill>
                            <a:schemeClr val="bg1"/>
                          </a:solidFill>
                          <a:latin typeface="Georgia" panose="02040502050405020303" pitchFamily="18" charset="0"/>
                        </a:rPr>
                        <a:t>Deadline Timetable</a:t>
                      </a:r>
                    </a:p>
                  </a:txBody>
                  <a:tcPr marL="68580" marR="68580" marT="34290" marB="34290"/>
                </a:tc>
                <a:tc>
                  <a:txBody>
                    <a:bodyPr/>
                    <a:lstStyle/>
                    <a:p>
                      <a:pPr algn="ctr"/>
                      <a:r>
                        <a:rPr lang="en-US" sz="1100" b="1" u="none" dirty="0">
                          <a:solidFill>
                            <a:schemeClr val="bg1"/>
                          </a:solidFill>
                          <a:latin typeface="Georgia" panose="02040502050405020303" pitchFamily="18" charset="0"/>
                        </a:rPr>
                        <a:t>Completion </a:t>
                      </a:r>
                    </a:p>
                    <a:p>
                      <a:pPr algn="ctr"/>
                      <a:r>
                        <a:rPr lang="en-US" sz="1100" b="1" u="sng" dirty="0">
                          <a:solidFill>
                            <a:schemeClr val="bg1"/>
                          </a:solidFill>
                          <a:latin typeface="Georgia" panose="02040502050405020303" pitchFamily="18" charset="0"/>
                        </a:rPr>
                        <a:t>Confirmation Test</a:t>
                      </a:r>
                    </a:p>
                  </a:txBody>
                  <a:tcPr marL="68580" marR="68580" marT="34290" marB="34290"/>
                </a:tc>
                <a:extLst>
                  <a:ext uri="{0D108BD9-81ED-4DB2-BD59-A6C34878D82A}">
                    <a16:rowId xmlns:a16="http://schemas.microsoft.com/office/drawing/2014/main" val="10000"/>
                  </a:ext>
                </a:extLst>
              </a:tr>
              <a:tr h="479525">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100" b="1" u="sng" dirty="0">
                          <a:solidFill>
                            <a:srgbClr val="FF0000"/>
                          </a:solidFill>
                          <a:effectLst/>
                          <a:latin typeface="Georgia" panose="02040502050405020303" pitchFamily="18" charset="0"/>
                        </a:rPr>
                        <a:t>LAG 1: Research  the  most   effective  stewardship, and  ministry  and liturgical  engagement  programs (the  “Discipleship   Programs”) within  4  months</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lgn="ctr">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lgn="ctr">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lgn="ctr">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16944058"/>
                  </a:ext>
                </a:extLst>
              </a:tr>
              <a:tr h="755638">
                <a:tc>
                  <a:txBody>
                    <a:bodyPr/>
                    <a:lstStyle/>
                    <a:p>
                      <a:pPr marL="11113" marR="0" lvl="0" indent="0" algn="just">
                        <a:lnSpc>
                          <a:spcPct val="107000"/>
                        </a:lnSpc>
                        <a:spcBef>
                          <a:spcPts val="0"/>
                        </a:spcBef>
                        <a:spcAft>
                          <a:spcPts val="0"/>
                        </a:spcAft>
                        <a:buFont typeface="Arial" panose="020B0604020202020204" pitchFamily="34" charset="0"/>
                        <a:buNone/>
                        <a:tabLst/>
                      </a:pPr>
                      <a:r>
                        <a:rPr lang="en-US" sz="13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1. Form </a:t>
                      </a:r>
                      <a:r>
                        <a:rPr lang="en-US" sz="14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SMART Goal </a:t>
                      </a:r>
                      <a:r>
                        <a:rPr lang="en-US" sz="13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Team 3 (“Discipleship Ministry Team 3”). </a:t>
                      </a:r>
                    </a:p>
                  </a:txBody>
                  <a:tcPr marL="51435" marR="51435" marT="0" marB="0">
                    <a:lnT w="12700" cap="flat" cmpd="sng" algn="ctr">
                      <a:solidFill>
                        <a:schemeClr val="tx1"/>
                      </a:solidFill>
                      <a:prstDash val="solid"/>
                      <a:round/>
                      <a:headEnd type="none" w="med" len="med"/>
                      <a:tailEnd type="none" w="med" len="med"/>
                    </a:lnT>
                    <a:noFill/>
                  </a:tcPr>
                </a:tc>
                <a:tc>
                  <a:txBody>
                    <a:bodyPr/>
                    <a:lstStyle/>
                    <a:p>
                      <a:pPr marL="0" marR="0">
                        <a:lnSpc>
                          <a:spcPct val="107000"/>
                        </a:lnSpc>
                        <a:spcBef>
                          <a:spcPts val="0"/>
                        </a:spcBef>
                        <a:spcAft>
                          <a:spcPts val="0"/>
                        </a:spcAft>
                      </a:pPr>
                      <a:r>
                        <a:rPr lang="en-US" sz="13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Strategic Planning Team and Goal co-Captains</a:t>
                      </a:r>
                    </a:p>
                  </a:txBody>
                  <a:tcPr marL="51435" marR="51435" marT="0" marB="0">
                    <a:lnT w="12700" cap="flat" cmpd="sng" algn="ctr">
                      <a:solidFill>
                        <a:schemeClr val="tx1"/>
                      </a:solidFill>
                      <a:prstDash val="solid"/>
                      <a:round/>
                      <a:headEnd type="none" w="med" len="med"/>
                      <a:tailEnd type="none" w="med" len="med"/>
                    </a:lnT>
                    <a:noFill/>
                  </a:tcPr>
                </a:tc>
                <a:tc>
                  <a:txBody>
                    <a:bodyPr/>
                    <a:lstStyle/>
                    <a:p>
                      <a:pPr marL="0" marR="0">
                        <a:lnSpc>
                          <a:spcPct val="107000"/>
                        </a:lnSpc>
                        <a:spcBef>
                          <a:spcPts val="0"/>
                        </a:spcBef>
                        <a:spcAft>
                          <a:spcPts val="0"/>
                        </a:spcAft>
                      </a:pPr>
                      <a:r>
                        <a:rPr lang="en-US" sz="13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1 month  after Start Date</a:t>
                      </a:r>
                    </a:p>
                  </a:txBody>
                  <a:tcPr marL="51435" marR="51435" marT="0" marB="0">
                    <a:lnT w="12700" cap="flat" cmpd="sng" algn="ctr">
                      <a:solidFill>
                        <a:schemeClr val="tx1"/>
                      </a:solidFill>
                      <a:prstDash val="solid"/>
                      <a:round/>
                      <a:headEnd type="none" w="med" len="med"/>
                      <a:tailEnd type="none" w="med" len="med"/>
                    </a:lnT>
                    <a:noFill/>
                  </a:tcPr>
                </a:tc>
                <a:tc>
                  <a:txBody>
                    <a:bodyPr/>
                    <a:lstStyle/>
                    <a:p>
                      <a:pPr marL="0" marR="0" lvl="0" indent="0">
                        <a:lnSpc>
                          <a:spcPct val="107000"/>
                        </a:lnSpc>
                        <a:spcBef>
                          <a:spcPts val="0"/>
                        </a:spcBef>
                        <a:spcAft>
                          <a:spcPts val="0"/>
                        </a:spcAft>
                        <a:buFont typeface="Symbol" pitchFamily="2" charset="2"/>
                        <a:buNone/>
                      </a:pPr>
                      <a:r>
                        <a:rPr lang="en-US" sz="13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Discipleship  Ministry Team 3 members agree to serve  </a:t>
                      </a:r>
                    </a:p>
                  </a:txBody>
                  <a:tcPr marL="51435" marR="51435" marT="0" marB="0">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2"/>
                  </a:ext>
                </a:extLst>
              </a:tr>
              <a:tr h="723711">
                <a:tc>
                  <a:txBody>
                    <a:bodyPr/>
                    <a:lstStyle/>
                    <a:p>
                      <a:pPr marL="0" lvl="1" indent="0">
                        <a:buNone/>
                      </a:pPr>
                      <a:r>
                        <a:rPr lang="en-US" sz="1300" b="1" dirty="0">
                          <a:solidFill>
                            <a:schemeClr val="tx1"/>
                          </a:solidFill>
                          <a:effectLst/>
                          <a:latin typeface="Georgia" panose="02040502050405020303" pitchFamily="18" charset="0"/>
                        </a:rPr>
                        <a:t>2. Determine leadership, outreach, and stewardship  engagement </a:t>
                      </a:r>
                      <a:r>
                        <a:rPr lang="en-US" sz="1300" b="1" u="none" dirty="0">
                          <a:solidFill>
                            <a:schemeClr val="tx1"/>
                          </a:solidFill>
                          <a:effectLst/>
                          <a:latin typeface="Georgia" panose="02040502050405020303" pitchFamily="18" charset="0"/>
                        </a:rPr>
                        <a:t>key  definitions </a:t>
                      </a:r>
                      <a:r>
                        <a:rPr lang="en-US" sz="1300" b="1" dirty="0">
                          <a:solidFill>
                            <a:schemeClr val="tx1"/>
                          </a:solidFill>
                          <a:effectLst/>
                          <a:latin typeface="Georgia" panose="02040502050405020303" pitchFamily="18" charset="0"/>
                        </a:rPr>
                        <a:t>and effectiveness metrics.</a:t>
                      </a:r>
                      <a:endParaRPr lang="en-US" sz="13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51435" marR="51435" marT="0" marB="0">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3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Discipleship  Ministry  Team 3</a:t>
                      </a:r>
                    </a:p>
                    <a:p>
                      <a:pPr marL="0" marR="0">
                        <a:lnSpc>
                          <a:spcPct val="107000"/>
                        </a:lnSpc>
                        <a:spcBef>
                          <a:spcPts val="0"/>
                        </a:spcBef>
                        <a:spcAft>
                          <a:spcPts val="0"/>
                        </a:spcAft>
                      </a:pPr>
                      <a:endParaRPr lang="en-US" sz="13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51435" marR="51435" marT="0" marB="0">
                    <a:noFill/>
                  </a:tcPr>
                </a:tc>
                <a:tc>
                  <a:txBody>
                    <a:bodyPr/>
                    <a:lstStyle/>
                    <a:p>
                      <a:pPr marL="0" marR="0">
                        <a:lnSpc>
                          <a:spcPct val="107000"/>
                        </a:lnSpc>
                        <a:spcBef>
                          <a:spcPts val="0"/>
                        </a:spcBef>
                        <a:spcAft>
                          <a:spcPts val="0"/>
                        </a:spcAft>
                      </a:pPr>
                      <a:r>
                        <a:rPr lang="en-US" sz="13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2 month after step 1</a:t>
                      </a:r>
                    </a:p>
                  </a:txBody>
                  <a:tcPr marL="51435" marR="51435" marT="0" marB="0">
                    <a:noFill/>
                  </a:tcPr>
                </a:tc>
                <a:tc>
                  <a:txBody>
                    <a:bodyPr/>
                    <a:lstStyle/>
                    <a:p>
                      <a:pPr marL="0" marR="0" lvl="0" indent="0">
                        <a:lnSpc>
                          <a:spcPct val="107000"/>
                        </a:lnSpc>
                        <a:spcBef>
                          <a:spcPts val="0"/>
                        </a:spcBef>
                        <a:spcAft>
                          <a:spcPts val="0"/>
                        </a:spcAft>
                        <a:buFont typeface="Symbol" pitchFamily="2" charset="2"/>
                        <a:buNone/>
                      </a:pPr>
                      <a:r>
                        <a:rPr lang="en-US" sz="13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Discipleship  definitions and metrics determined </a:t>
                      </a:r>
                    </a:p>
                  </a:txBody>
                  <a:tcPr marL="51435" marR="51435" marT="0" marB="0">
                    <a:noFill/>
                  </a:tcPr>
                </a:tc>
                <a:extLst>
                  <a:ext uri="{0D108BD9-81ED-4DB2-BD59-A6C34878D82A}">
                    <a16:rowId xmlns:a16="http://schemas.microsoft.com/office/drawing/2014/main" val="2203732368"/>
                  </a:ext>
                </a:extLst>
              </a:tr>
              <a:tr h="1543207">
                <a:tc>
                  <a:txBody>
                    <a:bodyPr/>
                    <a:lstStyle/>
                    <a:p>
                      <a:pPr marL="0" marR="0" lvl="0" indent="0" algn="l">
                        <a:lnSpc>
                          <a:spcPct val="107000"/>
                        </a:lnSpc>
                        <a:spcBef>
                          <a:spcPts val="0"/>
                        </a:spcBef>
                        <a:spcAft>
                          <a:spcPts val="0"/>
                        </a:spcAft>
                        <a:buFontTx/>
                        <a:buNone/>
                      </a:pPr>
                      <a:r>
                        <a:rPr lang="en-US" sz="13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3. Research and analyze the parish baselines on step 2 key metrics and survey or otherwise research and identify parish impediments to success on those key </a:t>
                      </a:r>
                      <a:r>
                        <a:rPr lang="en-US" sz="1300" b="1" dirty="0">
                          <a:solidFill>
                            <a:schemeClr val="tx1"/>
                          </a:solidFill>
                          <a:effectLst/>
                          <a:latin typeface="Georgia" panose="02040502050405020303" pitchFamily="18" charset="0"/>
                        </a:rPr>
                        <a:t>leadership, outreach, and stewardship </a:t>
                      </a:r>
                      <a:r>
                        <a:rPr lang="en-US" sz="13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effectiveness metrics success</a:t>
                      </a:r>
                    </a:p>
                  </a:txBody>
                  <a:tcPr marL="51435" marR="51435"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3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Discipleship  Ministry Team 3</a:t>
                      </a:r>
                    </a:p>
                    <a:p>
                      <a:pPr marL="0" marR="0">
                        <a:lnSpc>
                          <a:spcPct val="107000"/>
                        </a:lnSpc>
                        <a:spcBef>
                          <a:spcPts val="0"/>
                        </a:spcBef>
                        <a:spcAft>
                          <a:spcPts val="0"/>
                        </a:spcAft>
                      </a:pPr>
                      <a:endParaRPr lang="en-US" sz="13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51435" marR="51435"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3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1 months after step 2</a:t>
                      </a:r>
                    </a:p>
                    <a:p>
                      <a:pPr marL="0" marR="0">
                        <a:lnSpc>
                          <a:spcPct val="107000"/>
                        </a:lnSpc>
                        <a:spcBef>
                          <a:spcPts val="0"/>
                        </a:spcBef>
                        <a:spcAft>
                          <a:spcPts val="0"/>
                        </a:spcAft>
                      </a:pPr>
                      <a:endParaRPr lang="en-US" sz="13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51435" marR="51435" marT="0" marB="0"/>
                </a:tc>
                <a:tc>
                  <a:txBody>
                    <a:bodyPr/>
                    <a:lstStyle/>
                    <a:p>
                      <a:pPr marL="0" marR="0" lvl="0" indent="0">
                        <a:lnSpc>
                          <a:spcPct val="107000"/>
                        </a:lnSpc>
                        <a:spcBef>
                          <a:spcPts val="0"/>
                        </a:spcBef>
                        <a:spcAft>
                          <a:spcPts val="0"/>
                        </a:spcAft>
                        <a:buFontTx/>
                        <a:buNone/>
                      </a:pPr>
                      <a:r>
                        <a:rPr lang="en-US" sz="13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Parish baselines and parish impediments are finalized</a:t>
                      </a:r>
                    </a:p>
                  </a:txBody>
                  <a:tcPr marL="51435" marR="51435" marT="0" marB="0"/>
                </a:tc>
                <a:extLst>
                  <a:ext uri="{0D108BD9-81ED-4DB2-BD59-A6C34878D82A}">
                    <a16:rowId xmlns:a16="http://schemas.microsoft.com/office/drawing/2014/main" val="1938974741"/>
                  </a:ext>
                </a:extLst>
              </a:tr>
              <a:tr h="1649339">
                <a:tc>
                  <a:txBody>
                    <a:bodyPr/>
                    <a:lstStyle/>
                    <a:p>
                      <a:pPr marL="0" marR="0" lvl="0" indent="0" algn="l">
                        <a:lnSpc>
                          <a:spcPct val="107000"/>
                        </a:lnSpc>
                        <a:spcBef>
                          <a:spcPts val="0"/>
                        </a:spcBef>
                        <a:spcAft>
                          <a:spcPts val="0"/>
                        </a:spcAft>
                        <a:buFontTx/>
                        <a:buNone/>
                      </a:pPr>
                      <a:r>
                        <a:rPr lang="en-US" sz="13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4. Identify and research at least 3 Leadership, 3 Outreach, and 3 Stewardship  Programs </a:t>
                      </a:r>
                      <a:r>
                        <a:rPr lang="en-US" sz="1300" b="1" dirty="0">
                          <a:solidFill>
                            <a:schemeClr val="tx1"/>
                          </a:solidFill>
                          <a:effectLst/>
                          <a:latin typeface="Georgia" panose="02040502050405020303" pitchFamily="18" charset="0"/>
                        </a:rPr>
                        <a:t>from both inside and outside the Orthodox ecosystem to evaluate and consider.</a:t>
                      </a:r>
                      <a:endParaRPr lang="en-US" sz="13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3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Discipleship  Ministry Team 3</a:t>
                      </a:r>
                    </a:p>
                  </a:txBody>
                  <a:tcPr marL="51435" marR="51435" marT="0" marB="0"/>
                </a:tc>
                <a:tc>
                  <a:txBody>
                    <a:bodyPr/>
                    <a:lstStyle/>
                    <a:p>
                      <a:pPr marL="0" marR="0">
                        <a:lnSpc>
                          <a:spcPct val="107000"/>
                        </a:lnSpc>
                        <a:spcBef>
                          <a:spcPts val="0"/>
                        </a:spcBef>
                        <a:spcAft>
                          <a:spcPts val="0"/>
                        </a:spcAft>
                      </a:pPr>
                      <a:r>
                        <a:rPr lang="en-US" sz="13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Simultaneous with steps 2 &amp; 3</a:t>
                      </a:r>
                    </a:p>
                  </a:txBody>
                  <a:tcPr marL="51435" marR="51435" marT="0" marB="0"/>
                </a:tc>
                <a:tc>
                  <a:txBody>
                    <a:bodyPr/>
                    <a:lstStyle/>
                    <a:p>
                      <a:pPr marL="0" marR="0" lvl="0" indent="0">
                        <a:lnSpc>
                          <a:spcPct val="107000"/>
                        </a:lnSpc>
                        <a:spcBef>
                          <a:spcPts val="0"/>
                        </a:spcBef>
                        <a:spcAft>
                          <a:spcPts val="0"/>
                        </a:spcAft>
                        <a:buFontTx/>
                        <a:buNone/>
                      </a:pPr>
                      <a:r>
                        <a:rPr lang="en-US" sz="13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At least 3 Leadership, 3 Outreach, and 3 Stewardship  Discipleship Programs examined</a:t>
                      </a:r>
                    </a:p>
                  </a:txBody>
                  <a:tcPr marL="51435" marR="51435" marT="0" marB="0"/>
                </a:tc>
                <a:extLst>
                  <a:ext uri="{0D108BD9-81ED-4DB2-BD59-A6C34878D82A}">
                    <a16:rowId xmlns:a16="http://schemas.microsoft.com/office/drawing/2014/main" val="1085481770"/>
                  </a:ext>
                </a:extLst>
              </a:tr>
            </a:tbl>
          </a:graphicData>
        </a:graphic>
      </p:graphicFrame>
      <p:sp>
        <p:nvSpPr>
          <p:cNvPr id="6" name="Title 1">
            <a:extLst>
              <a:ext uri="{FF2B5EF4-FFF2-40B4-BE49-F238E27FC236}">
                <a16:creationId xmlns:a16="http://schemas.microsoft.com/office/drawing/2014/main" id="{EE8EF787-BB2B-8F74-AE49-E18BDAEF0C1D}"/>
              </a:ext>
            </a:extLst>
          </p:cNvPr>
          <p:cNvSpPr txBox="1">
            <a:spLocks/>
          </p:cNvSpPr>
          <p:nvPr/>
        </p:nvSpPr>
        <p:spPr bwMode="auto">
          <a:xfrm>
            <a:off x="872232" y="0"/>
            <a:ext cx="7610382"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bodyPr>
          <a:lstStyle>
            <a:lvl1pPr algn="ctr" rtl="0" fontAlgn="base">
              <a:lnSpc>
                <a:spcPct val="70000"/>
              </a:lnSpc>
              <a:spcBef>
                <a:spcPct val="0"/>
              </a:spcBef>
              <a:spcAft>
                <a:spcPct val="0"/>
              </a:spcAft>
              <a:defRPr sz="3600" b="1" u="sng">
                <a:solidFill>
                  <a:srgbClr val="760002"/>
                </a:solidFill>
                <a:effectLst/>
                <a:latin typeface="Georgia" panose="02040502050405020303" pitchFamily="18" charset="0"/>
                <a:ea typeface="+mj-ea"/>
                <a:cs typeface="Arial" panose="020B0604020202020204" pitchFamily="34" charset="0"/>
              </a:defRPr>
            </a:lvl1pPr>
            <a:lvl2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2pPr>
            <a:lvl3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3pPr>
            <a:lvl4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4pPr>
            <a:lvl5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5pPr>
            <a:lvl6pPr marL="4572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6pPr>
            <a:lvl7pPr marL="9144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7pPr>
            <a:lvl8pPr marL="13716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8pPr>
            <a:lvl9pPr marL="18288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9pPr>
          </a:lstStyle>
          <a:p>
            <a:pPr marL="0" marR="0" lvl="0" indent="0" algn="ctr" defTabSz="914400" rtl="0" eaLnBrk="0" fontAlgn="base" latinLnBrk="0" hangingPunct="0">
              <a:lnSpc>
                <a:spcPct val="70000"/>
              </a:lnSpc>
              <a:spcBef>
                <a:spcPct val="0"/>
              </a:spcBef>
              <a:spcAft>
                <a:spcPct val="0"/>
              </a:spcAft>
              <a:buClrTx/>
              <a:buSzTx/>
              <a:buFontTx/>
              <a:buNone/>
              <a:tabLst/>
              <a:defRPr/>
            </a:pPr>
            <a:r>
              <a:rPr kumimoji="0" lang="en-US" sz="2000" b="1" i="0" u="none" strike="noStrike" kern="1200" cap="none" spc="0" normalizeH="0" baseline="0" noProof="0" dirty="0">
                <a:ln>
                  <a:noFill/>
                </a:ln>
                <a:solidFill>
                  <a:srgbClr val="760002"/>
                </a:solidFill>
                <a:effectLst/>
                <a:uLnTx/>
                <a:uFillTx/>
                <a:latin typeface="Georgia" panose="02040502050405020303" pitchFamily="18" charset="0"/>
                <a:ea typeface="+mj-ea"/>
                <a:cs typeface="Arial" panose="020B0604020202020204" pitchFamily="34" charset="0"/>
              </a:rPr>
              <a:t>Leadership, Outreach &amp; Stewardship</a:t>
            </a:r>
          </a:p>
          <a:p>
            <a:pPr marL="0" marR="0" lvl="0" indent="0" algn="ctr" defTabSz="914400" rtl="0" eaLnBrk="0" fontAlgn="base" latinLnBrk="0" hangingPunct="0">
              <a:lnSpc>
                <a:spcPct val="70000"/>
              </a:lnSpc>
              <a:spcBef>
                <a:spcPct val="0"/>
              </a:spcBef>
              <a:spcAft>
                <a:spcPct val="0"/>
              </a:spcAft>
              <a:buClrTx/>
              <a:buSzTx/>
              <a:buFontTx/>
              <a:buNone/>
              <a:tabLst/>
              <a:defRPr/>
            </a:pPr>
            <a:r>
              <a:rPr kumimoji="0" lang="en-US" sz="2000" b="1" i="0" u="none" strike="noStrike" kern="1200" cap="none" spc="0" normalizeH="0" baseline="0" noProof="0" dirty="0">
                <a:ln>
                  <a:noFill/>
                </a:ln>
                <a:solidFill>
                  <a:srgbClr val="760002"/>
                </a:solidFill>
                <a:effectLst/>
                <a:uLnTx/>
                <a:uFillTx/>
                <a:latin typeface="Georgia" panose="02040502050405020303" pitchFamily="18" charset="0"/>
                <a:ea typeface="+mj-ea"/>
                <a:cs typeface="Arial" panose="020B0604020202020204" pitchFamily="34" charset="0"/>
              </a:rPr>
              <a:t>  </a:t>
            </a:r>
            <a:r>
              <a:rPr kumimoji="0" lang="en-US" sz="2000" b="1" i="0" u="sng" strike="noStrike" kern="1200" cap="none" spc="0" normalizeH="0" baseline="0" noProof="0" dirty="0">
                <a:ln>
                  <a:noFill/>
                </a:ln>
                <a:solidFill>
                  <a:srgbClr val="760002"/>
                </a:solidFill>
                <a:effectLst/>
                <a:uLnTx/>
                <a:uFillTx/>
                <a:latin typeface="Georgia" panose="02040502050405020303" pitchFamily="18" charset="0"/>
                <a:ea typeface="+mj-ea"/>
                <a:cs typeface="Arial" panose="020B0604020202020204" pitchFamily="34" charset="0"/>
              </a:rPr>
              <a:t>S.M.A.R.T. Goal 3</a:t>
            </a:r>
            <a:endParaRPr kumimoji="0" lang="en-US" sz="2100" b="1" i="0" u="sng" strike="noStrike" kern="0" cap="none" spc="0" normalizeH="0" baseline="0" noProof="0" dirty="0">
              <a:ln>
                <a:noFill/>
              </a:ln>
              <a:solidFill>
                <a:srgbClr val="760002"/>
              </a:solidFill>
              <a:effectLst/>
              <a:uLnTx/>
              <a:uFillTx/>
              <a:latin typeface="Georgia" panose="02040502050405020303" pitchFamily="18" charset="0"/>
              <a:ea typeface="+mj-ea"/>
              <a:cs typeface="Arial" panose="020B0604020202020204" pitchFamily="34" charset="0"/>
            </a:endParaRPr>
          </a:p>
        </p:txBody>
      </p:sp>
    </p:spTree>
    <p:extLst>
      <p:ext uri="{BB962C8B-B14F-4D97-AF65-F5344CB8AC3E}">
        <p14:creationId xmlns:p14="http://schemas.microsoft.com/office/powerpoint/2010/main" val="2651281225"/>
      </p:ext>
    </p:extLst>
  </p:cSld>
  <p:clrMapOvr>
    <a:masterClrMapping/>
  </p:clrMapOvr>
  <p:transition>
    <p:strips dir="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97656" y="1121889"/>
          <a:ext cx="8984201" cy="5293329"/>
        </p:xfrm>
        <a:graphic>
          <a:graphicData uri="http://schemas.openxmlformats.org/drawingml/2006/table">
            <a:tbl>
              <a:tblPr firstRow="1" bandRow="1">
                <a:tableStyleId>{7DF18680-E054-41AD-8BC1-D1AEF772440D}</a:tableStyleId>
              </a:tblPr>
              <a:tblGrid>
                <a:gridCol w="3877384">
                  <a:extLst>
                    <a:ext uri="{9D8B030D-6E8A-4147-A177-3AD203B41FA5}">
                      <a16:colId xmlns:a16="http://schemas.microsoft.com/office/drawing/2014/main" val="20000"/>
                    </a:ext>
                  </a:extLst>
                </a:gridCol>
                <a:gridCol w="1513890">
                  <a:extLst>
                    <a:ext uri="{9D8B030D-6E8A-4147-A177-3AD203B41FA5}">
                      <a16:colId xmlns:a16="http://schemas.microsoft.com/office/drawing/2014/main" val="20001"/>
                    </a:ext>
                  </a:extLst>
                </a:gridCol>
                <a:gridCol w="1444531">
                  <a:extLst>
                    <a:ext uri="{9D8B030D-6E8A-4147-A177-3AD203B41FA5}">
                      <a16:colId xmlns:a16="http://schemas.microsoft.com/office/drawing/2014/main" val="20002"/>
                    </a:ext>
                  </a:extLst>
                </a:gridCol>
                <a:gridCol w="188668">
                  <a:extLst>
                    <a:ext uri="{9D8B030D-6E8A-4147-A177-3AD203B41FA5}">
                      <a16:colId xmlns:a16="http://schemas.microsoft.com/office/drawing/2014/main" val="2344119171"/>
                    </a:ext>
                  </a:extLst>
                </a:gridCol>
                <a:gridCol w="1959728">
                  <a:extLst>
                    <a:ext uri="{9D8B030D-6E8A-4147-A177-3AD203B41FA5}">
                      <a16:colId xmlns:a16="http://schemas.microsoft.com/office/drawing/2014/main" val="20003"/>
                    </a:ext>
                  </a:extLst>
                </a:gridCol>
              </a:tblGrid>
              <a:tr h="337351">
                <a:tc>
                  <a:txBody>
                    <a:bodyPr/>
                    <a:lstStyle/>
                    <a:p>
                      <a:pPr algn="ctr"/>
                      <a:r>
                        <a:rPr lang="en-US" sz="900" b="1" kern="1200" dirty="0">
                          <a:solidFill>
                            <a:schemeClr val="bg1"/>
                          </a:solidFill>
                          <a:effectLst/>
                          <a:latin typeface="Georgia" panose="02040502050405020303" pitchFamily="18" charset="0"/>
                          <a:ea typeface="+mn-ea"/>
                          <a:cs typeface="+mn-cs"/>
                        </a:rPr>
                        <a:t>Key  Actions  Necessary  </a:t>
                      </a:r>
                      <a:r>
                        <a:rPr lang="en-US" sz="900" b="1" u="none" kern="1200" dirty="0">
                          <a:solidFill>
                            <a:schemeClr val="bg1"/>
                          </a:solidFill>
                          <a:effectLst/>
                          <a:latin typeface="Georgia" panose="02040502050405020303" pitchFamily="18" charset="0"/>
                          <a:ea typeface="+mn-ea"/>
                          <a:cs typeface="+mn-cs"/>
                        </a:rPr>
                        <a:t>To  Achieve  </a:t>
                      </a:r>
                    </a:p>
                    <a:p>
                      <a:pPr algn="ctr"/>
                      <a:r>
                        <a:rPr lang="en-US" sz="900" b="1" u="sng" kern="1200" dirty="0">
                          <a:solidFill>
                            <a:schemeClr val="bg1"/>
                          </a:solidFill>
                          <a:effectLst/>
                          <a:latin typeface="Georgia" panose="02040502050405020303" pitchFamily="18" charset="0"/>
                          <a:ea typeface="+mn-ea"/>
                          <a:cs typeface="+mn-cs"/>
                        </a:rPr>
                        <a:t>Strategic  Goal 3</a:t>
                      </a:r>
                      <a:endParaRPr lang="en-US" sz="900" b="1" dirty="0">
                        <a:solidFill>
                          <a:schemeClr val="bg1"/>
                        </a:solidFill>
                        <a:latin typeface="Georgia" panose="02040502050405020303" pitchFamily="18" charset="0"/>
                      </a:endParaRPr>
                    </a:p>
                  </a:txBody>
                  <a:tcPr marL="68580" marR="68580" marT="34290" marB="34290">
                    <a:lnB w="12700" cap="flat" cmpd="sng" algn="ctr">
                      <a:solidFill>
                        <a:schemeClr val="tx1"/>
                      </a:solidFill>
                      <a:prstDash val="solid"/>
                      <a:round/>
                      <a:headEnd type="none" w="med" len="med"/>
                      <a:tailEnd type="none" w="med" len="med"/>
                    </a:lnB>
                  </a:tcPr>
                </a:tc>
                <a:tc>
                  <a:txBody>
                    <a:bodyPr/>
                    <a:lstStyle/>
                    <a:p>
                      <a:pPr algn="ctr"/>
                      <a:r>
                        <a:rPr lang="en-US" sz="900" b="1" u="sng" dirty="0">
                          <a:solidFill>
                            <a:schemeClr val="bg1"/>
                          </a:solidFill>
                          <a:latin typeface="Georgia" panose="02040502050405020303" pitchFamily="18" charset="0"/>
                        </a:rPr>
                        <a:t>Responsible Party</a:t>
                      </a:r>
                    </a:p>
                  </a:txBody>
                  <a:tcPr marL="68580" marR="68580" marT="34290" marB="34290">
                    <a:lnB w="12700" cap="flat" cmpd="sng" algn="ctr">
                      <a:solidFill>
                        <a:schemeClr val="tx1"/>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1" u="sng" dirty="0">
                          <a:solidFill>
                            <a:schemeClr val="bg1"/>
                          </a:solidFill>
                          <a:latin typeface="Georgia" panose="02040502050405020303" pitchFamily="18" charset="0"/>
                        </a:rPr>
                        <a:t>Deadline Timetable</a:t>
                      </a:r>
                    </a:p>
                  </a:txBody>
                  <a:tcPr marL="68580" marR="68580" marT="34290" marB="34290">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b="1" u="sng" dirty="0">
                        <a:solidFill>
                          <a:schemeClr val="bg1"/>
                        </a:solidFill>
                        <a:latin typeface="Georgia" panose="02040502050405020303" pitchFamily="18" charset="0"/>
                      </a:endParaRPr>
                    </a:p>
                  </a:txBody>
                  <a:tcPr marL="68580" marR="68580" marT="34290" marB="34290">
                    <a:lnB w="12700" cap="flat" cmpd="sng" algn="ctr">
                      <a:solidFill>
                        <a:schemeClr val="tx1"/>
                      </a:solidFill>
                      <a:prstDash val="solid"/>
                      <a:round/>
                      <a:headEnd type="none" w="med" len="med"/>
                      <a:tailEnd type="none" w="med" len="med"/>
                    </a:lnB>
                  </a:tcPr>
                </a:tc>
                <a:tc>
                  <a:txBody>
                    <a:bodyPr/>
                    <a:lstStyle/>
                    <a:p>
                      <a:pPr algn="ctr"/>
                      <a:r>
                        <a:rPr lang="en-US" sz="900" b="1" u="none" dirty="0">
                          <a:solidFill>
                            <a:schemeClr val="bg1"/>
                          </a:solidFill>
                          <a:latin typeface="Georgia" panose="02040502050405020303" pitchFamily="18" charset="0"/>
                        </a:rPr>
                        <a:t>Completion </a:t>
                      </a:r>
                    </a:p>
                    <a:p>
                      <a:pPr algn="ctr"/>
                      <a:r>
                        <a:rPr lang="en-US" sz="900" b="1" u="sng" dirty="0">
                          <a:solidFill>
                            <a:schemeClr val="bg1"/>
                          </a:solidFill>
                          <a:latin typeface="Georgia" panose="02040502050405020303" pitchFamily="18" charset="0"/>
                        </a:rPr>
                        <a:t>Confirmation Test</a:t>
                      </a:r>
                    </a:p>
                  </a:txBody>
                  <a:tcPr marL="68580" marR="68580" marT="34290" marB="3429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21969">
                <a:tc gridSpan="5">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100" b="1" i="0" u="sng" strike="noStrike" kern="1200" cap="none" spc="0" normalizeH="0" baseline="0" noProof="0" dirty="0">
                          <a:ln>
                            <a:noFill/>
                          </a:ln>
                          <a:solidFill>
                            <a:srgbClr val="FF0000"/>
                          </a:solidFill>
                          <a:effectLst/>
                          <a:uLnTx/>
                          <a:uFillTx/>
                          <a:latin typeface="Georgia" panose="02040502050405020303" pitchFamily="18" charset="0"/>
                          <a:ea typeface="Calibri" panose="020F0502020204030204" pitchFamily="34" charset="0"/>
                          <a:cs typeface="Times New Roman" panose="02020603050405020304" pitchFamily="18" charset="0"/>
                        </a:rPr>
                        <a:t>LAG 2: Develop   the   most  effective Discipleship   Programs  within  4 months</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kumimoji="0" lang="en-US" sz="1400" b="1" i="0" u="sng" strike="noStrike" kern="1200" cap="none" spc="0" normalizeH="0" baseline="0" noProof="0" dirty="0">
                        <a:ln>
                          <a:noFill/>
                        </a:ln>
                        <a:solidFill>
                          <a:srgbClr val="FF0000"/>
                        </a:solidFill>
                        <a:effectLst/>
                        <a:uLnTx/>
                        <a:uFillTx/>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kumimoji="0" lang="en-US" sz="1400" b="1" i="0" u="sng" strike="noStrike" kern="1200" cap="none" spc="0" normalizeH="0" baseline="0" noProof="0" dirty="0">
                        <a:ln>
                          <a:noFill/>
                        </a:ln>
                        <a:solidFill>
                          <a:srgbClr val="FF0000"/>
                        </a:solidFill>
                        <a:effectLst/>
                        <a:uLnTx/>
                        <a:uFillTx/>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kumimoji="0" lang="en-US" sz="1400" b="1" i="0" u="sng" strike="noStrike" kern="1200" cap="none" spc="0" normalizeH="0" baseline="0" noProof="0" dirty="0">
                        <a:ln>
                          <a:noFill/>
                        </a:ln>
                        <a:solidFill>
                          <a:srgbClr val="FF0000"/>
                        </a:solidFill>
                        <a:effectLst/>
                        <a:uLnTx/>
                        <a:uFillTx/>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57966531"/>
                  </a:ext>
                </a:extLst>
              </a:tr>
              <a:tr h="1349405">
                <a:tc>
                  <a:txBody>
                    <a:bodyPr/>
                    <a:lstStyle/>
                    <a:p>
                      <a:pPr marL="0" lvl="1" indent="0">
                        <a:buNone/>
                      </a:pPr>
                      <a:r>
                        <a:rPr lang="en-US" sz="1300" b="1" dirty="0">
                          <a:solidFill>
                            <a:schemeClr val="tx1"/>
                          </a:solidFill>
                          <a:effectLst/>
                          <a:latin typeface="Georgia" panose="02040502050405020303" pitchFamily="18" charset="0"/>
                        </a:rPr>
                        <a:t>5. Evaluate researched leadership, outreach, and stewardship programs for effectiveness against key performance metrics and parish baselines based on criteria of effectiveness determined in step 2.</a:t>
                      </a:r>
                    </a:p>
                  </a:txBody>
                  <a:tcPr marL="51435" marR="51435" marT="0" marB="0">
                    <a:lnT w="12700" cap="flat" cmpd="sng" algn="ctr">
                      <a:solidFill>
                        <a:schemeClr val="tx1"/>
                      </a:solidFill>
                      <a:prstDash val="solid"/>
                      <a:round/>
                      <a:headEnd type="none" w="med" len="med"/>
                      <a:tailEnd type="none" w="med" len="med"/>
                    </a:lnT>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3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Discipleship  Ministry Team 3</a:t>
                      </a:r>
                    </a:p>
                  </a:txBody>
                  <a:tcPr marL="51435" marR="51435" marT="0" marB="0">
                    <a:lnT w="12700" cap="flat" cmpd="sng" algn="ctr">
                      <a:solidFill>
                        <a:schemeClr val="tx1"/>
                      </a:solidFill>
                      <a:prstDash val="solid"/>
                      <a:round/>
                      <a:headEnd type="none" w="med" len="med"/>
                      <a:tailEnd type="none" w="med" len="med"/>
                    </a:lnT>
                  </a:tcPr>
                </a:tc>
                <a:tc>
                  <a:txBody>
                    <a:bodyPr/>
                    <a:lstStyle/>
                    <a:p>
                      <a:pPr marL="0" marR="0">
                        <a:lnSpc>
                          <a:spcPct val="107000"/>
                        </a:lnSpc>
                        <a:spcBef>
                          <a:spcPts val="0"/>
                        </a:spcBef>
                        <a:spcAft>
                          <a:spcPts val="0"/>
                        </a:spcAft>
                      </a:pPr>
                      <a:r>
                        <a:rPr lang="en-US" sz="13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2 months after step 4</a:t>
                      </a:r>
                    </a:p>
                  </a:txBody>
                  <a:tcPr marL="51435" marR="51435" marT="0" marB="0">
                    <a:lnT w="12700" cap="flat" cmpd="sng" algn="ctr">
                      <a:solidFill>
                        <a:schemeClr val="tx1"/>
                      </a:solidFill>
                      <a:prstDash val="solid"/>
                      <a:round/>
                      <a:headEnd type="none" w="med" len="med"/>
                      <a:tailEnd type="none" w="med" len="med"/>
                    </a:lnT>
                  </a:tcPr>
                </a:tc>
                <a:tc gridSpan="2">
                  <a:txBody>
                    <a:bodyPr/>
                    <a:lstStyle/>
                    <a:p>
                      <a:pPr marL="0" marR="0">
                        <a:lnSpc>
                          <a:spcPct val="107000"/>
                        </a:lnSpc>
                        <a:spcBef>
                          <a:spcPts val="0"/>
                        </a:spcBef>
                        <a:spcAft>
                          <a:spcPts val="0"/>
                        </a:spcAft>
                      </a:pPr>
                      <a:r>
                        <a:rPr lang="en-US" sz="13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Evaluation of alternative L</a:t>
                      </a:r>
                      <a:r>
                        <a:rPr lang="en-US" sz="1300" b="1" dirty="0">
                          <a:solidFill>
                            <a:schemeClr val="tx1"/>
                          </a:solidFill>
                          <a:effectLst/>
                          <a:latin typeface="Georgia" panose="02040502050405020303" pitchFamily="18" charset="0"/>
                        </a:rPr>
                        <a:t>eadership, Outreach, and Stewardship Discipleship programs is</a:t>
                      </a:r>
                      <a:r>
                        <a:rPr lang="en-US" sz="13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 completed </a:t>
                      </a:r>
                      <a:endParaRPr lang="en-US" sz="1300" b="1" dirty="0">
                        <a:solidFill>
                          <a:srgbClr val="FF0000"/>
                        </a:solidFill>
                        <a:effectLst/>
                        <a:latin typeface="Georgia" panose="02040502050405020303" pitchFamily="18" charset="0"/>
                        <a:ea typeface="Calibri" panose="020F0502020204030204" pitchFamily="34" charset="0"/>
                        <a:cs typeface="Times New Roman" panose="02020603050405020304" pitchFamily="18" charset="0"/>
                      </a:endParaRPr>
                    </a:p>
                  </a:txBody>
                  <a:tcPr marL="51435" marR="51435" marT="0" marB="0">
                    <a:lnT w="12700" cap="flat" cmpd="sng" algn="ctr">
                      <a:solidFill>
                        <a:schemeClr val="tx1"/>
                      </a:solidFill>
                      <a:prstDash val="solid"/>
                      <a:round/>
                      <a:headEnd type="none" w="med" len="med"/>
                      <a:tailEnd type="none" w="med" len="med"/>
                    </a:lnT>
                  </a:tcPr>
                </a:tc>
                <a:tc hMerge="1">
                  <a:txBody>
                    <a:bodyPr/>
                    <a:lstStyle/>
                    <a:p>
                      <a:pPr marL="0" marR="0">
                        <a:lnSpc>
                          <a:spcPct val="107000"/>
                        </a:lnSpc>
                        <a:spcBef>
                          <a:spcPts val="0"/>
                        </a:spcBef>
                        <a:spcAft>
                          <a:spcPts val="0"/>
                        </a:spcAft>
                      </a:pPr>
                      <a:r>
                        <a:rPr lang="en-US" sz="13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Evaluation of alternative </a:t>
                      </a:r>
                      <a:r>
                        <a:rPr lang="en-US" sz="1300" b="1" dirty="0">
                          <a:solidFill>
                            <a:schemeClr val="tx1"/>
                          </a:solidFill>
                          <a:effectLst/>
                          <a:latin typeface="Georgia" panose="02040502050405020303" pitchFamily="18" charset="0"/>
                        </a:rPr>
                        <a:t>Stewardship, Outreach &amp; Evangelism, and Leadership Discipleship  programs is</a:t>
                      </a:r>
                      <a:r>
                        <a:rPr lang="en-US" sz="13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 completed </a:t>
                      </a:r>
                    </a:p>
                  </a:txBody>
                  <a:tcPr marL="51435" marR="51435" marT="0" marB="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514696997"/>
                  </a:ext>
                </a:extLst>
              </a:tr>
              <a:tr h="1119965">
                <a:tc>
                  <a:txBody>
                    <a:bodyPr/>
                    <a:lstStyle/>
                    <a:p>
                      <a:pPr marL="0" lvl="1" indent="0">
                        <a:buNone/>
                      </a:pPr>
                      <a:r>
                        <a:rPr lang="en-US" sz="1300" b="1" dirty="0">
                          <a:solidFill>
                            <a:schemeClr val="tx1"/>
                          </a:solidFill>
                          <a:effectLst/>
                          <a:latin typeface="Georgia" panose="02040502050405020303" pitchFamily="18" charset="0"/>
                        </a:rPr>
                        <a:t>6. Modify researched or existing Discipleship Programs for utilization at Holy Trinity and create and finalize parish Discipleship  Programs and establish quarterly and/or monthly performance benchmarks to achieve </a:t>
                      </a:r>
                      <a:r>
                        <a:rPr lang="en-US" sz="1300" b="1" dirty="0">
                          <a:solidFill>
                            <a:schemeClr val="tx1"/>
                          </a:solidFill>
                          <a:effectLst/>
                        </a:rPr>
                        <a:t>all respective </a:t>
                      </a:r>
                      <a:r>
                        <a:rPr lang="en-US" sz="1300" b="1" dirty="0">
                          <a:solidFill>
                            <a:schemeClr val="tx1"/>
                          </a:solidFill>
                          <a:effectLst/>
                          <a:latin typeface="Georgia" panose="02040502050405020303" pitchFamily="18" charset="0"/>
                        </a:rPr>
                        <a:t>established Discipleship Goals.  </a:t>
                      </a:r>
                    </a:p>
                  </a:txBody>
                  <a:tcPr marL="51435" marR="51435" marT="0" marB="0">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3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Discipleship  Ministry Team 3</a:t>
                      </a:r>
                    </a:p>
                  </a:txBody>
                  <a:tcPr marL="51435" marR="51435" marT="0" marB="0"/>
                </a:tc>
                <a:tc>
                  <a:txBody>
                    <a:bodyPr/>
                    <a:lstStyle/>
                    <a:p>
                      <a:pPr marL="0" marR="0">
                        <a:lnSpc>
                          <a:spcPct val="107000"/>
                        </a:lnSpc>
                        <a:spcBef>
                          <a:spcPts val="0"/>
                        </a:spcBef>
                        <a:spcAft>
                          <a:spcPts val="0"/>
                        </a:spcAft>
                      </a:pPr>
                      <a:r>
                        <a:rPr lang="en-US" sz="13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2 months after step 5</a:t>
                      </a:r>
                    </a:p>
                  </a:txBody>
                  <a:tcPr marL="51435" marR="51435" marT="0" marB="0"/>
                </a:tc>
                <a:tc gridSpan="2">
                  <a:txBody>
                    <a:bodyPr/>
                    <a:lstStyle/>
                    <a:p>
                      <a:pPr marL="0" marR="0">
                        <a:lnSpc>
                          <a:spcPct val="107000"/>
                        </a:lnSpc>
                        <a:spcBef>
                          <a:spcPts val="0"/>
                        </a:spcBef>
                        <a:spcAft>
                          <a:spcPts val="0"/>
                        </a:spcAft>
                      </a:pPr>
                      <a:r>
                        <a:rPr lang="en-US" sz="13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Discipleship  Programs are finalized</a:t>
                      </a:r>
                      <a:endParaRPr lang="en-US" sz="1300" b="1" dirty="0">
                        <a:solidFill>
                          <a:srgbClr val="FF0000"/>
                        </a:solidFill>
                        <a:effectLst/>
                        <a:latin typeface="Georgia" panose="02040502050405020303" pitchFamily="18" charset="0"/>
                        <a:ea typeface="Calibri" panose="020F0502020204030204" pitchFamily="34" charset="0"/>
                        <a:cs typeface="Times New Roman" panose="02020603050405020304" pitchFamily="18" charset="0"/>
                      </a:endParaRPr>
                    </a:p>
                  </a:txBody>
                  <a:tcPr marL="51435" marR="51435" marT="0" marB="0"/>
                </a:tc>
                <a:tc hMerge="1">
                  <a:txBody>
                    <a:bodyPr/>
                    <a:lstStyle/>
                    <a:p>
                      <a:pPr marL="0" marR="0">
                        <a:lnSpc>
                          <a:spcPct val="107000"/>
                        </a:lnSpc>
                        <a:spcBef>
                          <a:spcPts val="0"/>
                        </a:spcBef>
                        <a:spcAft>
                          <a:spcPts val="0"/>
                        </a:spcAft>
                      </a:pPr>
                      <a:r>
                        <a:rPr lang="en-US" sz="13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Discipleship  Programs are finalized</a:t>
                      </a:r>
                    </a:p>
                  </a:txBody>
                  <a:tcPr marL="51435" marR="51435" marT="0" marB="0"/>
                </a:tc>
                <a:extLst>
                  <a:ext uri="{0D108BD9-81ED-4DB2-BD59-A6C34878D82A}">
                    <a16:rowId xmlns:a16="http://schemas.microsoft.com/office/drawing/2014/main" val="37005700"/>
                  </a:ext>
                </a:extLst>
              </a:tr>
              <a:tr h="303764">
                <a:tc gridSpan="5">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300" b="1" i="0" u="sng" strike="noStrike" kern="1200" cap="none" spc="0" normalizeH="0" baseline="0" noProof="0" dirty="0">
                          <a:ln>
                            <a:noFill/>
                          </a:ln>
                          <a:solidFill>
                            <a:srgbClr val="FF0000"/>
                          </a:solidFill>
                          <a:effectLst/>
                          <a:uLnTx/>
                          <a:uFillTx/>
                          <a:latin typeface="Georgia" panose="02040502050405020303" pitchFamily="18" charset="0"/>
                          <a:ea typeface="Calibri" panose="020F0502020204030204" pitchFamily="34" charset="0"/>
                          <a:cs typeface="Times New Roman" panose="02020603050405020304" pitchFamily="18" charset="0"/>
                        </a:rPr>
                        <a:t>LAG 3: Recruit  and  train  the  parish  Discipleship   Ambassadors  within 2  months</a:t>
                      </a:r>
                      <a:endParaRPr lang="en-US" sz="1300" b="1" u="sng" dirty="0">
                        <a:solidFill>
                          <a:srgbClr val="FF0000"/>
                        </a:solidFill>
                        <a:effectLst/>
                        <a:latin typeface="Georgia" panose="02040502050405020303" pitchFamily="18" charset="0"/>
                        <a:ea typeface="Calibri" panose="020F0502020204030204" pitchFamily="34" charset="0"/>
                        <a:cs typeface="Times New Roman" panose="02020603050405020304" pitchFamily="18" charset="0"/>
                      </a:endParaRPr>
                    </a:p>
                  </a:txBody>
                  <a:tcPr marL="51435" marR="51435" marT="0" marB="0">
                    <a:lnB w="12700" cap="flat" cmpd="sng" algn="ctr">
                      <a:solidFill>
                        <a:schemeClr val="tx1"/>
                      </a:solidFill>
                      <a:prstDash val="solid"/>
                      <a:round/>
                      <a:headEnd type="none" w="med" len="med"/>
                      <a:tailEnd type="none" w="med" len="med"/>
                    </a:lnB>
                    <a:noFill/>
                  </a:tcPr>
                </a:tc>
                <a:tc hMerge="1">
                  <a:txBody>
                    <a:bodyPr/>
                    <a:lstStyle/>
                    <a:p>
                      <a:pPr marL="0" marR="0">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tc hMerge="1">
                  <a:txBody>
                    <a:bodyPr/>
                    <a:lstStyle/>
                    <a:p>
                      <a:pPr marL="0" marR="0">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pPr marL="0" marR="0" lvl="0" indent="0">
                        <a:lnSpc>
                          <a:spcPct val="107000"/>
                        </a:lnSpc>
                        <a:spcBef>
                          <a:spcPts val="0"/>
                        </a:spcBef>
                        <a:spcAft>
                          <a:spcPts val="0"/>
                        </a:spcAft>
                        <a:buFont typeface="Symbol" pitchFamily="2" charset="2"/>
                        <a:buNone/>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706367">
                <a:tc>
                  <a:txBody>
                    <a:bodyPr/>
                    <a:lstStyle/>
                    <a:p>
                      <a:pPr marL="0" lvl="1" indent="0">
                        <a:buNone/>
                      </a:pPr>
                      <a:r>
                        <a:rPr lang="en-US" sz="1300" b="1" dirty="0">
                          <a:solidFill>
                            <a:schemeClr val="tx1"/>
                          </a:solidFill>
                          <a:effectLst/>
                          <a:latin typeface="Georgia" panose="02040502050405020303" pitchFamily="18" charset="0"/>
                        </a:rPr>
                        <a:t>7. Identify and recruit the “Discipleship  Ambassadors” who can implement the various Discipleship Programs.</a:t>
                      </a:r>
                    </a:p>
                    <a:p>
                      <a:pPr marL="457200" lvl="1" indent="0">
                        <a:buNone/>
                      </a:pPr>
                      <a:endParaRPr lang="en-US" sz="1300" b="1" dirty="0">
                        <a:solidFill>
                          <a:schemeClr val="tx1"/>
                        </a:solidFill>
                        <a:effectLst/>
                        <a:latin typeface="Georgia" panose="02040502050405020303"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3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Discipleship  Ministry Team 3</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13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1 month after step 6</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a:lnSpc>
                          <a:spcPct val="107000"/>
                        </a:lnSpc>
                        <a:spcBef>
                          <a:spcPts val="0"/>
                        </a:spcBef>
                        <a:spcAft>
                          <a:spcPts val="0"/>
                        </a:spcAft>
                      </a:pPr>
                      <a:r>
                        <a:rPr lang="en-US" sz="13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Discipleship  Ambassadors are recruited</a:t>
                      </a:r>
                      <a:endParaRPr lang="en-US" sz="1300" b="1" dirty="0">
                        <a:solidFill>
                          <a:srgbClr val="FF0000"/>
                        </a:solidFill>
                        <a:effectLst/>
                        <a:latin typeface="Georgia" panose="02040502050405020303" pitchFamily="18"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a:lnSpc>
                          <a:spcPct val="107000"/>
                        </a:lnSpc>
                        <a:spcBef>
                          <a:spcPts val="0"/>
                        </a:spcBef>
                        <a:spcAft>
                          <a:spcPts val="0"/>
                        </a:spcAft>
                      </a:pPr>
                      <a:r>
                        <a:rPr lang="en-US" sz="13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Discipleship  Ambassadors are recruited</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4574136"/>
                  </a:ext>
                </a:extLst>
              </a:tr>
              <a:tr h="895971">
                <a:tc>
                  <a:txBody>
                    <a:bodyPr/>
                    <a:lstStyle/>
                    <a:p>
                      <a:pPr marL="0" lvl="1" indent="0">
                        <a:buNone/>
                      </a:pPr>
                      <a:r>
                        <a:rPr lang="en-US" sz="1300" b="1" dirty="0">
                          <a:solidFill>
                            <a:schemeClr val="tx1"/>
                          </a:solidFill>
                          <a:effectLst/>
                          <a:latin typeface="Georgia" panose="02040502050405020303" pitchFamily="18" charset="0"/>
                        </a:rPr>
                        <a:t>8. Develop Discipleship  Ambassadors training program and train the Discipleship  Ambassadors selected in step 7. </a:t>
                      </a:r>
                    </a:p>
                  </a:txBody>
                  <a:tcPr marL="51435" marR="51435"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3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Discipleship  Ministry Team 3</a:t>
                      </a:r>
                    </a:p>
                  </a:txBody>
                  <a:tcPr marL="51435" marR="5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en-US" sz="13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1 month after step 7</a:t>
                      </a:r>
                    </a:p>
                  </a:txBody>
                  <a:tcPr marL="51435" marR="5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nSpc>
                          <a:spcPct val="107000"/>
                        </a:lnSpc>
                        <a:spcBef>
                          <a:spcPts val="0"/>
                        </a:spcBef>
                        <a:spcAft>
                          <a:spcPts val="0"/>
                        </a:spcAft>
                      </a:pPr>
                      <a:r>
                        <a:rPr lang="en-US" sz="13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Discipleship  Ambassadors are trained</a:t>
                      </a:r>
                      <a:endParaRPr lang="en-US" sz="1300" b="1" dirty="0">
                        <a:solidFill>
                          <a:srgbClr val="FF0000"/>
                        </a:solidFill>
                        <a:effectLst/>
                        <a:latin typeface="Georgia" panose="02040502050405020303" pitchFamily="18" charset="0"/>
                        <a:ea typeface="Calibri" panose="020F0502020204030204" pitchFamily="34" charset="0"/>
                        <a:cs typeface="Times New Roman" panose="02020603050405020304" pitchFamily="18" charset="0"/>
                      </a:endParaRPr>
                    </a:p>
                  </a:txBody>
                  <a:tcPr marL="51435" marR="5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nSpc>
                          <a:spcPct val="107000"/>
                        </a:lnSpc>
                        <a:spcBef>
                          <a:spcPts val="0"/>
                        </a:spcBef>
                        <a:spcAft>
                          <a:spcPts val="0"/>
                        </a:spcAft>
                      </a:pPr>
                      <a:r>
                        <a:rPr lang="en-US" sz="13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Discipleship  Ambassadors are trained</a:t>
                      </a:r>
                    </a:p>
                  </a:txBody>
                  <a:tcPr marL="51435" marR="51435"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42611891"/>
                  </a:ext>
                </a:extLst>
              </a:tr>
            </a:tbl>
          </a:graphicData>
        </a:graphic>
      </p:graphicFrame>
      <p:sp>
        <p:nvSpPr>
          <p:cNvPr id="6" name="Title 1">
            <a:extLst>
              <a:ext uri="{FF2B5EF4-FFF2-40B4-BE49-F238E27FC236}">
                <a16:creationId xmlns:a16="http://schemas.microsoft.com/office/drawing/2014/main" id="{CB2674A2-0B81-7627-D1F7-B556438403C3}"/>
              </a:ext>
            </a:extLst>
          </p:cNvPr>
          <p:cNvSpPr txBox="1">
            <a:spLocks/>
          </p:cNvSpPr>
          <p:nvPr/>
        </p:nvSpPr>
        <p:spPr bwMode="auto">
          <a:xfrm>
            <a:off x="843380" y="79855"/>
            <a:ext cx="7610382"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bodyPr>
          <a:lstStyle>
            <a:lvl1pPr algn="ctr" rtl="0" fontAlgn="base">
              <a:lnSpc>
                <a:spcPct val="70000"/>
              </a:lnSpc>
              <a:spcBef>
                <a:spcPct val="0"/>
              </a:spcBef>
              <a:spcAft>
                <a:spcPct val="0"/>
              </a:spcAft>
              <a:defRPr sz="3600" b="1" u="sng">
                <a:solidFill>
                  <a:srgbClr val="760002"/>
                </a:solidFill>
                <a:effectLst/>
                <a:latin typeface="Georgia" panose="02040502050405020303" pitchFamily="18" charset="0"/>
                <a:ea typeface="+mj-ea"/>
                <a:cs typeface="Arial" panose="020B0604020202020204" pitchFamily="34" charset="0"/>
              </a:defRPr>
            </a:lvl1pPr>
            <a:lvl2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2pPr>
            <a:lvl3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3pPr>
            <a:lvl4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4pPr>
            <a:lvl5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5pPr>
            <a:lvl6pPr marL="4572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6pPr>
            <a:lvl7pPr marL="9144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7pPr>
            <a:lvl8pPr marL="13716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8pPr>
            <a:lvl9pPr marL="18288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9pPr>
          </a:lstStyle>
          <a:p>
            <a:pPr marL="0" marR="0" lvl="0" indent="0" algn="ctr" defTabSz="914400" rtl="0" eaLnBrk="0" fontAlgn="base" latinLnBrk="0" hangingPunct="0">
              <a:lnSpc>
                <a:spcPct val="70000"/>
              </a:lnSpc>
              <a:spcBef>
                <a:spcPct val="0"/>
              </a:spcBef>
              <a:spcAft>
                <a:spcPct val="0"/>
              </a:spcAft>
              <a:buClrTx/>
              <a:buSzTx/>
              <a:buFontTx/>
              <a:buNone/>
              <a:tabLst/>
              <a:defRPr/>
            </a:pPr>
            <a:r>
              <a:rPr kumimoji="0" lang="en-US" sz="2000" b="1" i="0" u="none" strike="noStrike" kern="1200" cap="none" spc="0" normalizeH="0" baseline="0" noProof="0" dirty="0">
                <a:ln>
                  <a:noFill/>
                </a:ln>
                <a:solidFill>
                  <a:srgbClr val="760002"/>
                </a:solidFill>
                <a:effectLst/>
                <a:uLnTx/>
                <a:uFillTx/>
                <a:latin typeface="Georgia" panose="02040502050405020303" pitchFamily="18" charset="0"/>
                <a:ea typeface="+mj-ea"/>
                <a:cs typeface="Arial" panose="020B0604020202020204" pitchFamily="34" charset="0"/>
              </a:rPr>
              <a:t>Leadership, Outreach &amp; Stewardship</a:t>
            </a:r>
          </a:p>
          <a:p>
            <a:pPr marL="0" marR="0" lvl="0" indent="0" algn="ctr" defTabSz="914400" rtl="0" eaLnBrk="0" fontAlgn="base" latinLnBrk="0" hangingPunct="0">
              <a:lnSpc>
                <a:spcPct val="70000"/>
              </a:lnSpc>
              <a:spcBef>
                <a:spcPct val="0"/>
              </a:spcBef>
              <a:spcAft>
                <a:spcPct val="0"/>
              </a:spcAft>
              <a:buClrTx/>
              <a:buSzTx/>
              <a:buFontTx/>
              <a:buNone/>
              <a:tabLst/>
              <a:defRPr/>
            </a:pPr>
            <a:r>
              <a:rPr kumimoji="0" lang="en-US" sz="2000" b="1" i="0" u="none" strike="noStrike" kern="1200" cap="none" spc="0" normalizeH="0" baseline="0" noProof="0" dirty="0">
                <a:ln>
                  <a:noFill/>
                </a:ln>
                <a:solidFill>
                  <a:srgbClr val="760002"/>
                </a:solidFill>
                <a:effectLst/>
                <a:uLnTx/>
                <a:uFillTx/>
                <a:latin typeface="Georgia" panose="02040502050405020303" pitchFamily="18" charset="0"/>
                <a:ea typeface="+mj-ea"/>
                <a:cs typeface="Arial" panose="020B0604020202020204" pitchFamily="34" charset="0"/>
              </a:rPr>
              <a:t>  </a:t>
            </a:r>
            <a:r>
              <a:rPr kumimoji="0" lang="en-US" sz="2000" b="1" i="0" u="sng" strike="noStrike" kern="1200" cap="none" spc="0" normalizeH="0" baseline="0" noProof="0" dirty="0">
                <a:ln>
                  <a:noFill/>
                </a:ln>
                <a:solidFill>
                  <a:srgbClr val="760002"/>
                </a:solidFill>
                <a:effectLst/>
                <a:uLnTx/>
                <a:uFillTx/>
                <a:latin typeface="Georgia" panose="02040502050405020303" pitchFamily="18" charset="0"/>
                <a:ea typeface="+mj-ea"/>
                <a:cs typeface="Arial" panose="020B0604020202020204" pitchFamily="34" charset="0"/>
              </a:rPr>
              <a:t>S.M.A.R.T. Goal 3</a:t>
            </a:r>
            <a:endParaRPr kumimoji="0" lang="en-US" sz="2100" b="1" i="0" u="sng" strike="noStrike" kern="0" cap="none" spc="0" normalizeH="0" baseline="0" noProof="0" dirty="0">
              <a:ln>
                <a:noFill/>
              </a:ln>
              <a:solidFill>
                <a:srgbClr val="760002"/>
              </a:solidFill>
              <a:effectLst/>
              <a:uLnTx/>
              <a:uFillTx/>
              <a:latin typeface="Georgia" panose="02040502050405020303" pitchFamily="18" charset="0"/>
              <a:ea typeface="+mj-ea"/>
              <a:cs typeface="Arial" panose="020B0604020202020204" pitchFamily="34" charset="0"/>
            </a:endParaRPr>
          </a:p>
        </p:txBody>
      </p:sp>
    </p:spTree>
    <p:extLst>
      <p:ext uri="{BB962C8B-B14F-4D97-AF65-F5344CB8AC3E}">
        <p14:creationId xmlns:p14="http://schemas.microsoft.com/office/powerpoint/2010/main" val="2345754200"/>
      </p:ext>
    </p:extLst>
  </p:cSld>
  <p:clrMapOvr>
    <a:masterClrMapping/>
  </p:clrMapOvr>
  <p:transition>
    <p:strips dir="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68678" y="1226228"/>
          <a:ext cx="8868792" cy="5440902"/>
        </p:xfrm>
        <a:graphic>
          <a:graphicData uri="http://schemas.openxmlformats.org/drawingml/2006/table">
            <a:tbl>
              <a:tblPr firstRow="1" bandRow="1">
                <a:tableStyleId>{7DF18680-E054-41AD-8BC1-D1AEF772440D}</a:tableStyleId>
              </a:tblPr>
              <a:tblGrid>
                <a:gridCol w="3767260">
                  <a:extLst>
                    <a:ext uri="{9D8B030D-6E8A-4147-A177-3AD203B41FA5}">
                      <a16:colId xmlns:a16="http://schemas.microsoft.com/office/drawing/2014/main" val="20000"/>
                    </a:ext>
                  </a:extLst>
                </a:gridCol>
                <a:gridCol w="1512323">
                  <a:extLst>
                    <a:ext uri="{9D8B030D-6E8A-4147-A177-3AD203B41FA5}">
                      <a16:colId xmlns:a16="http://schemas.microsoft.com/office/drawing/2014/main" val="20001"/>
                    </a:ext>
                  </a:extLst>
                </a:gridCol>
                <a:gridCol w="1631510">
                  <a:extLst>
                    <a:ext uri="{9D8B030D-6E8A-4147-A177-3AD203B41FA5}">
                      <a16:colId xmlns:a16="http://schemas.microsoft.com/office/drawing/2014/main" val="20002"/>
                    </a:ext>
                  </a:extLst>
                </a:gridCol>
                <a:gridCol w="1957699">
                  <a:extLst>
                    <a:ext uri="{9D8B030D-6E8A-4147-A177-3AD203B41FA5}">
                      <a16:colId xmlns:a16="http://schemas.microsoft.com/office/drawing/2014/main" val="20003"/>
                    </a:ext>
                  </a:extLst>
                </a:gridCol>
              </a:tblGrid>
              <a:tr h="474434">
                <a:tc>
                  <a:txBody>
                    <a:bodyPr/>
                    <a:lstStyle/>
                    <a:p>
                      <a:pPr algn="ctr"/>
                      <a:r>
                        <a:rPr lang="en-US" sz="1100" b="1" kern="1200" dirty="0">
                          <a:solidFill>
                            <a:schemeClr val="bg1"/>
                          </a:solidFill>
                          <a:effectLst/>
                          <a:latin typeface="Georgia" panose="02040502050405020303" pitchFamily="18" charset="0"/>
                          <a:ea typeface="+mn-ea"/>
                          <a:cs typeface="+mn-cs"/>
                        </a:rPr>
                        <a:t>Key  Actions  Necessary  </a:t>
                      </a:r>
                      <a:r>
                        <a:rPr lang="en-US" sz="1100" b="1" u="none" kern="1200" dirty="0">
                          <a:solidFill>
                            <a:schemeClr val="bg1"/>
                          </a:solidFill>
                          <a:effectLst/>
                          <a:latin typeface="Georgia" panose="02040502050405020303" pitchFamily="18" charset="0"/>
                          <a:ea typeface="+mn-ea"/>
                          <a:cs typeface="+mn-cs"/>
                        </a:rPr>
                        <a:t>To  Achieve  </a:t>
                      </a:r>
                    </a:p>
                    <a:p>
                      <a:pPr algn="ctr"/>
                      <a:r>
                        <a:rPr lang="en-US" sz="1100" b="1" u="sng" kern="1200" dirty="0">
                          <a:solidFill>
                            <a:schemeClr val="bg1"/>
                          </a:solidFill>
                          <a:effectLst/>
                          <a:latin typeface="Georgia" panose="02040502050405020303" pitchFamily="18" charset="0"/>
                          <a:ea typeface="+mn-ea"/>
                          <a:cs typeface="+mn-cs"/>
                        </a:rPr>
                        <a:t>Strategic  Goal 3</a:t>
                      </a:r>
                      <a:endParaRPr lang="en-US" sz="1100" b="1" dirty="0">
                        <a:solidFill>
                          <a:schemeClr val="bg1"/>
                        </a:solidFill>
                        <a:latin typeface="Georgia" panose="02040502050405020303" pitchFamily="18" charset="0"/>
                      </a:endParaRPr>
                    </a:p>
                  </a:txBody>
                  <a:tcPr marL="68580" marR="68580" marT="34290" marB="34290"/>
                </a:tc>
                <a:tc>
                  <a:txBody>
                    <a:bodyPr/>
                    <a:lstStyle/>
                    <a:p>
                      <a:pPr algn="ctr"/>
                      <a:r>
                        <a:rPr lang="en-US" sz="1100" b="1" u="sng" dirty="0">
                          <a:solidFill>
                            <a:schemeClr val="bg1"/>
                          </a:solidFill>
                          <a:latin typeface="Georgia" panose="02040502050405020303" pitchFamily="18" charset="0"/>
                        </a:rPr>
                        <a:t>Responsible Party</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u="sng" dirty="0">
                          <a:solidFill>
                            <a:schemeClr val="bg1"/>
                          </a:solidFill>
                          <a:latin typeface="Georgia" panose="02040502050405020303" pitchFamily="18" charset="0"/>
                        </a:rPr>
                        <a:t>Deadline Timetable</a:t>
                      </a:r>
                    </a:p>
                  </a:txBody>
                  <a:tcPr marL="68580" marR="68580" marT="34290" marB="34290"/>
                </a:tc>
                <a:tc>
                  <a:txBody>
                    <a:bodyPr/>
                    <a:lstStyle/>
                    <a:p>
                      <a:pPr algn="ctr"/>
                      <a:r>
                        <a:rPr lang="en-US" sz="1100" b="1" u="none" dirty="0">
                          <a:solidFill>
                            <a:schemeClr val="bg1"/>
                          </a:solidFill>
                          <a:latin typeface="Georgia" panose="02040502050405020303" pitchFamily="18" charset="0"/>
                        </a:rPr>
                        <a:t>Completion </a:t>
                      </a:r>
                    </a:p>
                    <a:p>
                      <a:pPr algn="ctr"/>
                      <a:r>
                        <a:rPr lang="en-US" sz="1100" b="1" u="sng" dirty="0">
                          <a:solidFill>
                            <a:schemeClr val="bg1"/>
                          </a:solidFill>
                          <a:latin typeface="Georgia" panose="02040502050405020303" pitchFamily="18" charset="0"/>
                        </a:rPr>
                        <a:t>Confirmation Test</a:t>
                      </a:r>
                    </a:p>
                  </a:txBody>
                  <a:tcPr marL="68580" marR="68580" marT="34290" marB="34290"/>
                </a:tc>
                <a:extLst>
                  <a:ext uri="{0D108BD9-81ED-4DB2-BD59-A6C34878D82A}">
                    <a16:rowId xmlns:a16="http://schemas.microsoft.com/office/drawing/2014/main" val="10000"/>
                  </a:ext>
                </a:extLst>
              </a:tr>
              <a:tr h="274255">
                <a:tc gridSpan="4">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100" b="1" u="sng" dirty="0">
                          <a:solidFill>
                            <a:srgbClr val="FF0000"/>
                          </a:solidFill>
                          <a:effectLst/>
                          <a:latin typeface="Georgia" panose="02040502050405020303" pitchFamily="18" charset="0"/>
                        </a:rPr>
                        <a:t>LAG 4: Implement  the  Engagement  Programs  to  achieve  the  targeted goals  within  24  months</a:t>
                      </a:r>
                      <a:endParaRPr lang="en-US" sz="1100" u="sng" dirty="0">
                        <a:effectLst/>
                        <a:latin typeface="Georgia" panose="02040502050405020303" pitchFamily="18" charset="0"/>
                      </a:endParaRPr>
                    </a:p>
                  </a:txBody>
                  <a:tcPr marL="51435" marR="51435" marT="0" marB="0">
                    <a:noFill/>
                  </a:tcPr>
                </a:tc>
                <a:tc hMerge="1">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en-US" sz="1200" b="1" dirty="0">
                        <a:effectLst/>
                        <a:latin typeface="+mn-lt"/>
                        <a:ea typeface="Calibri" panose="020F0502020204030204" pitchFamily="34" charset="0"/>
                        <a:cs typeface="Times New Roman" panose="02020603050405020304" pitchFamily="18" charset="0"/>
                      </a:endParaRPr>
                    </a:p>
                  </a:txBody>
                  <a:tcPr marL="68580" marR="68580" marT="0" marB="0"/>
                </a:tc>
                <a:tc hMerge="1">
                  <a:txBody>
                    <a:bodyPr/>
                    <a:lstStyle/>
                    <a:p>
                      <a:pPr marL="0" marR="0">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tc>
                <a:tc hMerge="1">
                  <a:txBody>
                    <a:bodyPr/>
                    <a:lstStyle/>
                    <a:p>
                      <a:pPr marL="0" marR="0">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75154065"/>
                  </a:ext>
                </a:extLst>
              </a:tr>
              <a:tr h="1119881">
                <a:tc>
                  <a:txBody>
                    <a:bodyPr/>
                    <a:lstStyle/>
                    <a:p>
                      <a:pPr marL="0" lvl="1" indent="0">
                        <a:buNone/>
                      </a:pPr>
                      <a:r>
                        <a:rPr lang="en-US" sz="1200" b="1" dirty="0">
                          <a:solidFill>
                            <a:schemeClr val="tx1"/>
                          </a:solidFill>
                          <a:effectLst/>
                          <a:latin typeface="Georgia" panose="02040502050405020303" pitchFamily="18" charset="0"/>
                        </a:rPr>
                        <a:t>9. Implement Discipleship  Programs based on monthly and/or quarterly performance benchmarks determined in step 6 with continual Ambassador follow-up until all Discipleship  Goals are achieved.</a:t>
                      </a:r>
                    </a:p>
                  </a:txBody>
                  <a:tcPr marL="51435" marR="51435" marT="0" marB="0">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Discipleship  Ambassadors</a:t>
                      </a:r>
                    </a:p>
                  </a:txBody>
                  <a:tcPr marL="51435" marR="51435" marT="0" marB="0"/>
                </a:tc>
                <a:tc>
                  <a:txBody>
                    <a:bodyPr/>
                    <a:lstStyle/>
                    <a:p>
                      <a:pPr marL="0" marR="0">
                        <a:lnSpc>
                          <a:spcPct val="107000"/>
                        </a:lnSpc>
                        <a:spcBef>
                          <a:spcPts val="0"/>
                        </a:spcBef>
                        <a:spcAft>
                          <a:spcPts val="0"/>
                        </a:spcAft>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24 months after step 8</a:t>
                      </a:r>
                    </a:p>
                  </a:txBody>
                  <a:tcPr marL="51435" marR="51435" marT="0" marB="0"/>
                </a:tc>
                <a:tc>
                  <a:txBody>
                    <a:bodyPr/>
                    <a:lstStyle/>
                    <a:p>
                      <a:pPr marL="0" marR="0">
                        <a:lnSpc>
                          <a:spcPct val="107000"/>
                        </a:lnSpc>
                        <a:spcBef>
                          <a:spcPts val="0"/>
                        </a:spcBef>
                        <a:spcAft>
                          <a:spcPts val="0"/>
                        </a:spcAft>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Established quarterly and/or monthly Discipleship  Goals are achieved</a:t>
                      </a:r>
                    </a:p>
                  </a:txBody>
                  <a:tcPr marL="51435" marR="51435" marT="0" marB="0"/>
                </a:tc>
                <a:extLst>
                  <a:ext uri="{0D108BD9-81ED-4DB2-BD59-A6C34878D82A}">
                    <a16:rowId xmlns:a16="http://schemas.microsoft.com/office/drawing/2014/main" val="2670466952"/>
                  </a:ext>
                </a:extLst>
              </a:tr>
              <a:tr h="483747">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b="1" u="sng" dirty="0">
                          <a:solidFill>
                            <a:srgbClr val="FF0000"/>
                          </a:solidFill>
                          <a:effectLst/>
                          <a:latin typeface="Georgia" panose="02040502050405020303" pitchFamily="18" charset="0"/>
                        </a:rPr>
                        <a:t>LAG 5: Compile  and assess the  results  of the  Parish Discipleship   Programs and make necessary improvements  within  2 months</a:t>
                      </a:r>
                      <a:endParaRPr lang="en-US" sz="1200" b="1" u="sng" dirty="0">
                        <a:solidFill>
                          <a:srgbClr val="FF0000"/>
                        </a:solidFill>
                        <a:effectLst/>
                        <a:latin typeface="Georgia" panose="02040502050405020303" pitchFamily="18" charset="0"/>
                        <a:ea typeface="Calibri" panose="020F0502020204030204" pitchFamily="34" charset="0"/>
                        <a:cs typeface="Times New Roman" panose="02020603050405020304" pitchFamily="18" charset="0"/>
                      </a:endParaRPr>
                    </a:p>
                  </a:txBody>
                  <a:tcPr marL="51435" marR="51435" marT="0" marB="0">
                    <a:lnB w="12700" cap="flat" cmpd="sng" algn="ctr">
                      <a:solidFill>
                        <a:schemeClr val="tx1"/>
                      </a:solidFill>
                      <a:prstDash val="solid"/>
                      <a:round/>
                      <a:headEnd type="none" w="med" len="med"/>
                      <a:tailEnd type="none" w="med" len="med"/>
                    </a:lnB>
                    <a:noFill/>
                  </a:tcPr>
                </a:tc>
                <a:tc hMerge="1">
                  <a:txBody>
                    <a:bodyPr/>
                    <a:lstStyle/>
                    <a:p>
                      <a:pPr marL="0" marR="0">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tc hMerge="1">
                  <a:txBody>
                    <a:bodyPr/>
                    <a:lstStyle/>
                    <a:p>
                      <a:pPr marL="0" marR="0">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tc hMerge="1">
                  <a:txBody>
                    <a:bodyPr/>
                    <a:lstStyle/>
                    <a:p>
                      <a:pPr marL="0" marR="0" lvl="0" indent="0">
                        <a:lnSpc>
                          <a:spcPct val="107000"/>
                        </a:lnSpc>
                        <a:spcBef>
                          <a:spcPts val="0"/>
                        </a:spcBef>
                        <a:spcAft>
                          <a:spcPts val="0"/>
                        </a:spcAft>
                        <a:buFont typeface="Symbol" pitchFamily="2" charset="2"/>
                        <a:buNone/>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101170">
                <a:tc>
                  <a:txBody>
                    <a:bodyPr/>
                    <a:lstStyle/>
                    <a:p>
                      <a:pPr marL="0" lvl="1" indent="0">
                        <a:buNone/>
                      </a:pPr>
                      <a:r>
                        <a:rPr lang="en-US" sz="1200" b="1" dirty="0">
                          <a:solidFill>
                            <a:schemeClr val="tx1"/>
                          </a:solidFill>
                          <a:effectLst/>
                          <a:latin typeface="Georgia" panose="02040502050405020303" pitchFamily="18" charset="0"/>
                        </a:rPr>
                        <a:t>10. Obtain and compile qualitative and quantitative data from Discipleship  Programs and compile as to the effectiveness and success (based on criteria established in step 2) and areas for improvement. </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Discipleship  Ambassadors and Discipleship  Ministry Team 3</a:t>
                      </a:r>
                    </a:p>
                  </a:txBody>
                  <a:tcPr marL="51435" marR="51435" marT="0" marB="0">
                    <a:lnL w="12700" cap="flat" cmpd="sng" algn="ctr">
                      <a:solidFill>
                        <a:schemeClr val="tx1"/>
                      </a:solidFill>
                      <a:prstDash val="solid"/>
                      <a:round/>
                      <a:headEnd type="none" w="med" len="med"/>
                      <a:tailEnd type="none" w="med" len="med"/>
                    </a:lnL>
                  </a:tcPr>
                </a:tc>
                <a:tc>
                  <a:txBody>
                    <a:bodyPr/>
                    <a:lstStyle/>
                    <a:p>
                      <a:pPr marL="0" marR="0">
                        <a:lnSpc>
                          <a:spcPct val="107000"/>
                        </a:lnSpc>
                        <a:spcBef>
                          <a:spcPts val="0"/>
                        </a:spcBef>
                        <a:spcAft>
                          <a:spcPts val="0"/>
                        </a:spcAft>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1 month after step 9</a:t>
                      </a:r>
                    </a:p>
                  </a:txBody>
                  <a:tcPr marL="51435" marR="51435" marT="0" marB="0"/>
                </a:tc>
                <a:tc>
                  <a:txBody>
                    <a:bodyPr/>
                    <a:lstStyle/>
                    <a:p>
                      <a:pPr marL="0" marR="0">
                        <a:lnSpc>
                          <a:spcPct val="107000"/>
                        </a:lnSpc>
                        <a:spcBef>
                          <a:spcPts val="0"/>
                        </a:spcBef>
                        <a:spcAft>
                          <a:spcPts val="0"/>
                        </a:spcAft>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Discipleship  Programs</a:t>
                      </a:r>
                    </a:p>
                    <a:p>
                      <a:pPr marL="0" marR="0">
                        <a:lnSpc>
                          <a:spcPct val="107000"/>
                        </a:lnSpc>
                        <a:spcBef>
                          <a:spcPts val="0"/>
                        </a:spcBef>
                        <a:spcAft>
                          <a:spcPts val="0"/>
                        </a:spcAft>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assessments are completed</a:t>
                      </a:r>
                    </a:p>
                  </a:txBody>
                  <a:tcPr marL="51435" marR="51435" marT="0" marB="0"/>
                </a:tc>
                <a:extLst>
                  <a:ext uri="{0D108BD9-81ED-4DB2-BD59-A6C34878D82A}">
                    <a16:rowId xmlns:a16="http://schemas.microsoft.com/office/drawing/2014/main" val="2302424690"/>
                  </a:ext>
                </a:extLst>
              </a:tr>
              <a:tr h="1987415">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b="1" dirty="0">
                          <a:solidFill>
                            <a:schemeClr val="tx1"/>
                          </a:solidFill>
                          <a:effectLst/>
                          <a:latin typeface="Georgia" panose="02040502050405020303" pitchFamily="18" charset="0"/>
                        </a:rPr>
                        <a:t>11. Finalize and deliver improvements to Discipleship  Programs assessment analysis report, and make all refinements necessary to make those Ministries more effective based on information identified in step 10, and revise and improve them accordingly.</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Discipleship  Ambassadors and Discipleship  Ministry  Team 3</a:t>
                      </a:r>
                    </a:p>
                  </a:txBody>
                  <a:tcPr marL="51435" marR="51435" marT="0" marB="0">
                    <a:lnL w="12700" cap="flat" cmpd="sng" algn="ctr">
                      <a:solidFill>
                        <a:schemeClr val="tx1"/>
                      </a:solidFill>
                      <a:prstDash val="solid"/>
                      <a:round/>
                      <a:headEnd type="none" w="med" len="med"/>
                      <a:tailEnd type="none" w="med" len="med"/>
                    </a:lnL>
                  </a:tcPr>
                </a:tc>
                <a:tc>
                  <a:txBody>
                    <a:bodyPr/>
                    <a:lstStyle/>
                    <a:p>
                      <a:pPr marL="0" marR="0">
                        <a:lnSpc>
                          <a:spcPct val="107000"/>
                        </a:lnSpc>
                        <a:spcBef>
                          <a:spcPts val="0"/>
                        </a:spcBef>
                        <a:spcAft>
                          <a:spcPts val="0"/>
                        </a:spcAft>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1 month after step 10</a:t>
                      </a:r>
                    </a:p>
                  </a:txBody>
                  <a:tcPr marL="51435" marR="51435"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Discipleship  Programs implementation  analysis is completed, and Discipleship  Programs are refined accordingly</a:t>
                      </a:r>
                    </a:p>
                  </a:txBody>
                  <a:tcPr marL="51435" marR="51435" marT="0" marB="0"/>
                </a:tc>
                <a:extLst>
                  <a:ext uri="{0D108BD9-81ED-4DB2-BD59-A6C34878D82A}">
                    <a16:rowId xmlns:a16="http://schemas.microsoft.com/office/drawing/2014/main" val="2887205641"/>
                  </a:ext>
                </a:extLst>
              </a:tr>
            </a:tbl>
          </a:graphicData>
        </a:graphic>
      </p:graphicFrame>
      <p:sp>
        <p:nvSpPr>
          <p:cNvPr id="5" name="Title 1">
            <a:extLst>
              <a:ext uri="{FF2B5EF4-FFF2-40B4-BE49-F238E27FC236}">
                <a16:creationId xmlns:a16="http://schemas.microsoft.com/office/drawing/2014/main" id="{25D351BF-DBC4-7A35-635C-6E56E97EC5A4}"/>
              </a:ext>
            </a:extLst>
          </p:cNvPr>
          <p:cNvSpPr txBox="1">
            <a:spLocks/>
          </p:cNvSpPr>
          <p:nvPr/>
        </p:nvSpPr>
        <p:spPr bwMode="auto">
          <a:xfrm>
            <a:off x="870012" y="120403"/>
            <a:ext cx="7610382"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bodyPr>
          <a:lstStyle>
            <a:lvl1pPr algn="ctr" rtl="0" fontAlgn="base">
              <a:lnSpc>
                <a:spcPct val="70000"/>
              </a:lnSpc>
              <a:spcBef>
                <a:spcPct val="0"/>
              </a:spcBef>
              <a:spcAft>
                <a:spcPct val="0"/>
              </a:spcAft>
              <a:defRPr sz="3600" b="1" u="sng">
                <a:solidFill>
                  <a:srgbClr val="760002"/>
                </a:solidFill>
                <a:effectLst/>
                <a:latin typeface="Georgia" panose="02040502050405020303" pitchFamily="18" charset="0"/>
                <a:ea typeface="+mj-ea"/>
                <a:cs typeface="Arial" panose="020B0604020202020204" pitchFamily="34" charset="0"/>
              </a:defRPr>
            </a:lvl1pPr>
            <a:lvl2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2pPr>
            <a:lvl3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3pPr>
            <a:lvl4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4pPr>
            <a:lvl5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5pPr>
            <a:lvl6pPr marL="4572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6pPr>
            <a:lvl7pPr marL="9144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7pPr>
            <a:lvl8pPr marL="13716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8pPr>
            <a:lvl9pPr marL="18288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9pPr>
          </a:lstStyle>
          <a:p>
            <a:pPr marL="0" marR="0" lvl="0" indent="0" algn="ctr" defTabSz="914400" rtl="0" eaLnBrk="0" fontAlgn="base" latinLnBrk="0" hangingPunct="0">
              <a:lnSpc>
                <a:spcPct val="70000"/>
              </a:lnSpc>
              <a:spcBef>
                <a:spcPct val="0"/>
              </a:spcBef>
              <a:spcAft>
                <a:spcPct val="0"/>
              </a:spcAft>
              <a:buClrTx/>
              <a:buSzTx/>
              <a:buFontTx/>
              <a:buNone/>
              <a:tabLst/>
              <a:defRPr/>
            </a:pPr>
            <a:r>
              <a:rPr kumimoji="0" lang="en-US" sz="2000" b="1" i="0" u="none" strike="noStrike" kern="1200" cap="none" spc="0" normalizeH="0" baseline="0" noProof="0" dirty="0">
                <a:ln>
                  <a:noFill/>
                </a:ln>
                <a:solidFill>
                  <a:srgbClr val="760002"/>
                </a:solidFill>
                <a:effectLst/>
                <a:uLnTx/>
                <a:uFillTx/>
                <a:latin typeface="Georgia" panose="02040502050405020303" pitchFamily="18" charset="0"/>
                <a:ea typeface="+mj-ea"/>
                <a:cs typeface="Arial" panose="020B0604020202020204" pitchFamily="34" charset="0"/>
              </a:rPr>
              <a:t>Leadership, Outreach &amp; Stewardship</a:t>
            </a:r>
          </a:p>
          <a:p>
            <a:pPr marL="0" marR="0" lvl="0" indent="0" algn="ctr" defTabSz="914400" rtl="0" eaLnBrk="0" fontAlgn="base" latinLnBrk="0" hangingPunct="0">
              <a:lnSpc>
                <a:spcPct val="70000"/>
              </a:lnSpc>
              <a:spcBef>
                <a:spcPct val="0"/>
              </a:spcBef>
              <a:spcAft>
                <a:spcPct val="0"/>
              </a:spcAft>
              <a:buClrTx/>
              <a:buSzTx/>
              <a:buFontTx/>
              <a:buNone/>
              <a:tabLst/>
              <a:defRPr/>
            </a:pPr>
            <a:r>
              <a:rPr kumimoji="0" lang="en-US" sz="2000" b="1" i="0" u="none" strike="noStrike" kern="1200" cap="none" spc="0" normalizeH="0" baseline="0" noProof="0" dirty="0">
                <a:ln>
                  <a:noFill/>
                </a:ln>
                <a:solidFill>
                  <a:srgbClr val="760002"/>
                </a:solidFill>
                <a:effectLst/>
                <a:uLnTx/>
                <a:uFillTx/>
                <a:latin typeface="Georgia" panose="02040502050405020303" pitchFamily="18" charset="0"/>
                <a:ea typeface="+mj-ea"/>
                <a:cs typeface="Arial" panose="020B0604020202020204" pitchFamily="34" charset="0"/>
              </a:rPr>
              <a:t>  </a:t>
            </a:r>
            <a:r>
              <a:rPr kumimoji="0" lang="en-US" sz="2000" b="1" i="0" u="sng" strike="noStrike" kern="1200" cap="none" spc="0" normalizeH="0" baseline="0" noProof="0" dirty="0">
                <a:ln>
                  <a:noFill/>
                </a:ln>
                <a:solidFill>
                  <a:srgbClr val="760002"/>
                </a:solidFill>
                <a:effectLst/>
                <a:uLnTx/>
                <a:uFillTx/>
                <a:latin typeface="Georgia" panose="02040502050405020303" pitchFamily="18" charset="0"/>
                <a:ea typeface="+mj-ea"/>
                <a:cs typeface="Arial" panose="020B0604020202020204" pitchFamily="34" charset="0"/>
              </a:rPr>
              <a:t>S.M.A.R.T. Goal 3</a:t>
            </a:r>
            <a:endParaRPr kumimoji="0" lang="en-US" sz="2100" b="1" i="0" u="sng" strike="noStrike" kern="0" cap="none" spc="0" normalizeH="0" baseline="0" noProof="0" dirty="0">
              <a:ln>
                <a:noFill/>
              </a:ln>
              <a:solidFill>
                <a:srgbClr val="760002"/>
              </a:solidFill>
              <a:effectLst/>
              <a:uLnTx/>
              <a:uFillTx/>
              <a:latin typeface="Georgia" panose="02040502050405020303" pitchFamily="18" charset="0"/>
              <a:ea typeface="+mj-ea"/>
              <a:cs typeface="Arial" panose="020B0604020202020204" pitchFamily="34" charset="0"/>
            </a:endParaRPr>
          </a:p>
        </p:txBody>
      </p:sp>
    </p:spTree>
    <p:extLst>
      <p:ext uri="{BB962C8B-B14F-4D97-AF65-F5344CB8AC3E}">
        <p14:creationId xmlns:p14="http://schemas.microsoft.com/office/powerpoint/2010/main" val="26635834"/>
      </p:ext>
    </p:extLst>
  </p:cSld>
  <p:clrMapOvr>
    <a:masterClrMapping/>
  </p:clrMapOvr>
  <p:transition>
    <p:strips dir="r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55114BBB-C2EF-4F4E-B093-0F7C6D894018}"/>
              </a:ext>
            </a:extLst>
          </p:cNvPr>
          <p:cNvGraphicFramePr>
            <a:graphicFrameLocks noGrp="1"/>
          </p:cNvGraphicFramePr>
          <p:nvPr>
            <p:ph sz="half" idx="1"/>
            <p:extLst>
              <p:ext uri="{D42A27DB-BD31-4B8C-83A1-F6EECF244321}">
                <p14:modId xmlns:p14="http://schemas.microsoft.com/office/powerpoint/2010/main" val="3510299685"/>
              </p:ext>
            </p:extLst>
          </p:nvPr>
        </p:nvGraphicFramePr>
        <p:xfrm>
          <a:off x="213064" y="1136342"/>
          <a:ext cx="8593586" cy="5075847"/>
        </p:xfrm>
        <a:graphic>
          <a:graphicData uri="http://schemas.openxmlformats.org/drawingml/2006/table">
            <a:tbl>
              <a:tblPr firstRow="1" bandRow="1">
                <a:tableStyleId>{5C22544A-7EE6-4342-B048-85BDC9FD1C3A}</a:tableStyleId>
              </a:tblPr>
              <a:tblGrid>
                <a:gridCol w="4981371">
                  <a:extLst>
                    <a:ext uri="{9D8B030D-6E8A-4147-A177-3AD203B41FA5}">
                      <a16:colId xmlns:a16="http://schemas.microsoft.com/office/drawing/2014/main" val="824145472"/>
                    </a:ext>
                  </a:extLst>
                </a:gridCol>
                <a:gridCol w="1846687">
                  <a:extLst>
                    <a:ext uri="{9D8B030D-6E8A-4147-A177-3AD203B41FA5}">
                      <a16:colId xmlns:a16="http://schemas.microsoft.com/office/drawing/2014/main" val="1324807933"/>
                    </a:ext>
                  </a:extLst>
                </a:gridCol>
                <a:gridCol w="1765528">
                  <a:extLst>
                    <a:ext uri="{9D8B030D-6E8A-4147-A177-3AD203B41FA5}">
                      <a16:colId xmlns:a16="http://schemas.microsoft.com/office/drawing/2014/main" val="818634956"/>
                    </a:ext>
                  </a:extLst>
                </a:gridCol>
              </a:tblGrid>
              <a:tr h="515978">
                <a:tc>
                  <a:txBody>
                    <a:bodyPr/>
                    <a:lstStyle/>
                    <a:p>
                      <a:r>
                        <a:rPr lang="en-US" sz="1000" dirty="0"/>
                        <a:t>Lead Measure Action</a:t>
                      </a:r>
                    </a:p>
                  </a:txBody>
                  <a:tcPr marL="68580" marR="68580" marT="34290" marB="34290"/>
                </a:tc>
                <a:tc>
                  <a:txBody>
                    <a:bodyPr/>
                    <a:lstStyle/>
                    <a:p>
                      <a:r>
                        <a:rPr lang="en-US" sz="1000" dirty="0"/>
                        <a:t>Deadline Date</a:t>
                      </a:r>
                    </a:p>
                  </a:txBody>
                  <a:tcPr marL="68580" marR="68580" marT="34290" marB="34290"/>
                </a:tc>
                <a:tc>
                  <a:txBody>
                    <a:bodyPr/>
                    <a:lstStyle/>
                    <a:p>
                      <a:r>
                        <a:rPr lang="en-US" sz="1000" dirty="0"/>
                        <a:t>Status: Percent Complete and Date</a:t>
                      </a:r>
                    </a:p>
                  </a:txBody>
                  <a:tcPr marL="68580" marR="68580" marT="34290" marB="34290"/>
                </a:tc>
                <a:extLst>
                  <a:ext uri="{0D108BD9-81ED-4DB2-BD59-A6C34878D82A}">
                    <a16:rowId xmlns:a16="http://schemas.microsoft.com/office/drawing/2014/main" val="2806969568"/>
                  </a:ext>
                </a:extLst>
              </a:tr>
              <a:tr h="380470">
                <a:tc>
                  <a:txBody>
                    <a:bodyPr/>
                    <a:lstStyle/>
                    <a:p>
                      <a:r>
                        <a:rPr lang="en-US" sz="1400" dirty="0">
                          <a:solidFill>
                            <a:schemeClr val="tx1"/>
                          </a:solidFill>
                        </a:rPr>
                        <a:t>1. Form Discipleship  Ministry Team 1</a:t>
                      </a:r>
                    </a:p>
                  </a:txBody>
                  <a:tcPr marL="68580" marR="68580" marT="34290" marB="34290"/>
                </a:tc>
                <a:tc>
                  <a:txBody>
                    <a:bodyPr/>
                    <a:lstStyle/>
                    <a:p>
                      <a:endParaRPr lang="en-US" sz="1400" dirty="0">
                        <a:solidFill>
                          <a:schemeClr val="tx1"/>
                        </a:solidFill>
                      </a:endParaRPr>
                    </a:p>
                  </a:txBody>
                  <a:tcPr marL="68580" marR="68580" marT="34290" marB="34290"/>
                </a:tc>
                <a:tc>
                  <a:txBody>
                    <a:bodyPr/>
                    <a:lstStyle/>
                    <a:p>
                      <a:endParaRPr lang="en-US" sz="1400" dirty="0">
                        <a:solidFill>
                          <a:schemeClr val="tx1"/>
                        </a:solidFill>
                      </a:endParaRPr>
                    </a:p>
                  </a:txBody>
                  <a:tcPr marL="68580" marR="68580" marT="34290" marB="34290"/>
                </a:tc>
                <a:extLst>
                  <a:ext uri="{0D108BD9-81ED-4DB2-BD59-A6C34878D82A}">
                    <a16:rowId xmlns:a16="http://schemas.microsoft.com/office/drawing/2014/main" val="571058741"/>
                  </a:ext>
                </a:extLst>
              </a:tr>
              <a:tr h="385682">
                <a:tc>
                  <a:txBody>
                    <a:bodyPr/>
                    <a:lstStyle/>
                    <a:p>
                      <a:r>
                        <a:rPr lang="en-US" sz="1400" dirty="0">
                          <a:solidFill>
                            <a:schemeClr val="tx1"/>
                          </a:solidFill>
                        </a:rPr>
                        <a:t>2. Develop definitions and effectiveness metrics</a:t>
                      </a:r>
                    </a:p>
                  </a:txBody>
                  <a:tcPr marL="68580" marR="68580" marT="34290" marB="34290"/>
                </a:tc>
                <a:tc>
                  <a:txBody>
                    <a:bodyPr/>
                    <a:lstStyle/>
                    <a:p>
                      <a:endParaRPr lang="en-US" sz="1400" dirty="0">
                        <a:solidFill>
                          <a:schemeClr val="tx1"/>
                        </a:solidFill>
                      </a:endParaRPr>
                    </a:p>
                  </a:txBody>
                  <a:tcPr marL="68580" marR="68580" marT="34290" marB="34290"/>
                </a:tc>
                <a:tc>
                  <a:txBody>
                    <a:bodyPr/>
                    <a:lstStyle/>
                    <a:p>
                      <a:endParaRPr lang="en-US" sz="1400" dirty="0">
                        <a:solidFill>
                          <a:schemeClr val="tx1"/>
                        </a:solidFill>
                      </a:endParaRPr>
                    </a:p>
                  </a:txBody>
                  <a:tcPr marL="68580" marR="68580" marT="34290" marB="34290"/>
                </a:tc>
                <a:extLst>
                  <a:ext uri="{0D108BD9-81ED-4DB2-BD59-A6C34878D82A}">
                    <a16:rowId xmlns:a16="http://schemas.microsoft.com/office/drawing/2014/main" val="2230418515"/>
                  </a:ext>
                </a:extLst>
              </a:tr>
              <a:tr h="380470">
                <a:tc>
                  <a:txBody>
                    <a:bodyPr/>
                    <a:lstStyle/>
                    <a:p>
                      <a:r>
                        <a:rPr lang="en-US" sz="1400" dirty="0">
                          <a:solidFill>
                            <a:schemeClr val="tx1"/>
                          </a:solidFill>
                        </a:rPr>
                        <a:t>3. Analyze parish baselines and success impediments</a:t>
                      </a:r>
                    </a:p>
                  </a:txBody>
                  <a:tcPr marL="68580" marR="68580" marT="34290" marB="34290"/>
                </a:tc>
                <a:tc>
                  <a:txBody>
                    <a:bodyPr/>
                    <a:lstStyle/>
                    <a:p>
                      <a:endParaRPr lang="en-US" sz="1400" dirty="0">
                        <a:solidFill>
                          <a:schemeClr val="tx1"/>
                        </a:solidFill>
                      </a:endParaRPr>
                    </a:p>
                  </a:txBody>
                  <a:tcPr marL="68580" marR="68580" marT="34290" marB="34290"/>
                </a:tc>
                <a:tc>
                  <a:txBody>
                    <a:bodyPr/>
                    <a:lstStyle/>
                    <a:p>
                      <a:endParaRPr lang="en-US" sz="1400" dirty="0">
                        <a:solidFill>
                          <a:schemeClr val="tx1"/>
                        </a:solidFill>
                      </a:endParaRPr>
                    </a:p>
                  </a:txBody>
                  <a:tcPr marL="68580" marR="68580" marT="34290" marB="34290"/>
                </a:tc>
                <a:extLst>
                  <a:ext uri="{0D108BD9-81ED-4DB2-BD59-A6C34878D82A}">
                    <a16:rowId xmlns:a16="http://schemas.microsoft.com/office/drawing/2014/main" val="552545713"/>
                  </a:ext>
                </a:extLst>
              </a:tr>
              <a:tr h="385682">
                <a:tc>
                  <a:txBody>
                    <a:bodyPr/>
                    <a:lstStyle/>
                    <a:p>
                      <a:r>
                        <a:rPr lang="en-US" sz="1400" dirty="0">
                          <a:solidFill>
                            <a:schemeClr val="tx1"/>
                          </a:solidFill>
                        </a:rPr>
                        <a:t>4. Research Discipleship  Programs</a:t>
                      </a:r>
                    </a:p>
                  </a:txBody>
                  <a:tcPr marL="68580" marR="68580" marT="34290" marB="34290"/>
                </a:tc>
                <a:tc>
                  <a:txBody>
                    <a:bodyPr/>
                    <a:lstStyle/>
                    <a:p>
                      <a:endParaRPr lang="en-US" sz="1400" dirty="0">
                        <a:solidFill>
                          <a:schemeClr val="tx1"/>
                        </a:solidFill>
                      </a:endParaRPr>
                    </a:p>
                  </a:txBody>
                  <a:tcPr marL="68580" marR="68580" marT="34290" marB="34290"/>
                </a:tc>
                <a:tc>
                  <a:txBody>
                    <a:bodyPr/>
                    <a:lstStyle/>
                    <a:p>
                      <a:endParaRPr lang="en-US" sz="1400" dirty="0">
                        <a:solidFill>
                          <a:schemeClr val="tx1"/>
                        </a:solidFill>
                      </a:endParaRPr>
                    </a:p>
                  </a:txBody>
                  <a:tcPr marL="68580" marR="68580" marT="34290" marB="34290"/>
                </a:tc>
                <a:extLst>
                  <a:ext uri="{0D108BD9-81ED-4DB2-BD59-A6C34878D82A}">
                    <a16:rowId xmlns:a16="http://schemas.microsoft.com/office/drawing/2014/main" val="503741242"/>
                  </a:ext>
                </a:extLst>
              </a:tr>
              <a:tr h="385682">
                <a:tc>
                  <a:txBody>
                    <a:bodyPr/>
                    <a:lstStyle/>
                    <a:p>
                      <a:r>
                        <a:rPr lang="en-US" sz="1400" dirty="0">
                          <a:solidFill>
                            <a:schemeClr val="tx1"/>
                          </a:solidFill>
                        </a:rPr>
                        <a:t>5. Evaluate Discipleship  Programs</a:t>
                      </a:r>
                    </a:p>
                  </a:txBody>
                  <a:tcPr marL="68580" marR="68580" marT="34290" marB="34290"/>
                </a:tc>
                <a:tc>
                  <a:txBody>
                    <a:bodyPr/>
                    <a:lstStyle/>
                    <a:p>
                      <a:endParaRPr lang="en-US" sz="1400" dirty="0">
                        <a:solidFill>
                          <a:schemeClr val="tx1"/>
                        </a:solidFill>
                      </a:endParaRPr>
                    </a:p>
                  </a:txBody>
                  <a:tcPr marL="68580" marR="68580" marT="34290" marB="34290"/>
                </a:tc>
                <a:tc>
                  <a:txBody>
                    <a:bodyPr/>
                    <a:lstStyle/>
                    <a:p>
                      <a:endParaRPr lang="en-US" sz="1400" dirty="0">
                        <a:solidFill>
                          <a:schemeClr val="tx1"/>
                        </a:solidFill>
                      </a:endParaRPr>
                    </a:p>
                  </a:txBody>
                  <a:tcPr marL="68580" marR="68580" marT="34290" marB="34290"/>
                </a:tc>
                <a:extLst>
                  <a:ext uri="{0D108BD9-81ED-4DB2-BD59-A6C34878D82A}">
                    <a16:rowId xmlns:a16="http://schemas.microsoft.com/office/drawing/2014/main" val="845713103"/>
                  </a:ext>
                </a:extLst>
              </a:tr>
              <a:tr h="385682">
                <a:tc>
                  <a:txBody>
                    <a:bodyPr/>
                    <a:lstStyle/>
                    <a:p>
                      <a:r>
                        <a:rPr lang="en-US" sz="1400" dirty="0">
                          <a:solidFill>
                            <a:schemeClr val="tx1"/>
                          </a:solidFill>
                        </a:rPr>
                        <a:t>6. Finalize Discipleship  Programs</a:t>
                      </a:r>
                    </a:p>
                  </a:txBody>
                  <a:tcPr marL="68580" marR="68580" marT="34290" marB="34290"/>
                </a:tc>
                <a:tc>
                  <a:txBody>
                    <a:bodyPr/>
                    <a:lstStyle/>
                    <a:p>
                      <a:endParaRPr lang="en-US" sz="1400" dirty="0">
                        <a:solidFill>
                          <a:schemeClr val="tx1"/>
                        </a:solidFill>
                      </a:endParaRPr>
                    </a:p>
                  </a:txBody>
                  <a:tcPr marL="68580" marR="68580" marT="34290" marB="34290"/>
                </a:tc>
                <a:tc>
                  <a:txBody>
                    <a:bodyPr/>
                    <a:lstStyle/>
                    <a:p>
                      <a:endParaRPr lang="en-US" sz="1400" dirty="0">
                        <a:solidFill>
                          <a:schemeClr val="tx1"/>
                        </a:solidFill>
                      </a:endParaRPr>
                    </a:p>
                  </a:txBody>
                  <a:tcPr marL="68580" marR="68580" marT="34290" marB="34290"/>
                </a:tc>
                <a:extLst>
                  <a:ext uri="{0D108BD9-81ED-4DB2-BD59-A6C34878D82A}">
                    <a16:rowId xmlns:a16="http://schemas.microsoft.com/office/drawing/2014/main" val="4096844472"/>
                  </a:ext>
                </a:extLst>
              </a:tr>
              <a:tr h="465092">
                <a:tc>
                  <a:txBody>
                    <a:bodyPr/>
                    <a:lstStyle/>
                    <a:p>
                      <a:r>
                        <a:rPr lang="en-US" sz="1400" dirty="0">
                          <a:solidFill>
                            <a:schemeClr val="tx1"/>
                          </a:solidFill>
                        </a:rPr>
                        <a:t>7. Identify and recruit Discipleship  Ambassadors</a:t>
                      </a:r>
                    </a:p>
                  </a:txBody>
                  <a:tcPr marL="68580" marR="68580" marT="34290" marB="34290"/>
                </a:tc>
                <a:tc>
                  <a:txBody>
                    <a:bodyPr/>
                    <a:lstStyle/>
                    <a:p>
                      <a:endParaRPr lang="en-US" sz="1400" dirty="0">
                        <a:solidFill>
                          <a:schemeClr val="tx1"/>
                        </a:solidFill>
                      </a:endParaRPr>
                    </a:p>
                  </a:txBody>
                  <a:tcPr marL="68580" marR="68580" marT="34290" marB="34290"/>
                </a:tc>
                <a:tc>
                  <a:txBody>
                    <a:bodyPr/>
                    <a:lstStyle/>
                    <a:p>
                      <a:endParaRPr lang="en-US" sz="1400" dirty="0">
                        <a:solidFill>
                          <a:schemeClr val="tx1"/>
                        </a:solidFill>
                      </a:endParaRPr>
                    </a:p>
                  </a:txBody>
                  <a:tcPr marL="68580" marR="68580" marT="34290" marB="34290"/>
                </a:tc>
                <a:extLst>
                  <a:ext uri="{0D108BD9-81ED-4DB2-BD59-A6C34878D82A}">
                    <a16:rowId xmlns:a16="http://schemas.microsoft.com/office/drawing/2014/main" val="1906038764"/>
                  </a:ext>
                </a:extLst>
              </a:tr>
              <a:tr h="373471">
                <a:tc>
                  <a:txBody>
                    <a:bodyPr/>
                    <a:lstStyle/>
                    <a:p>
                      <a:r>
                        <a:rPr lang="en-US" sz="1400" dirty="0">
                          <a:solidFill>
                            <a:schemeClr val="tx1"/>
                          </a:solidFill>
                        </a:rPr>
                        <a:t>8. Train Discipleship  Ambassadors</a:t>
                      </a:r>
                    </a:p>
                  </a:txBody>
                  <a:tcPr marL="68580" marR="68580" marT="34290" marB="34290"/>
                </a:tc>
                <a:tc>
                  <a:txBody>
                    <a:bodyPr/>
                    <a:lstStyle/>
                    <a:p>
                      <a:endParaRPr lang="en-US" sz="1400" dirty="0">
                        <a:solidFill>
                          <a:schemeClr val="tx1"/>
                        </a:solidFill>
                      </a:endParaRPr>
                    </a:p>
                  </a:txBody>
                  <a:tcPr marL="68580" marR="68580" marT="34290" marB="34290"/>
                </a:tc>
                <a:tc>
                  <a:txBody>
                    <a:bodyPr/>
                    <a:lstStyle/>
                    <a:p>
                      <a:endParaRPr lang="en-US" sz="1400" dirty="0">
                        <a:solidFill>
                          <a:schemeClr val="tx1"/>
                        </a:solidFill>
                      </a:endParaRPr>
                    </a:p>
                  </a:txBody>
                  <a:tcPr marL="68580" marR="68580" marT="34290" marB="34290"/>
                </a:tc>
                <a:extLst>
                  <a:ext uri="{0D108BD9-81ED-4DB2-BD59-A6C34878D82A}">
                    <a16:rowId xmlns:a16="http://schemas.microsoft.com/office/drawing/2014/main" val="59820400"/>
                  </a:ext>
                </a:extLst>
              </a:tr>
              <a:tr h="515978">
                <a:tc>
                  <a:txBody>
                    <a:bodyPr/>
                    <a:lstStyle/>
                    <a:p>
                      <a:pPr>
                        <a:tabLst>
                          <a:tab pos="519113" algn="l"/>
                        </a:tabLst>
                      </a:pPr>
                      <a:r>
                        <a:rPr lang="en-US" sz="1400" dirty="0">
                          <a:solidFill>
                            <a:schemeClr val="tx1"/>
                          </a:solidFill>
                        </a:rPr>
                        <a:t>9. Implement Discipleship Programs and manage to interim quarterly and monthly targets to achieve all Discipleship Goals</a:t>
                      </a:r>
                    </a:p>
                  </a:txBody>
                  <a:tcPr marL="68580" marR="68580" marT="34290" marB="34290"/>
                </a:tc>
                <a:tc>
                  <a:txBody>
                    <a:bodyPr/>
                    <a:lstStyle/>
                    <a:p>
                      <a:endParaRPr lang="en-US" sz="1400" dirty="0">
                        <a:solidFill>
                          <a:schemeClr val="tx1"/>
                        </a:solidFill>
                      </a:endParaRPr>
                    </a:p>
                  </a:txBody>
                  <a:tcPr marL="68580" marR="68580" marT="34290" marB="34290"/>
                </a:tc>
                <a:tc>
                  <a:txBody>
                    <a:bodyPr/>
                    <a:lstStyle/>
                    <a:p>
                      <a:endParaRPr lang="en-US" sz="1400" dirty="0">
                        <a:solidFill>
                          <a:schemeClr val="tx1"/>
                        </a:solidFill>
                      </a:endParaRPr>
                    </a:p>
                  </a:txBody>
                  <a:tcPr marL="68580" marR="68580" marT="34290" marB="34290"/>
                </a:tc>
                <a:extLst>
                  <a:ext uri="{0D108BD9-81ED-4DB2-BD59-A6C34878D82A}">
                    <a16:rowId xmlns:a16="http://schemas.microsoft.com/office/drawing/2014/main" val="1319602124"/>
                  </a:ext>
                </a:extLst>
              </a:tr>
              <a:tr h="385682">
                <a:tc>
                  <a:txBody>
                    <a:bodyPr/>
                    <a:lstStyle/>
                    <a:p>
                      <a:pPr>
                        <a:tabLst>
                          <a:tab pos="519113" algn="l"/>
                        </a:tabLst>
                      </a:pPr>
                      <a:r>
                        <a:rPr lang="en-US" sz="1400" dirty="0">
                          <a:solidFill>
                            <a:schemeClr val="tx1"/>
                          </a:solidFill>
                        </a:rPr>
                        <a:t>10. Obtain Data from Discipleship  Programs Implementation</a:t>
                      </a:r>
                    </a:p>
                  </a:txBody>
                  <a:tcPr marL="68580" marR="68580" marT="34290" marB="34290"/>
                </a:tc>
                <a:tc>
                  <a:txBody>
                    <a:bodyPr/>
                    <a:lstStyle/>
                    <a:p>
                      <a:endParaRPr lang="en-US" sz="1400" dirty="0">
                        <a:solidFill>
                          <a:schemeClr val="tx1"/>
                        </a:solidFill>
                      </a:endParaRPr>
                    </a:p>
                  </a:txBody>
                  <a:tcPr marL="68580" marR="68580" marT="34290" marB="34290"/>
                </a:tc>
                <a:tc>
                  <a:txBody>
                    <a:bodyPr/>
                    <a:lstStyle/>
                    <a:p>
                      <a:endParaRPr lang="en-US" sz="1400" dirty="0">
                        <a:solidFill>
                          <a:schemeClr val="tx1"/>
                        </a:solidFill>
                      </a:endParaRPr>
                    </a:p>
                  </a:txBody>
                  <a:tcPr marL="68580" marR="68580" marT="34290" marB="34290"/>
                </a:tc>
                <a:extLst>
                  <a:ext uri="{0D108BD9-81ED-4DB2-BD59-A6C34878D82A}">
                    <a16:rowId xmlns:a16="http://schemas.microsoft.com/office/drawing/2014/main" val="3712199347"/>
                  </a:ext>
                </a:extLst>
              </a:tr>
              <a:tr h="515978">
                <a:tc>
                  <a:txBody>
                    <a:bodyPr/>
                    <a:lstStyle/>
                    <a:p>
                      <a:pPr>
                        <a:tabLst>
                          <a:tab pos="519113" algn="l"/>
                        </a:tabLst>
                      </a:pPr>
                      <a:r>
                        <a:rPr lang="en-US" sz="1400" dirty="0">
                          <a:solidFill>
                            <a:schemeClr val="tx1"/>
                          </a:solidFill>
                        </a:rPr>
                        <a:t>11. Improve Discipleship  Programs based lessons learned in step 10	</a:t>
                      </a:r>
                      <a:endParaRPr lang="en-US" sz="1400" b="1" u="sng" dirty="0">
                        <a:solidFill>
                          <a:schemeClr val="tx1"/>
                        </a:solidFill>
                      </a:endParaRPr>
                    </a:p>
                  </a:txBody>
                  <a:tcPr marL="68580" marR="68580" marT="34290" marB="34290"/>
                </a:tc>
                <a:tc>
                  <a:txBody>
                    <a:bodyPr/>
                    <a:lstStyle/>
                    <a:p>
                      <a:endParaRPr lang="en-US" sz="1400" dirty="0">
                        <a:solidFill>
                          <a:schemeClr val="tx1"/>
                        </a:solidFill>
                      </a:endParaRPr>
                    </a:p>
                  </a:txBody>
                  <a:tcPr marL="68580" marR="68580" marT="34290" marB="34290"/>
                </a:tc>
                <a:tc>
                  <a:txBody>
                    <a:bodyPr/>
                    <a:lstStyle/>
                    <a:p>
                      <a:endParaRPr lang="en-US" sz="1400" dirty="0">
                        <a:solidFill>
                          <a:schemeClr val="tx1"/>
                        </a:solidFill>
                      </a:endParaRPr>
                    </a:p>
                  </a:txBody>
                  <a:tcPr marL="68580" marR="68580" marT="34290" marB="34290"/>
                </a:tc>
                <a:extLst>
                  <a:ext uri="{0D108BD9-81ED-4DB2-BD59-A6C34878D82A}">
                    <a16:rowId xmlns:a16="http://schemas.microsoft.com/office/drawing/2014/main" val="1217137386"/>
                  </a:ext>
                </a:extLst>
              </a:tr>
            </a:tbl>
          </a:graphicData>
        </a:graphic>
      </p:graphicFrame>
      <p:sp>
        <p:nvSpPr>
          <p:cNvPr id="6" name="Title 1">
            <a:extLst>
              <a:ext uri="{FF2B5EF4-FFF2-40B4-BE49-F238E27FC236}">
                <a16:creationId xmlns:a16="http://schemas.microsoft.com/office/drawing/2014/main" id="{ACA64796-E980-5DA8-9C7A-35DB834AF4D1}"/>
              </a:ext>
            </a:extLst>
          </p:cNvPr>
          <p:cNvSpPr txBox="1">
            <a:spLocks/>
          </p:cNvSpPr>
          <p:nvPr/>
        </p:nvSpPr>
        <p:spPr bwMode="auto">
          <a:xfrm>
            <a:off x="738529" y="129281"/>
            <a:ext cx="7610382"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bodyPr>
          <a:lstStyle>
            <a:lvl1pPr algn="ctr" rtl="0" fontAlgn="base">
              <a:lnSpc>
                <a:spcPct val="70000"/>
              </a:lnSpc>
              <a:spcBef>
                <a:spcPct val="0"/>
              </a:spcBef>
              <a:spcAft>
                <a:spcPct val="0"/>
              </a:spcAft>
              <a:defRPr sz="3600" b="1" u="sng">
                <a:solidFill>
                  <a:srgbClr val="760002"/>
                </a:solidFill>
                <a:effectLst/>
                <a:latin typeface="Georgia" panose="02040502050405020303" pitchFamily="18" charset="0"/>
                <a:ea typeface="+mj-ea"/>
                <a:cs typeface="Arial" panose="020B0604020202020204" pitchFamily="34" charset="0"/>
              </a:defRPr>
            </a:lvl1pPr>
            <a:lvl2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2pPr>
            <a:lvl3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3pPr>
            <a:lvl4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4pPr>
            <a:lvl5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5pPr>
            <a:lvl6pPr marL="4572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6pPr>
            <a:lvl7pPr marL="9144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7pPr>
            <a:lvl8pPr marL="13716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8pPr>
            <a:lvl9pPr marL="18288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9pPr>
          </a:lstStyle>
          <a:p>
            <a:pPr marL="0" marR="0" lvl="0" indent="0" algn="ctr" defTabSz="914400" rtl="0" eaLnBrk="0" fontAlgn="base" latinLnBrk="0" hangingPunct="0">
              <a:lnSpc>
                <a:spcPct val="70000"/>
              </a:lnSpc>
              <a:spcBef>
                <a:spcPct val="0"/>
              </a:spcBef>
              <a:spcAft>
                <a:spcPct val="0"/>
              </a:spcAft>
              <a:buClrTx/>
              <a:buSzTx/>
              <a:buFontTx/>
              <a:buNone/>
              <a:tabLst/>
              <a:defRPr/>
            </a:pPr>
            <a:r>
              <a:rPr kumimoji="0" lang="en-US" sz="1800" b="1" i="0" u="none" strike="noStrike" kern="1200" cap="none" spc="0" normalizeH="0" baseline="0" noProof="0" dirty="0">
                <a:ln>
                  <a:noFill/>
                </a:ln>
                <a:solidFill>
                  <a:srgbClr val="760002"/>
                </a:solidFill>
                <a:effectLst/>
                <a:uLnTx/>
                <a:uFillTx/>
                <a:latin typeface="Georgia" panose="02040502050405020303" pitchFamily="18" charset="0"/>
                <a:ea typeface="+mj-ea"/>
                <a:cs typeface="Arial" panose="020B0604020202020204" pitchFamily="34" charset="0"/>
              </a:rPr>
              <a:t>Leadership, Outreach &amp; Stewardship  </a:t>
            </a:r>
          </a:p>
          <a:p>
            <a:pPr marL="0" marR="0" lvl="0" indent="0" algn="ctr" defTabSz="914400" rtl="0" eaLnBrk="0" fontAlgn="base" latinLnBrk="0" hangingPunct="0">
              <a:lnSpc>
                <a:spcPct val="70000"/>
              </a:lnSpc>
              <a:spcBef>
                <a:spcPct val="0"/>
              </a:spcBef>
              <a:spcAft>
                <a:spcPct val="0"/>
              </a:spcAft>
              <a:buClrTx/>
              <a:buSzTx/>
              <a:buFontTx/>
              <a:buNone/>
              <a:tabLst/>
              <a:defRPr/>
            </a:pPr>
            <a:r>
              <a:rPr kumimoji="0" lang="en-US" sz="1800" b="1" i="0" u="sng" strike="noStrike" kern="1200" cap="none" spc="0" normalizeH="0" baseline="0" noProof="0" dirty="0">
                <a:ln>
                  <a:noFill/>
                </a:ln>
                <a:solidFill>
                  <a:srgbClr val="760002"/>
                </a:solidFill>
                <a:effectLst/>
                <a:uLnTx/>
                <a:uFillTx/>
                <a:latin typeface="Georgia" panose="02040502050405020303" pitchFamily="18" charset="0"/>
                <a:ea typeface="+mj-ea"/>
                <a:cs typeface="Arial" panose="020B0604020202020204" pitchFamily="34" charset="0"/>
              </a:rPr>
              <a:t>Goal 3  Scoreboard</a:t>
            </a:r>
            <a:endParaRPr kumimoji="0" lang="en-US" sz="1800" b="1" i="0" u="sng" strike="noStrike" kern="0" cap="none" spc="0" normalizeH="0" baseline="0" noProof="0" dirty="0">
              <a:ln>
                <a:noFill/>
              </a:ln>
              <a:solidFill>
                <a:srgbClr val="760002"/>
              </a:solidFill>
              <a:effectLst/>
              <a:uLnTx/>
              <a:uFillTx/>
              <a:latin typeface="Georgia" panose="02040502050405020303" pitchFamily="18" charset="0"/>
              <a:ea typeface="+mj-ea"/>
              <a:cs typeface="Arial" panose="020B0604020202020204" pitchFamily="34" charset="0"/>
            </a:endParaRPr>
          </a:p>
        </p:txBody>
      </p:sp>
    </p:spTree>
    <p:extLst>
      <p:ext uri="{BB962C8B-B14F-4D97-AF65-F5344CB8AC3E}">
        <p14:creationId xmlns:p14="http://schemas.microsoft.com/office/powerpoint/2010/main" val="2750126966"/>
      </p:ext>
    </p:extLst>
  </p:cSld>
  <p:clrMapOvr>
    <a:masterClrMapping/>
  </p:clrMapOvr>
  <p:transition>
    <p:strips dir="rd"/>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2" name="Rectangle 321">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4" name="Rectangle 323">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0"/>
            <a:ext cx="9143999"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6" name="Rectangle 325">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642"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8" name="Rectangle 327">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1"/>
            <a:ext cx="9144001"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 name="Title 1">
            <a:extLst>
              <a:ext uri="{FF2B5EF4-FFF2-40B4-BE49-F238E27FC236}">
                <a16:creationId xmlns:a16="http://schemas.microsoft.com/office/drawing/2014/main" id="{AAFF7035-334D-3655-D371-581FF7D94AB9}"/>
              </a:ext>
            </a:extLst>
          </p:cNvPr>
          <p:cNvSpPr txBox="1">
            <a:spLocks/>
          </p:cNvSpPr>
          <p:nvPr/>
        </p:nvSpPr>
        <p:spPr bwMode="auto">
          <a:xfrm>
            <a:off x="321734" y="-78649"/>
            <a:ext cx="8719526" cy="1159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lvl1pPr algn="ctr" rtl="0" fontAlgn="base">
              <a:lnSpc>
                <a:spcPct val="70000"/>
              </a:lnSpc>
              <a:spcBef>
                <a:spcPct val="0"/>
              </a:spcBef>
              <a:spcAft>
                <a:spcPct val="0"/>
              </a:spcAft>
              <a:defRPr sz="3600" b="1" u="sng">
                <a:solidFill>
                  <a:srgbClr val="760002"/>
                </a:solidFill>
                <a:effectLst/>
                <a:latin typeface="Georgia" panose="02040502050405020303" pitchFamily="18" charset="0"/>
                <a:ea typeface="+mj-ea"/>
                <a:cs typeface="Arial" panose="020B0604020202020204" pitchFamily="34" charset="0"/>
              </a:defRPr>
            </a:lvl1pPr>
            <a:lvl2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2pPr>
            <a:lvl3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3pPr>
            <a:lvl4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4pPr>
            <a:lvl5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5pPr>
            <a:lvl6pPr marL="4572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6pPr>
            <a:lvl7pPr marL="9144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7pPr>
            <a:lvl8pPr marL="13716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8pPr>
            <a:lvl9pPr marL="18288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9pPr>
          </a:lstStyle>
          <a:p>
            <a:pPr marL="0" marR="0" lvl="0" indent="0" algn="l" defTabSz="914400" rtl="0" eaLnBrk="1" fontAlgn="base" latinLnBrk="0" hangingPunct="1">
              <a:lnSpc>
                <a:spcPct val="90000"/>
              </a:lnSpc>
              <a:spcBef>
                <a:spcPct val="0"/>
              </a:spcBef>
              <a:spcAft>
                <a:spcPts val="600"/>
              </a:spcAft>
              <a:buClrTx/>
              <a:buSzTx/>
              <a:buFontTx/>
              <a:buNone/>
              <a:tabLst/>
              <a:defRPr/>
            </a:pPr>
            <a:r>
              <a:rPr kumimoji="0" lang="en-US" sz="3500" b="0" i="0" u="sng"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Stewardship  &amp;  Engagement  Action  Plan</a:t>
            </a:r>
          </a:p>
        </p:txBody>
      </p:sp>
      <p:graphicFrame>
        <p:nvGraphicFramePr>
          <p:cNvPr id="317" name="Content Placeholder 3"/>
          <p:cNvGraphicFramePr/>
          <p:nvPr/>
        </p:nvGraphicFramePr>
        <p:xfrm>
          <a:off x="2" y="1080551"/>
          <a:ext cx="9143998" cy="5610119"/>
        </p:xfrm>
        <a:graphic>
          <a:graphicData uri="http://schemas.openxmlformats.org/drawingml/2006/table">
            <a:tbl>
              <a:tblPr firstRow="1" bandRow="1">
                <a:noFill/>
              </a:tblPr>
              <a:tblGrid>
                <a:gridCol w="4092605">
                  <a:extLst>
                    <a:ext uri="{9D8B030D-6E8A-4147-A177-3AD203B41FA5}">
                      <a16:colId xmlns:a16="http://schemas.microsoft.com/office/drawing/2014/main" val="20000"/>
                    </a:ext>
                  </a:extLst>
                </a:gridCol>
                <a:gridCol w="1731145">
                  <a:extLst>
                    <a:ext uri="{9D8B030D-6E8A-4147-A177-3AD203B41FA5}">
                      <a16:colId xmlns:a16="http://schemas.microsoft.com/office/drawing/2014/main" val="31893473"/>
                    </a:ext>
                  </a:extLst>
                </a:gridCol>
                <a:gridCol w="1402672">
                  <a:extLst>
                    <a:ext uri="{9D8B030D-6E8A-4147-A177-3AD203B41FA5}">
                      <a16:colId xmlns:a16="http://schemas.microsoft.com/office/drawing/2014/main" val="114495414"/>
                    </a:ext>
                  </a:extLst>
                </a:gridCol>
                <a:gridCol w="1917576">
                  <a:extLst>
                    <a:ext uri="{9D8B030D-6E8A-4147-A177-3AD203B41FA5}">
                      <a16:colId xmlns:a16="http://schemas.microsoft.com/office/drawing/2014/main" val="1475866774"/>
                    </a:ext>
                  </a:extLst>
                </a:gridCol>
              </a:tblGrid>
              <a:tr h="417250">
                <a:tc>
                  <a:txBody>
                    <a:bodyPr/>
                    <a:lstStyle/>
                    <a:p>
                      <a:pPr algn="ctr">
                        <a:defRPr sz="1400">
                          <a:solidFill>
                            <a:srgbClr val="800000"/>
                          </a:solidFill>
                          <a:latin typeface="Georgia"/>
                          <a:ea typeface="Georgia"/>
                          <a:cs typeface="Georgia"/>
                          <a:sym typeface="Georgia"/>
                        </a:defRPr>
                      </a:pPr>
                      <a:r>
                        <a:rPr sz="1400" b="1" u="sng" dirty="0">
                          <a:solidFill>
                            <a:schemeClr val="tx1">
                              <a:lumMod val="75000"/>
                              <a:lumOff val="25000"/>
                            </a:schemeClr>
                          </a:solidFill>
                          <a:latin typeface="Arial" panose="020B0604020202020204" pitchFamily="34" charset="0"/>
                          <a:cs typeface="Arial" panose="020B0604020202020204" pitchFamily="34" charset="0"/>
                        </a:rPr>
                        <a:t>Actions  </a:t>
                      </a:r>
                      <a:r>
                        <a:rPr lang="en-US" sz="1400" b="1" u="sng" dirty="0">
                          <a:solidFill>
                            <a:schemeClr val="tx1">
                              <a:lumMod val="75000"/>
                              <a:lumOff val="25000"/>
                            </a:schemeClr>
                          </a:solidFill>
                          <a:latin typeface="Arial" panose="020B0604020202020204" pitchFamily="34" charset="0"/>
                          <a:cs typeface="Arial" panose="020B0604020202020204" pitchFamily="34" charset="0"/>
                        </a:rPr>
                        <a:t>Steps</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u="none" dirty="0">
                          <a:solidFill>
                            <a:schemeClr val="tx1">
                              <a:lumMod val="75000"/>
                              <a:lumOff val="25000"/>
                            </a:schemeClr>
                          </a:solidFill>
                          <a:latin typeface="Arial" panose="020B0604020202020204" pitchFamily="34" charset="0"/>
                          <a:cs typeface="Arial" panose="020B0604020202020204" pitchFamily="34" charset="0"/>
                        </a:rPr>
                        <a:t>      </a:t>
                      </a:r>
                      <a:r>
                        <a:rPr lang="en-US" sz="1400" b="1" u="sng" dirty="0">
                          <a:solidFill>
                            <a:schemeClr val="tx1">
                              <a:lumMod val="75000"/>
                              <a:lumOff val="25000"/>
                            </a:schemeClr>
                          </a:solidFill>
                          <a:latin typeface="Arial" panose="020B0604020202020204" pitchFamily="34" charset="0"/>
                          <a:cs typeface="Arial" panose="020B0604020202020204" pitchFamily="34" charset="0"/>
                        </a:rPr>
                        <a:t>Responsible Party</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u="sng" dirty="0">
                          <a:solidFill>
                            <a:schemeClr val="tx1">
                              <a:lumMod val="75000"/>
                              <a:lumOff val="25000"/>
                            </a:schemeClr>
                          </a:solidFill>
                          <a:latin typeface="Arial" panose="020B0604020202020204" pitchFamily="34" charset="0"/>
                          <a:cs typeface="Arial" panose="020B0604020202020204" pitchFamily="34" charset="0"/>
                        </a:rPr>
                        <a:t>Deadline</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dirty="0">
                          <a:solidFill>
                            <a:schemeClr val="tx1">
                              <a:lumMod val="75000"/>
                              <a:lumOff val="25000"/>
                            </a:schemeClr>
                          </a:solidFill>
                          <a:latin typeface="Arial" panose="020B0604020202020204" pitchFamily="34" charset="0"/>
                          <a:cs typeface="Arial" panose="020B0604020202020204" pitchFamily="34" charset="0"/>
                        </a:rPr>
                        <a:t> Completion </a:t>
                      </a:r>
                    </a:p>
                    <a:p>
                      <a:pPr algn="ctr">
                        <a:defRPr sz="1400" u="sng">
                          <a:solidFill>
                            <a:srgbClr val="800000"/>
                          </a:solidFill>
                          <a:latin typeface="Georgia"/>
                          <a:ea typeface="Georgia"/>
                          <a:cs typeface="Georgia"/>
                          <a:sym typeface="Georgia"/>
                        </a:defRPr>
                      </a:pPr>
                      <a:r>
                        <a:rPr lang="en-US" sz="1400" b="1" dirty="0">
                          <a:solidFill>
                            <a:schemeClr val="tx1">
                              <a:lumMod val="75000"/>
                              <a:lumOff val="25000"/>
                            </a:schemeClr>
                          </a:solidFill>
                          <a:latin typeface="Arial" panose="020B0604020202020204" pitchFamily="34" charset="0"/>
                          <a:cs typeface="Arial" panose="020B0604020202020204" pitchFamily="34" charset="0"/>
                        </a:rPr>
                        <a:t>Test</a:t>
                      </a:r>
                      <a:endParaRPr sz="1400" b="1"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0"/>
                  </a:ext>
                </a:extLst>
              </a:tr>
              <a:tr h="360312">
                <a:tc gridSpan="4">
                  <a:txBody>
                    <a:bodyPr/>
                    <a:lstStyle/>
                    <a:p>
                      <a:pPr algn="l">
                        <a:lnSpc>
                          <a:spcPct val="107000"/>
                        </a:lnSpc>
                        <a:defRPr sz="1800"/>
                      </a:pPr>
                      <a:r>
                        <a:rPr lang="en-US" sz="12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Interim Goal </a:t>
                      </a:r>
                      <a:r>
                        <a:rPr sz="12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 1: Research the most effective </a:t>
                      </a:r>
                      <a:r>
                        <a:rPr lang="en-US" sz="12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stewardship</a:t>
                      </a:r>
                      <a:r>
                        <a:rPr sz="12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 </a:t>
                      </a:r>
                      <a:r>
                        <a:rPr lang="en-US" sz="12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and ministry engagement p</a:t>
                      </a:r>
                      <a:r>
                        <a:rPr sz="12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rogram</a:t>
                      </a:r>
                      <a:r>
                        <a:rPr lang="en-US" sz="12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s </a:t>
                      </a:r>
                      <a:r>
                        <a:rPr sz="12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within </a:t>
                      </a:r>
                      <a:r>
                        <a:rPr lang="en-US" sz="12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4</a:t>
                      </a:r>
                      <a:r>
                        <a:rPr sz="12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 months</a:t>
                      </a: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l">
                        <a:lnSpc>
                          <a:spcPct val="107000"/>
                        </a:lnSpc>
                        <a:defRPr sz="1800"/>
                      </a:pPr>
                      <a:endParaRPr sz="1000" b="1" u="sng" dirty="0">
                        <a:solidFill>
                          <a:schemeClr val="tx1">
                            <a:lumMod val="75000"/>
                            <a:lumOff val="25000"/>
                          </a:schemeClr>
                        </a:solidFill>
                        <a:latin typeface="Georgia"/>
                        <a:ea typeface="Georgia"/>
                        <a:cs typeface="Georgia"/>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mpd="sng">
                      <a:noFill/>
                      <a:prstDash val="solid"/>
                    </a:lnR>
                    <a:lnT w="12700" cap="flat" cmpd="sng" algn="ctr">
                      <a:solidFill>
                        <a:schemeClr val="tx1"/>
                      </a:solidFill>
                      <a:prstDash val="solid"/>
                      <a:round/>
                      <a:headEnd type="none" w="med" len="med"/>
                      <a:tailEnd type="none" w="med" len="med"/>
                    </a:lnT>
                    <a:lnB w="9525" cap="flat" cmpd="sng" algn="ctr">
                      <a:solidFill>
                        <a:srgbClr val="C7C6C1"/>
                      </a:solidFill>
                      <a:prstDash val="solid"/>
                      <a:round/>
                      <a:headEnd type="none" w="med" len="med"/>
                      <a:tailEnd type="none" w="med" len="med"/>
                    </a:lnB>
                    <a:noFill/>
                  </a:tcPr>
                </a:tc>
                <a:extLst>
                  <a:ext uri="{0D108BD9-81ED-4DB2-BD59-A6C34878D82A}">
                    <a16:rowId xmlns:a16="http://schemas.microsoft.com/office/drawing/2014/main" val="10001"/>
                  </a:ext>
                </a:extLst>
              </a:tr>
              <a:tr h="566753">
                <a:tc>
                  <a:txBody>
                    <a:bodyPr/>
                    <a:lstStyle/>
                    <a:p>
                      <a:pPr algn="l">
                        <a:lnSpc>
                          <a:spcPct val="107000"/>
                        </a:lnSpc>
                        <a:defRPr sz="1800"/>
                      </a:pP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1. Form </a:t>
                      </a:r>
                      <a:r>
                        <a:rPr lang="en-US"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Stewardship &amp; Engagement Ministry </a:t>
                      </a: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Team </a:t>
                      </a:r>
                      <a:r>
                        <a:rPr lang="en-US"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(S&amp;EMT</a:t>
                      </a: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 </a:t>
                      </a: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sz="1800"/>
                      </a:pPr>
                      <a:r>
                        <a:rPr lang="en-US"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SPT and S&amp;EMT Goal Co-Captains</a:t>
                      </a:r>
                      <a:endParaRPr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1 month  after Start Date</a:t>
                      </a:r>
                      <a:endParaRPr lang="en-US" sz="1300" dirty="0">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lang="en-US" sz="13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S&amp;EMT members agree to serve  </a:t>
                      </a:r>
                      <a:endParaRPr sz="1300" b="1"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726883">
                <a:tc>
                  <a:txBody>
                    <a:bodyPr/>
                    <a:lstStyle/>
                    <a:p>
                      <a:pPr marL="0" lvl="1" indent="0" algn="l">
                        <a:defRPr sz="1400" b="1">
                          <a:solidFill>
                            <a:srgbClr val="5D0100"/>
                          </a:solidFill>
                          <a:latin typeface="Georgia"/>
                          <a:ea typeface="Georgia"/>
                          <a:cs typeface="Georgia"/>
                          <a:sym typeface="Georgia"/>
                        </a:defRPr>
                      </a:pPr>
                      <a:r>
                        <a:rPr sz="1400" dirty="0">
                          <a:solidFill>
                            <a:schemeClr val="tx1">
                              <a:lumMod val="75000"/>
                              <a:lumOff val="25000"/>
                            </a:schemeClr>
                          </a:solidFill>
                          <a:latin typeface="Arial" panose="020B0604020202020204" pitchFamily="34" charset="0"/>
                          <a:cs typeface="Arial" panose="020B0604020202020204" pitchFamily="34" charset="0"/>
                        </a:rPr>
                        <a:t>2. Determine </a:t>
                      </a:r>
                      <a:r>
                        <a:rPr lang="en-US" sz="1400" dirty="0">
                          <a:solidFill>
                            <a:schemeClr val="tx1">
                              <a:lumMod val="75000"/>
                              <a:lumOff val="25000"/>
                            </a:schemeClr>
                          </a:solidFill>
                          <a:latin typeface="Arial" panose="020B0604020202020204" pitchFamily="34" charset="0"/>
                          <a:cs typeface="Arial" panose="020B0604020202020204" pitchFamily="34" charset="0"/>
                        </a:rPr>
                        <a:t>adult and youth </a:t>
                      </a:r>
                      <a:r>
                        <a:rPr sz="1400" dirty="0">
                          <a:solidFill>
                            <a:schemeClr val="tx1">
                              <a:lumMod val="75000"/>
                              <a:lumOff val="25000"/>
                            </a:schemeClr>
                          </a:solidFill>
                          <a:latin typeface="Arial" panose="020B0604020202020204" pitchFamily="34" charset="0"/>
                          <a:cs typeface="Arial" panose="020B0604020202020204" pitchFamily="34" charset="0"/>
                        </a:rPr>
                        <a:t>stewardship</a:t>
                      </a:r>
                      <a:r>
                        <a:rPr lang="en-US" sz="1400" dirty="0">
                          <a:solidFill>
                            <a:schemeClr val="tx1">
                              <a:lumMod val="75000"/>
                              <a:lumOff val="25000"/>
                            </a:schemeClr>
                          </a:solidFill>
                          <a:latin typeface="Arial" panose="020B0604020202020204" pitchFamily="34" charset="0"/>
                          <a:cs typeface="Arial" panose="020B0604020202020204" pitchFamily="34" charset="0"/>
                        </a:rPr>
                        <a:t>, tithing,</a:t>
                      </a:r>
                      <a:r>
                        <a:rPr sz="1400" dirty="0">
                          <a:solidFill>
                            <a:schemeClr val="tx1">
                              <a:lumMod val="75000"/>
                              <a:lumOff val="25000"/>
                            </a:schemeClr>
                          </a:solidFill>
                          <a:latin typeface="Arial" panose="020B0604020202020204" pitchFamily="34" charset="0"/>
                          <a:cs typeface="Arial" panose="020B0604020202020204" pitchFamily="34" charset="0"/>
                        </a:rPr>
                        <a:t> ministry </a:t>
                      </a:r>
                      <a:r>
                        <a:rPr lang="en-US" sz="1400" dirty="0">
                          <a:solidFill>
                            <a:schemeClr val="tx1">
                              <a:lumMod val="75000"/>
                              <a:lumOff val="25000"/>
                            </a:schemeClr>
                          </a:solidFill>
                          <a:latin typeface="Arial" panose="020B0604020202020204" pitchFamily="34" charset="0"/>
                          <a:cs typeface="Arial" panose="020B0604020202020204" pitchFamily="34" charset="0"/>
                        </a:rPr>
                        <a:t>engagement, and planned giving  </a:t>
                      </a:r>
                      <a:r>
                        <a:rPr sz="1400" dirty="0">
                          <a:solidFill>
                            <a:schemeClr val="tx1">
                              <a:lumMod val="75000"/>
                              <a:lumOff val="25000"/>
                            </a:schemeClr>
                          </a:solidFill>
                          <a:latin typeface="Arial" panose="020B0604020202020204" pitchFamily="34" charset="0"/>
                          <a:cs typeface="Arial" panose="020B0604020202020204" pitchFamily="34" charset="0"/>
                        </a:rPr>
                        <a:t>key definitions</a:t>
                      </a:r>
                      <a:r>
                        <a:rPr lang="en-US" sz="1400" dirty="0">
                          <a:solidFill>
                            <a:schemeClr val="tx1">
                              <a:lumMod val="75000"/>
                              <a:lumOff val="25000"/>
                            </a:schemeClr>
                          </a:solidFill>
                          <a:latin typeface="Arial" panose="020B0604020202020204" pitchFamily="34" charset="0"/>
                          <a:cs typeface="Arial" panose="020B0604020202020204" pitchFamily="34" charset="0"/>
                        </a:rPr>
                        <a:t>, data,</a:t>
                      </a:r>
                      <a:r>
                        <a:rPr sz="1400" dirty="0">
                          <a:solidFill>
                            <a:schemeClr val="tx1">
                              <a:lumMod val="75000"/>
                              <a:lumOff val="25000"/>
                            </a:schemeClr>
                          </a:solidFill>
                          <a:latin typeface="Arial" panose="020B0604020202020204" pitchFamily="34" charset="0"/>
                          <a:cs typeface="Arial" panose="020B0604020202020204" pitchFamily="34" charset="0"/>
                        </a:rPr>
                        <a:t> and effectiveness metrics.</a:t>
                      </a: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b="1">
                          <a:solidFill>
                            <a:srgbClr val="5D0100"/>
                          </a:solidFill>
                          <a:latin typeface="Georgia"/>
                          <a:ea typeface="Georgia"/>
                          <a:cs typeface="Georgia"/>
                          <a:sym typeface="Georgia"/>
                        </a:defRPr>
                      </a:pPr>
                      <a:r>
                        <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S&amp;EMT </a:t>
                      </a:r>
                      <a:endParaRPr sz="1300" b="0"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b="0" dirty="0">
                          <a:solidFill>
                            <a:schemeClr val="tx1">
                              <a:lumMod val="75000"/>
                              <a:lumOff val="25000"/>
                            </a:schemeClr>
                          </a:solidFill>
                          <a:latin typeface="Arial" panose="020B0604020202020204" pitchFamily="34" charset="0"/>
                          <a:cs typeface="Arial" panose="020B0604020202020204" pitchFamily="34" charset="0"/>
                        </a:rPr>
                        <a:t>1 month after step 1</a:t>
                      </a:r>
                      <a:endParaRPr lang="en-US" sz="1300" dirty="0">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lang="en-US" sz="13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Definitions and metrics determined </a:t>
                      </a:r>
                      <a:endParaRPr sz="1300" b="1"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276739">
                <a:tc>
                  <a:txBody>
                    <a:bodyPr/>
                    <a:lstStyle/>
                    <a:p>
                      <a:pPr algn="l">
                        <a:lnSpc>
                          <a:spcPct val="107000"/>
                        </a:lnSpc>
                        <a:defRPr sz="1800"/>
                      </a:pP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3. Analyze the </a:t>
                      </a:r>
                      <a:r>
                        <a:rPr lang="en-US"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adult and youth </a:t>
                      </a: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parish baseline</a:t>
                      </a:r>
                      <a:r>
                        <a:rPr lang="en-US"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s</a:t>
                      </a: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 on those key stewardship</a:t>
                      </a:r>
                      <a:r>
                        <a:rPr lang="en-US"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 tithing, ministry engagement, and planned giving </a:t>
                      </a: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metrics</a:t>
                      </a:r>
                      <a:r>
                        <a:rPr lang="en-US"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 </a:t>
                      </a: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survey/research parish impediments to achieving increased stewardship</a:t>
                      </a:r>
                      <a:r>
                        <a:rPr lang="en-US"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a:t>
                      </a: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 </a:t>
                      </a:r>
                      <a:r>
                        <a:rPr lang="en-US"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tithing, </a:t>
                      </a: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ministry engagement</a:t>
                      </a:r>
                      <a:r>
                        <a:rPr lang="en-US"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 and planned giving </a:t>
                      </a: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success.</a:t>
                      </a: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b="1">
                          <a:solidFill>
                            <a:srgbClr val="5D0100"/>
                          </a:solidFill>
                          <a:latin typeface="Georgia"/>
                          <a:ea typeface="Georgia"/>
                          <a:cs typeface="Georgia"/>
                          <a:sym typeface="Georgia"/>
                        </a:defRPr>
                      </a:pPr>
                      <a:r>
                        <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S&amp;EMT </a:t>
                      </a:r>
                      <a:endParaRPr sz="1300" b="0"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b="0" dirty="0">
                          <a:solidFill>
                            <a:schemeClr val="tx1">
                              <a:lumMod val="75000"/>
                              <a:lumOff val="25000"/>
                            </a:schemeClr>
                          </a:solidFill>
                          <a:latin typeface="Arial" panose="020B0604020202020204" pitchFamily="34" charset="0"/>
                          <a:cs typeface="Arial" panose="020B0604020202020204" pitchFamily="34" charset="0"/>
                        </a:rPr>
                        <a:t>2 months after step 2</a:t>
                      </a:r>
                      <a:endParaRPr lang="en-US" sz="1300" dirty="0">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lang="en-US" sz="13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Parish baselines and parish impediments determination are finalized</a:t>
                      </a:r>
                      <a:endParaRPr sz="1300" b="1"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093454">
                <a:tc>
                  <a:txBody>
                    <a:bodyPr/>
                    <a:lstStyle/>
                    <a:p>
                      <a:pPr algn="l" rtl="0">
                        <a:lnSpc>
                          <a:spcPct val="107000"/>
                        </a:lnSpc>
                        <a:defRPr sz="1800"/>
                      </a:pP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4. Identify at </a:t>
                      </a:r>
                      <a:r>
                        <a:rPr lang="en-US"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least 2-3 ministry engagement, 2-3 stewardship, percentage giving/tithing, and 2-3 planned giving programs </a:t>
                      </a: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to consider from both inside and outside the Orthodox ecosystem.</a:t>
                      </a: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sz="1800"/>
                      </a:pPr>
                      <a:r>
                        <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S&amp;EMT </a:t>
                      </a:r>
                      <a:endParaRPr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Simultaneous with steps 2 &amp; 3</a:t>
                      </a:r>
                      <a:endParaRPr lang="en-US" sz="1300" dirty="0">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lang="en-US" sz="13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At least 2-3 of each of  stewardship, ministry engagement &amp; planned giving programs are examined</a:t>
                      </a:r>
                      <a:endParaRPr sz="1300" b="1"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E5D8B-BC2C-3205-A684-FDA143D660CA}"/>
              </a:ext>
            </a:extLst>
          </p:cNvPr>
          <p:cNvSpPr>
            <a:spLocks noGrp="1"/>
          </p:cNvSpPr>
          <p:nvPr>
            <p:ph type="title"/>
          </p:nvPr>
        </p:nvSpPr>
        <p:spPr>
          <a:xfrm>
            <a:off x="1038687" y="2551247"/>
            <a:ext cx="7276528" cy="1143000"/>
          </a:xfrm>
        </p:spPr>
        <p:txBody>
          <a:bodyPr/>
          <a:lstStyle/>
          <a:p>
            <a:r>
              <a:rPr lang="en-US" u="none" dirty="0"/>
              <a:t>Sample 5 </a:t>
            </a:r>
            <a:br>
              <a:rPr lang="en-US" dirty="0"/>
            </a:br>
            <a:r>
              <a:rPr lang="en-US" dirty="0"/>
              <a:t>Stewardship &amp; Engagement</a:t>
            </a:r>
          </a:p>
        </p:txBody>
      </p:sp>
    </p:spTree>
    <p:extLst>
      <p:ext uri="{BB962C8B-B14F-4D97-AF65-F5344CB8AC3E}">
        <p14:creationId xmlns:p14="http://schemas.microsoft.com/office/powerpoint/2010/main" val="73562921"/>
      </p:ext>
    </p:extLst>
  </p:cSld>
  <p:clrMapOvr>
    <a:masterClrMapping/>
  </p:clrMapOvr>
  <p:transition>
    <p:strips dir="rd"/>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6004" y="2065369"/>
            <a:ext cx="8561106" cy="2687278"/>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2500" b="1" dirty="0">
                <a:effectLst/>
              </a:rPr>
              <a:t>Develop  and  implement  effective  Stewardship, Ministry, and Liturgical  Engagement  P</a:t>
            </a:r>
            <a:r>
              <a:rPr lang="en-US" sz="2500" b="1" dirty="0">
                <a:solidFill>
                  <a:srgbClr val="5D0100"/>
                </a:solidFill>
                <a:effectLst/>
              </a:rPr>
              <a:t>rograms  (collectively, the “Engagement Programs”) that within  36 </a:t>
            </a:r>
            <a:r>
              <a:rPr lang="en-US" sz="2500" b="1" dirty="0">
                <a:effectLst/>
              </a:rPr>
              <a:t>months will achieve the following “Engagement Targets”:</a:t>
            </a:r>
          </a:p>
          <a:p>
            <a:pPr marL="914400" marR="0" lvl="0" indent="-339725" algn="l" defTabSz="914400" rtl="0" eaLnBrk="0" fontAlgn="base" latinLnBrk="0" hangingPunct="0">
              <a:lnSpc>
                <a:spcPct val="100000"/>
              </a:lnSpc>
              <a:spcBef>
                <a:spcPct val="0"/>
              </a:spcBef>
              <a:spcAft>
                <a:spcPct val="0"/>
              </a:spcAft>
              <a:buClrTx/>
              <a:buSzTx/>
              <a:buFontTx/>
              <a:buAutoNum type="alphaLcParenBoth"/>
              <a:tabLst/>
              <a:defRPr/>
            </a:pPr>
            <a:r>
              <a:rPr lang="en-US" sz="2500" b="1" dirty="0">
                <a:solidFill>
                  <a:schemeClr val="bg2"/>
                </a:solidFill>
                <a:effectLst/>
              </a:rPr>
              <a:t> Increase liturgical engagement by 50% or more;</a:t>
            </a:r>
          </a:p>
          <a:p>
            <a:pPr marL="914400" marR="0" lvl="0" indent="-339725" algn="l" defTabSz="914400" rtl="0" eaLnBrk="0" fontAlgn="base" latinLnBrk="0" hangingPunct="0">
              <a:lnSpc>
                <a:spcPct val="100000"/>
              </a:lnSpc>
              <a:spcBef>
                <a:spcPct val="0"/>
              </a:spcBef>
              <a:spcAft>
                <a:spcPct val="0"/>
              </a:spcAft>
              <a:buClrTx/>
              <a:buSzTx/>
              <a:buFontTx/>
              <a:buAutoNum type="alphaLcParenBoth"/>
              <a:tabLst/>
              <a:defRPr/>
            </a:pPr>
            <a:r>
              <a:rPr lang="en-US" sz="2500" b="1" dirty="0">
                <a:solidFill>
                  <a:schemeClr val="bg2"/>
                </a:solidFill>
                <a:effectLst/>
              </a:rPr>
              <a:t> Increase ministries engagement by 50% or more; </a:t>
            </a:r>
          </a:p>
          <a:p>
            <a:pPr marL="914400" marR="0" lvl="0" indent="-339725" algn="l" defTabSz="914400" rtl="0" eaLnBrk="0" fontAlgn="base" latinLnBrk="0" hangingPunct="0">
              <a:lnSpc>
                <a:spcPct val="100000"/>
              </a:lnSpc>
              <a:spcBef>
                <a:spcPct val="0"/>
              </a:spcBef>
              <a:spcAft>
                <a:spcPct val="0"/>
              </a:spcAft>
              <a:buClrTx/>
              <a:buSzTx/>
              <a:buFontTx/>
              <a:buAutoNum type="alphaLcParenBoth"/>
              <a:tabLst>
                <a:tab pos="1546225" algn="l"/>
              </a:tabLst>
              <a:defRPr/>
            </a:pPr>
            <a:r>
              <a:rPr lang="en-US" sz="2500" b="1" dirty="0">
                <a:solidFill>
                  <a:schemeClr val="bg2"/>
                </a:solidFill>
                <a:effectLst/>
              </a:rPr>
              <a:t> Increase the  parishioner financial  	stewardship  so that  all  operating  	expenses  are  paid  through  stewardship.</a:t>
            </a:r>
          </a:p>
        </p:txBody>
      </p:sp>
      <p:sp>
        <p:nvSpPr>
          <p:cNvPr id="6" name="Title 1">
            <a:extLst>
              <a:ext uri="{FF2B5EF4-FFF2-40B4-BE49-F238E27FC236}">
                <a16:creationId xmlns:a16="http://schemas.microsoft.com/office/drawing/2014/main" id="{C9C43534-E06B-49C7-96FD-1144F200DA5E}"/>
              </a:ext>
            </a:extLst>
          </p:cNvPr>
          <p:cNvSpPr>
            <a:spLocks noGrp="1"/>
          </p:cNvSpPr>
          <p:nvPr>
            <p:ph type="title"/>
          </p:nvPr>
        </p:nvSpPr>
        <p:spPr>
          <a:xfrm>
            <a:off x="919994" y="1068370"/>
            <a:ext cx="7304012" cy="1143000"/>
          </a:xfrm>
        </p:spPr>
        <p:txBody>
          <a:bodyPr/>
          <a:lstStyle/>
          <a:p>
            <a:r>
              <a:rPr lang="en-US" sz="2800" b="1" u="none" dirty="0">
                <a:effectLst/>
                <a:latin typeface="Georgia" panose="02040502050405020303" pitchFamily="18" charset="0"/>
              </a:rPr>
              <a:t>Stewardship &amp; Engagement  </a:t>
            </a:r>
            <a:br>
              <a:rPr lang="en-US" sz="2800" b="1" u="none" dirty="0">
                <a:effectLst/>
                <a:latin typeface="Georgia" panose="02040502050405020303" pitchFamily="18" charset="0"/>
              </a:rPr>
            </a:br>
            <a:r>
              <a:rPr lang="en-US" sz="2800" b="1" dirty="0">
                <a:effectLst/>
                <a:latin typeface="Georgia" panose="02040502050405020303" pitchFamily="18" charset="0"/>
              </a:rPr>
              <a:t>Wildly  </a:t>
            </a:r>
            <a:r>
              <a:rPr lang="en-US" sz="2800" b="1" u="sng" dirty="0">
                <a:effectLst/>
                <a:latin typeface="Georgia" panose="02040502050405020303" pitchFamily="18" charset="0"/>
              </a:rPr>
              <a:t>Important Goal 1</a:t>
            </a:r>
            <a:endParaRPr lang="en-US" sz="2800" b="1" u="sng" dirty="0">
              <a:latin typeface="Georgia" panose="02040502050405020303" pitchFamily="18" charset="0"/>
            </a:endParaRPr>
          </a:p>
        </p:txBody>
      </p:sp>
      <p:pic>
        <p:nvPicPr>
          <p:cNvPr id="5" name="Picture 4">
            <a:extLst>
              <a:ext uri="{FF2B5EF4-FFF2-40B4-BE49-F238E27FC236}">
                <a16:creationId xmlns:a16="http://schemas.microsoft.com/office/drawing/2014/main" id="{39FABDA4-A4A1-4C4F-A03E-2BE68806196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50545" y="-196"/>
            <a:ext cx="4772025" cy="1238250"/>
          </a:xfrm>
          <a:prstGeom prst="rect">
            <a:avLst/>
          </a:prstGeom>
        </p:spPr>
      </p:pic>
    </p:spTree>
    <p:extLst>
      <p:ext uri="{BB962C8B-B14F-4D97-AF65-F5344CB8AC3E}">
        <p14:creationId xmlns:p14="http://schemas.microsoft.com/office/powerpoint/2010/main" val="3099526886"/>
      </p:ext>
    </p:extLst>
  </p:cSld>
  <p:clrMapOvr>
    <a:masterClrMapping/>
  </p:clrMapOvr>
  <p:transition>
    <p:strips dir="rd"/>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65BB26D2-3264-4731-B651-F1CCD5086303}"/>
              </a:ext>
            </a:extLst>
          </p:cNvPr>
          <p:cNvSpPr>
            <a:spLocks noGrp="1"/>
          </p:cNvSpPr>
          <p:nvPr>
            <p:ph sz="half" idx="1"/>
          </p:nvPr>
        </p:nvSpPr>
        <p:spPr>
          <a:xfrm>
            <a:off x="53927" y="1162830"/>
            <a:ext cx="5121921" cy="5663242"/>
          </a:xfrm>
        </p:spPr>
        <p:txBody>
          <a:bodyPr/>
          <a:lstStyle/>
          <a:p>
            <a:pPr marL="284163" indent="-284163">
              <a:tabLst>
                <a:tab pos="690563" algn="l"/>
              </a:tabLst>
            </a:pPr>
            <a:r>
              <a:rPr lang="en-US" sz="1900" u="sng" dirty="0">
                <a:solidFill>
                  <a:schemeClr val="bg1"/>
                </a:solidFill>
                <a:effectLst/>
              </a:rPr>
              <a:t>LAG 1:</a:t>
            </a:r>
            <a:r>
              <a:rPr lang="en-US" sz="1900" dirty="0">
                <a:solidFill>
                  <a:schemeClr val="bg1"/>
                </a:solidFill>
                <a:effectLst/>
              </a:rPr>
              <a:t>  Research  the  most  effective 	stewardship, ministry,  and 	liturgical  engagement  programs 	(the  “Engagement  Programs”) 	within  4  months</a:t>
            </a:r>
          </a:p>
          <a:p>
            <a:pPr marL="284163" indent="-284163">
              <a:tabLst>
                <a:tab pos="690563" algn="l"/>
              </a:tabLst>
            </a:pPr>
            <a:r>
              <a:rPr lang="en-US" sz="1900" u="sng" dirty="0">
                <a:solidFill>
                  <a:schemeClr val="bg1"/>
                </a:solidFill>
                <a:effectLst/>
              </a:rPr>
              <a:t>LAG 2:</a:t>
            </a:r>
            <a:r>
              <a:rPr lang="en-US" sz="1900" dirty="0">
                <a:solidFill>
                  <a:schemeClr val="bg1"/>
                </a:solidFill>
                <a:effectLst/>
              </a:rPr>
              <a:t> Develop  the  most  effective 	Engagement  Programs  within 4 	months</a:t>
            </a:r>
          </a:p>
          <a:p>
            <a:pPr marL="233363" indent="-233363">
              <a:tabLst>
                <a:tab pos="690563" algn="l"/>
              </a:tabLst>
            </a:pPr>
            <a:r>
              <a:rPr lang="en-US" sz="1900" u="sng" dirty="0">
                <a:solidFill>
                  <a:schemeClr val="bg1"/>
                </a:solidFill>
                <a:effectLst/>
              </a:rPr>
              <a:t>LAG 3:</a:t>
            </a:r>
            <a:r>
              <a:rPr lang="en-US" sz="1900" dirty="0">
                <a:solidFill>
                  <a:schemeClr val="bg1"/>
                </a:solidFill>
                <a:effectLst/>
              </a:rPr>
              <a:t> Recruit  and  train  the  parish 	“Engagement  Ambassadors”  	within  2  months </a:t>
            </a:r>
          </a:p>
          <a:p>
            <a:pPr marL="233363" indent="-233363">
              <a:tabLst>
                <a:tab pos="690563" algn="l"/>
              </a:tabLst>
            </a:pPr>
            <a:r>
              <a:rPr lang="en-US" sz="1900" u="sng" dirty="0">
                <a:solidFill>
                  <a:schemeClr val="bg1"/>
                </a:solidFill>
                <a:effectLst/>
              </a:rPr>
              <a:t>LAG 4:</a:t>
            </a:r>
            <a:r>
              <a:rPr lang="en-US" sz="1900" dirty="0">
                <a:solidFill>
                  <a:schemeClr val="bg1"/>
                </a:solidFill>
                <a:effectLst/>
              </a:rPr>
              <a:t> Implement  the  Engagement 	Programs  to  achieve  the  	Engagement Targets  within  24  	months</a:t>
            </a:r>
          </a:p>
          <a:p>
            <a:pPr marL="233363" indent="-233363">
              <a:tabLst>
                <a:tab pos="690563" algn="l"/>
              </a:tabLst>
            </a:pPr>
            <a:r>
              <a:rPr lang="en-US" sz="1900" u="sng" dirty="0">
                <a:solidFill>
                  <a:schemeClr val="bg1"/>
                </a:solidFill>
                <a:effectLst/>
              </a:rPr>
              <a:t>LAG 5</a:t>
            </a:r>
            <a:r>
              <a:rPr lang="en-US" sz="1900" dirty="0">
                <a:solidFill>
                  <a:schemeClr val="bg1"/>
                </a:solidFill>
                <a:effectLst/>
              </a:rPr>
              <a:t>:  Compile  and assess the  	results  of the  Engagement  	Programs and </a:t>
            </a:r>
            <a:r>
              <a:rPr lang="en-US" sz="2000" b="1" dirty="0">
                <a:solidFill>
                  <a:schemeClr val="bg1"/>
                </a:solidFill>
                <a:effectLst/>
              </a:rPr>
              <a:t>make necessary 	improvements </a:t>
            </a:r>
            <a:r>
              <a:rPr lang="en-US" sz="1900" dirty="0">
                <a:solidFill>
                  <a:schemeClr val="bg1"/>
                </a:solidFill>
                <a:effectLst/>
              </a:rPr>
              <a:t>within  2	months</a:t>
            </a:r>
          </a:p>
          <a:p>
            <a:endParaRPr lang="en-US" sz="1900" dirty="0">
              <a:solidFill>
                <a:srgbClr val="FF0000"/>
              </a:solidFill>
              <a:effectLst/>
            </a:endParaRPr>
          </a:p>
          <a:p>
            <a:endParaRPr lang="en-US" sz="1900" dirty="0">
              <a:effectLst/>
            </a:endParaRPr>
          </a:p>
          <a:p>
            <a:endParaRPr lang="en-US" sz="1900" dirty="0">
              <a:effectLst/>
            </a:endParaRPr>
          </a:p>
        </p:txBody>
      </p:sp>
      <p:sp>
        <p:nvSpPr>
          <p:cNvPr id="7" name="Content Placeholder 6">
            <a:extLst>
              <a:ext uri="{FF2B5EF4-FFF2-40B4-BE49-F238E27FC236}">
                <a16:creationId xmlns:a16="http://schemas.microsoft.com/office/drawing/2014/main" id="{9344C869-552F-473A-9813-3F4B907EF8AC}"/>
              </a:ext>
            </a:extLst>
          </p:cNvPr>
          <p:cNvSpPr>
            <a:spLocks noGrp="1"/>
          </p:cNvSpPr>
          <p:nvPr>
            <p:ph sz="half" idx="2"/>
          </p:nvPr>
        </p:nvSpPr>
        <p:spPr>
          <a:xfrm>
            <a:off x="5357003" y="1244338"/>
            <a:ext cx="3674852" cy="4073024"/>
          </a:xfrm>
        </p:spPr>
        <p:txBody>
          <a:bodyPr/>
          <a:lstStyle/>
          <a:p>
            <a:pPr marL="0" indent="0" algn="ctr">
              <a:buNone/>
            </a:pPr>
            <a:r>
              <a:rPr lang="en-US" sz="1700" u="sng" dirty="0">
                <a:effectLst/>
              </a:rPr>
              <a:t>Ministries WIG 1:</a:t>
            </a:r>
          </a:p>
          <a:p>
            <a:pPr marL="0" marR="0" lvl="0" indent="0" algn="l" defTabSz="914400" rtl="0" eaLnBrk="0" fontAlgn="base" latinLnBrk="0" hangingPunct="0">
              <a:lnSpc>
                <a:spcPct val="100000"/>
              </a:lnSpc>
              <a:spcBef>
                <a:spcPct val="0"/>
              </a:spcBef>
              <a:spcAft>
                <a:spcPct val="0"/>
              </a:spcAft>
              <a:buClrTx/>
              <a:buSzTx/>
              <a:buFontTx/>
              <a:buNone/>
              <a:tabLst/>
              <a:defRPr/>
            </a:pPr>
            <a:r>
              <a:rPr lang="en-US" sz="1700" b="1" dirty="0">
                <a:effectLst/>
              </a:rPr>
              <a:t>Develop  and  implement effective  Stewardship, Ministry, and Liturgical Engagement  Programs</a:t>
            </a:r>
            <a:r>
              <a:rPr lang="en-US" sz="1700" b="1" dirty="0">
                <a:solidFill>
                  <a:srgbClr val="5D0100"/>
                </a:solidFill>
                <a:effectLst/>
              </a:rPr>
              <a:t>  (the “Engagement Programs”) that within  36 </a:t>
            </a:r>
            <a:r>
              <a:rPr lang="en-US" sz="1700" b="1" dirty="0">
                <a:effectLst/>
              </a:rPr>
              <a:t>months will achieve the following “Engagement Targets”:</a:t>
            </a:r>
          </a:p>
          <a:p>
            <a:pPr marL="514350" marR="0" lvl="0" indent="-514350" algn="l" defTabSz="914400" rtl="0" eaLnBrk="0" fontAlgn="base" latinLnBrk="0" hangingPunct="0">
              <a:lnSpc>
                <a:spcPct val="100000"/>
              </a:lnSpc>
              <a:spcBef>
                <a:spcPct val="0"/>
              </a:spcBef>
              <a:spcAft>
                <a:spcPct val="0"/>
              </a:spcAft>
              <a:buClrTx/>
              <a:buSzTx/>
              <a:buFontTx/>
              <a:buAutoNum type="alphaLcParenBoth"/>
              <a:tabLst/>
              <a:defRPr/>
            </a:pPr>
            <a:r>
              <a:rPr lang="en-US" sz="1700" b="1" dirty="0">
                <a:solidFill>
                  <a:schemeClr val="bg2"/>
                </a:solidFill>
                <a:effectLst/>
              </a:rPr>
              <a:t> Increase liturgical engagement by 50% or more;</a:t>
            </a:r>
          </a:p>
          <a:p>
            <a:pPr marL="514350" marR="0" lvl="0" indent="-514350" algn="l" defTabSz="914400" rtl="0" eaLnBrk="0" fontAlgn="base" latinLnBrk="0" hangingPunct="0">
              <a:lnSpc>
                <a:spcPct val="100000"/>
              </a:lnSpc>
              <a:spcBef>
                <a:spcPct val="0"/>
              </a:spcBef>
              <a:spcAft>
                <a:spcPct val="0"/>
              </a:spcAft>
              <a:buClrTx/>
              <a:buSzTx/>
              <a:buFontTx/>
              <a:buAutoNum type="alphaLcParenBoth"/>
              <a:tabLst/>
              <a:defRPr/>
            </a:pPr>
            <a:r>
              <a:rPr lang="en-US" sz="1700" b="1" dirty="0">
                <a:solidFill>
                  <a:schemeClr val="bg2"/>
                </a:solidFill>
                <a:effectLst/>
              </a:rPr>
              <a:t> Increase ministries engagement by  50% or more; </a:t>
            </a:r>
          </a:p>
          <a:p>
            <a:pPr marL="514350" marR="0" lvl="0" indent="-514350" algn="l" defTabSz="914400" rtl="0" eaLnBrk="0" fontAlgn="base" latinLnBrk="0" hangingPunct="0">
              <a:lnSpc>
                <a:spcPct val="100000"/>
              </a:lnSpc>
              <a:spcBef>
                <a:spcPct val="0"/>
              </a:spcBef>
              <a:spcAft>
                <a:spcPct val="0"/>
              </a:spcAft>
              <a:buClrTx/>
              <a:buSzTx/>
              <a:buFontTx/>
              <a:buAutoNum type="alphaLcParenBoth"/>
              <a:tabLst/>
              <a:defRPr/>
            </a:pPr>
            <a:r>
              <a:rPr lang="en-US" sz="1700" b="1" dirty="0">
                <a:solidFill>
                  <a:schemeClr val="bg2"/>
                </a:solidFill>
                <a:effectLst/>
              </a:rPr>
              <a:t> Increase  the  parishioner financial  stewardship  so that  all  operating  expenses  are  paid  through  stewardship.</a:t>
            </a:r>
          </a:p>
          <a:p>
            <a:pPr marL="0" marR="0" lvl="0" indent="0" algn="l" defTabSz="914400" rtl="0" eaLnBrk="0" fontAlgn="base" latinLnBrk="0" hangingPunct="0">
              <a:lnSpc>
                <a:spcPct val="100000"/>
              </a:lnSpc>
              <a:spcBef>
                <a:spcPct val="0"/>
              </a:spcBef>
              <a:spcAft>
                <a:spcPct val="0"/>
              </a:spcAft>
              <a:buClrTx/>
              <a:buSzTx/>
              <a:buFontTx/>
              <a:buNone/>
              <a:tabLst/>
              <a:defRPr/>
            </a:pPr>
            <a:endParaRPr lang="en-US" sz="1700" b="1" dirty="0">
              <a:effectLst/>
            </a:endParaRPr>
          </a:p>
          <a:p>
            <a:pPr marL="0" indent="0">
              <a:buNone/>
            </a:pPr>
            <a:endParaRPr lang="en-US" sz="1700" dirty="0">
              <a:effectLst/>
            </a:endParaRPr>
          </a:p>
        </p:txBody>
      </p:sp>
      <p:sp>
        <p:nvSpPr>
          <p:cNvPr id="2" name="Rectangle 1">
            <a:extLst>
              <a:ext uri="{FF2B5EF4-FFF2-40B4-BE49-F238E27FC236}">
                <a16:creationId xmlns:a16="http://schemas.microsoft.com/office/drawing/2014/main" id="{6C503098-1C10-4D82-8D83-91F8ACA335D5}"/>
              </a:ext>
            </a:extLst>
          </p:cNvPr>
          <p:cNvSpPr/>
          <p:nvPr/>
        </p:nvSpPr>
        <p:spPr bwMode="auto">
          <a:xfrm>
            <a:off x="5305246" y="1162830"/>
            <a:ext cx="3726609" cy="5426506"/>
          </a:xfrm>
          <a:prstGeom prst="rect">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200" b="0" i="0" u="none" strike="noStrike" kern="1200" cap="none" spc="0" normalizeH="0" baseline="0" noProof="0" dirty="0">
              <a:ln>
                <a:noFill/>
              </a:ln>
              <a:solidFill>
                <a:srgbClr val="5D0100"/>
              </a:solidFill>
              <a:effectLst/>
              <a:uLnTx/>
              <a:uFillTx/>
              <a:latin typeface="Times"/>
              <a:ea typeface="+mn-ea"/>
              <a:cs typeface="+mn-cs"/>
            </a:endParaRPr>
          </a:p>
        </p:txBody>
      </p:sp>
      <p:sp>
        <p:nvSpPr>
          <p:cNvPr id="3" name="Rectangle 2">
            <a:extLst>
              <a:ext uri="{FF2B5EF4-FFF2-40B4-BE49-F238E27FC236}">
                <a16:creationId xmlns:a16="http://schemas.microsoft.com/office/drawing/2014/main" id="{27EC269A-38F5-4836-90B2-E133FEC9E0CC}"/>
              </a:ext>
            </a:extLst>
          </p:cNvPr>
          <p:cNvSpPr/>
          <p:nvPr/>
        </p:nvSpPr>
        <p:spPr bwMode="auto">
          <a:xfrm>
            <a:off x="53928" y="1030857"/>
            <a:ext cx="5121921" cy="575813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200" b="0" i="0" u="none" strike="noStrike" kern="1200" cap="none" spc="0" normalizeH="0" baseline="0" noProof="0" dirty="0">
              <a:ln>
                <a:noFill/>
              </a:ln>
              <a:solidFill>
                <a:srgbClr val="5D0100"/>
              </a:solidFill>
              <a:effectLst/>
              <a:uLnTx/>
              <a:uFillTx/>
              <a:latin typeface="Times"/>
              <a:ea typeface="+mn-ea"/>
              <a:cs typeface="+mn-cs"/>
            </a:endParaRPr>
          </a:p>
        </p:txBody>
      </p:sp>
      <p:sp>
        <p:nvSpPr>
          <p:cNvPr id="8" name="Title 1">
            <a:extLst>
              <a:ext uri="{FF2B5EF4-FFF2-40B4-BE49-F238E27FC236}">
                <a16:creationId xmlns:a16="http://schemas.microsoft.com/office/drawing/2014/main" id="{41A3E2B5-20BB-4948-8581-7661941A6B33}"/>
              </a:ext>
            </a:extLst>
          </p:cNvPr>
          <p:cNvSpPr>
            <a:spLocks noGrp="1"/>
          </p:cNvSpPr>
          <p:nvPr>
            <p:ph type="title"/>
          </p:nvPr>
        </p:nvSpPr>
        <p:spPr>
          <a:xfrm>
            <a:off x="918713" y="-86264"/>
            <a:ext cx="7306574" cy="1143000"/>
          </a:xfrm>
        </p:spPr>
        <p:txBody>
          <a:bodyPr/>
          <a:lstStyle/>
          <a:p>
            <a:r>
              <a:rPr lang="en-US" dirty="0"/>
              <a:t>Prelim Lag Measures WIG  1</a:t>
            </a:r>
          </a:p>
        </p:txBody>
      </p:sp>
    </p:spTree>
    <p:extLst>
      <p:ext uri="{BB962C8B-B14F-4D97-AF65-F5344CB8AC3E}">
        <p14:creationId xmlns:p14="http://schemas.microsoft.com/office/powerpoint/2010/main" val="517532597"/>
      </p:ext>
    </p:extLst>
  </p:cSld>
  <p:clrMapOvr>
    <a:masterClrMapping/>
  </p:clrMapOvr>
  <p:transition>
    <p:strips dir="rd"/>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0681B-374B-47F4-97C9-6F2AEE6888FF}"/>
              </a:ext>
            </a:extLst>
          </p:cNvPr>
          <p:cNvSpPr>
            <a:spLocks noGrp="1"/>
          </p:cNvSpPr>
          <p:nvPr>
            <p:ph type="title"/>
          </p:nvPr>
        </p:nvSpPr>
        <p:spPr>
          <a:xfrm>
            <a:off x="918713" y="-86264"/>
            <a:ext cx="7306574" cy="1143000"/>
          </a:xfrm>
        </p:spPr>
        <p:txBody>
          <a:bodyPr/>
          <a:lstStyle/>
          <a:p>
            <a:r>
              <a:rPr lang="en-US" dirty="0"/>
              <a:t>Prelim Lead Measures WIG 1</a:t>
            </a:r>
          </a:p>
        </p:txBody>
      </p:sp>
      <p:sp>
        <p:nvSpPr>
          <p:cNvPr id="3" name="Content Placeholder 2">
            <a:extLst>
              <a:ext uri="{FF2B5EF4-FFF2-40B4-BE49-F238E27FC236}">
                <a16:creationId xmlns:a16="http://schemas.microsoft.com/office/drawing/2014/main" id="{1D5BF839-4E6E-45E7-8006-B028F8613E12}"/>
              </a:ext>
            </a:extLst>
          </p:cNvPr>
          <p:cNvSpPr>
            <a:spLocks noGrp="1"/>
          </p:cNvSpPr>
          <p:nvPr>
            <p:ph sz="half" idx="1"/>
          </p:nvPr>
        </p:nvSpPr>
        <p:spPr>
          <a:xfrm>
            <a:off x="-13272" y="880352"/>
            <a:ext cx="5499672" cy="5311588"/>
          </a:xfrm>
        </p:spPr>
        <p:txBody>
          <a:bodyPr/>
          <a:lstStyle/>
          <a:p>
            <a:pPr marL="233363" indent="-233363"/>
            <a:r>
              <a:rPr lang="en-US" sz="1200" u="sng" dirty="0">
                <a:effectLst/>
              </a:rPr>
              <a:t>LEAD 1:  </a:t>
            </a:r>
          </a:p>
          <a:p>
            <a:pPr marL="457200" lvl="1" indent="0">
              <a:buNone/>
            </a:pPr>
            <a:r>
              <a:rPr lang="en-US" sz="1200" dirty="0">
                <a:solidFill>
                  <a:schemeClr val="bg1"/>
                </a:solidFill>
                <a:effectLst/>
              </a:rPr>
              <a:t>A: recruit team</a:t>
            </a:r>
          </a:p>
          <a:p>
            <a:pPr marL="457200" lvl="1" indent="0">
              <a:buNone/>
              <a:tabLst>
                <a:tab pos="801688" algn="l"/>
              </a:tabLst>
            </a:pPr>
            <a:r>
              <a:rPr lang="en-US" sz="1200" dirty="0">
                <a:solidFill>
                  <a:schemeClr val="bg1"/>
                </a:solidFill>
                <a:effectLst/>
              </a:rPr>
              <a:t>B: determine stewardship , ministry, and liturgical 	engagement key  definitions and effectiveness metrics </a:t>
            </a:r>
          </a:p>
          <a:p>
            <a:pPr marL="457200" lvl="1" indent="0">
              <a:buNone/>
              <a:tabLst>
                <a:tab pos="801688" algn="l"/>
              </a:tabLst>
            </a:pPr>
            <a:r>
              <a:rPr lang="en-US" sz="1200" dirty="0">
                <a:solidFill>
                  <a:schemeClr val="bg1"/>
                </a:solidFill>
                <a:effectLst/>
              </a:rPr>
              <a:t>C: analyze the parish baseline on those key effectiveness 	metrics and identify parish impediments to success</a:t>
            </a:r>
          </a:p>
          <a:p>
            <a:pPr marL="457200" lvl="1" indent="0">
              <a:buNone/>
              <a:tabLst>
                <a:tab pos="801688" algn="l"/>
              </a:tabLst>
            </a:pPr>
            <a:r>
              <a:rPr lang="en-US" sz="1200" dirty="0">
                <a:solidFill>
                  <a:schemeClr val="bg1"/>
                </a:solidFill>
                <a:effectLst/>
              </a:rPr>
              <a:t>D: identify at least 5 Stewardship and 5  Ministry and 	Liturgical Engagement Programs to consider</a:t>
            </a:r>
          </a:p>
          <a:p>
            <a:pPr marL="233363" indent="-233363">
              <a:tabLst>
                <a:tab pos="801688" algn="l"/>
              </a:tabLst>
            </a:pPr>
            <a:r>
              <a:rPr lang="en-US" sz="1200" u="sng" dirty="0">
                <a:effectLst/>
              </a:rPr>
              <a:t>LEAD 2: </a:t>
            </a:r>
          </a:p>
          <a:p>
            <a:pPr marL="457200" lvl="1" indent="0">
              <a:buNone/>
              <a:tabLst>
                <a:tab pos="801688" algn="l"/>
              </a:tabLst>
            </a:pPr>
            <a:r>
              <a:rPr lang="en-US" sz="1200" dirty="0">
                <a:solidFill>
                  <a:schemeClr val="bg1"/>
                </a:solidFill>
                <a:effectLst/>
              </a:rPr>
              <a:t>A: evaluate researched Stewardship, Ministry and 	Liturgical Engagement programs for effectiveness  	against key performance metrics and parish baselines</a:t>
            </a:r>
          </a:p>
          <a:p>
            <a:pPr marL="457200" lvl="1" indent="0">
              <a:buNone/>
              <a:tabLst>
                <a:tab pos="801688" algn="l"/>
              </a:tabLst>
            </a:pPr>
            <a:r>
              <a:rPr lang="en-US" sz="1200" dirty="0">
                <a:solidFill>
                  <a:schemeClr val="bg1"/>
                </a:solidFill>
                <a:effectLst/>
              </a:rPr>
              <a:t>B: modify Stewardship, Ministry and Liturgical “Engagement 	“Programs” for utilization at St Demetrios</a:t>
            </a:r>
          </a:p>
          <a:p>
            <a:pPr marL="457200" lvl="1" indent="0">
              <a:buNone/>
              <a:tabLst>
                <a:tab pos="801688" algn="l"/>
              </a:tabLst>
            </a:pPr>
            <a:r>
              <a:rPr lang="en-US" sz="1200" dirty="0">
                <a:solidFill>
                  <a:schemeClr val="bg1"/>
                </a:solidFill>
                <a:effectLst/>
              </a:rPr>
              <a:t>C: finalize parish Engagement Programs and establish 	quarterly and/or monthly performance benchmarks</a:t>
            </a:r>
          </a:p>
          <a:p>
            <a:pPr marL="233363" indent="-233363">
              <a:tabLst>
                <a:tab pos="801688" algn="l"/>
              </a:tabLst>
            </a:pPr>
            <a:r>
              <a:rPr lang="en-US" sz="1200" u="sng" dirty="0">
                <a:effectLst/>
              </a:rPr>
              <a:t>LEAD 3:  </a:t>
            </a:r>
          </a:p>
          <a:p>
            <a:pPr marL="457200" lvl="1" indent="0">
              <a:buNone/>
              <a:tabLst>
                <a:tab pos="801688" algn="l"/>
              </a:tabLst>
            </a:pPr>
            <a:r>
              <a:rPr lang="en-US" sz="1200" dirty="0">
                <a:solidFill>
                  <a:schemeClr val="bg1"/>
                </a:solidFill>
                <a:effectLst/>
              </a:rPr>
              <a:t>A: identify numbers and names of Engagement Programs 	Engagement Ambassadors</a:t>
            </a:r>
          </a:p>
          <a:p>
            <a:pPr marL="457200" lvl="1" indent="0">
              <a:buNone/>
            </a:pPr>
            <a:r>
              <a:rPr lang="en-US" sz="1200" dirty="0">
                <a:solidFill>
                  <a:schemeClr val="bg1"/>
                </a:solidFill>
                <a:effectLst/>
              </a:rPr>
              <a:t>B: develop Engagement Ambassadors training programs</a:t>
            </a:r>
          </a:p>
          <a:p>
            <a:pPr marL="457200" lvl="1" indent="0">
              <a:buNone/>
            </a:pPr>
            <a:r>
              <a:rPr lang="en-US" sz="1200" dirty="0">
                <a:solidFill>
                  <a:schemeClr val="bg1"/>
                </a:solidFill>
                <a:effectLst/>
              </a:rPr>
              <a:t>C: train the Engagement Ambassadors</a:t>
            </a:r>
          </a:p>
          <a:p>
            <a:pPr marL="233363" indent="-233363"/>
            <a:r>
              <a:rPr lang="en-US" sz="1200" u="sng" dirty="0">
                <a:effectLst/>
              </a:rPr>
              <a:t>LEAD 4:</a:t>
            </a:r>
          </a:p>
          <a:p>
            <a:pPr marL="457200" lvl="1" indent="0">
              <a:buNone/>
            </a:pPr>
            <a:r>
              <a:rPr lang="en-US" sz="1200" dirty="0">
                <a:solidFill>
                  <a:schemeClr val="bg1"/>
                </a:solidFill>
                <a:effectLst/>
              </a:rPr>
              <a:t>A: implement Engagement Programs based on determined 	monthly and quarterly performance benchmarks</a:t>
            </a:r>
          </a:p>
          <a:p>
            <a:pPr marL="457200" lvl="1" indent="0">
              <a:buNone/>
            </a:pPr>
            <a:r>
              <a:rPr lang="en-US" sz="1200" dirty="0">
                <a:solidFill>
                  <a:schemeClr val="bg1"/>
                </a:solidFill>
                <a:effectLst/>
              </a:rPr>
              <a:t>B: continue Ambassadors’ follow-up with parishioners 	until Engagement Targets are achieved</a:t>
            </a:r>
          </a:p>
          <a:p>
            <a:pPr marL="233363" indent="-233363"/>
            <a:r>
              <a:rPr lang="en-US" sz="1200" u="sng" dirty="0">
                <a:solidFill>
                  <a:schemeClr val="bg1"/>
                </a:solidFill>
                <a:effectLst/>
              </a:rPr>
              <a:t>LE</a:t>
            </a:r>
            <a:r>
              <a:rPr lang="en-US" sz="1200" u="sng" dirty="0">
                <a:effectLst/>
              </a:rPr>
              <a:t>AD 5:  </a:t>
            </a:r>
          </a:p>
          <a:p>
            <a:pPr marL="339725" lvl="1" indent="122238">
              <a:buNone/>
              <a:tabLst>
                <a:tab pos="801688" algn="l"/>
              </a:tabLst>
            </a:pPr>
            <a:r>
              <a:rPr lang="en-US" sz="1200" dirty="0">
                <a:solidFill>
                  <a:schemeClr val="bg1"/>
                </a:solidFill>
                <a:effectLst/>
              </a:rPr>
              <a:t>A: obtain qualitative and quantitative  data from 	Engagement Programs effectiveness</a:t>
            </a:r>
          </a:p>
          <a:p>
            <a:pPr marL="339725" lvl="1" indent="122238">
              <a:buNone/>
              <a:tabLst>
                <a:tab pos="801688" algn="l"/>
              </a:tabLst>
            </a:pPr>
            <a:r>
              <a:rPr lang="en-US" sz="1200" dirty="0">
                <a:solidFill>
                  <a:schemeClr val="bg1"/>
                </a:solidFill>
                <a:effectLst/>
              </a:rPr>
              <a:t>B: analyze all data and finalize Engagement 	Programs assessment and make all necessary 	improvements</a:t>
            </a:r>
          </a:p>
        </p:txBody>
      </p:sp>
      <p:sp>
        <p:nvSpPr>
          <p:cNvPr id="4" name="Content Placeholder 3">
            <a:extLst>
              <a:ext uri="{FF2B5EF4-FFF2-40B4-BE49-F238E27FC236}">
                <a16:creationId xmlns:a16="http://schemas.microsoft.com/office/drawing/2014/main" id="{90060F44-1C09-4A66-9EA0-FA6F4C6903A7}"/>
              </a:ext>
            </a:extLst>
          </p:cNvPr>
          <p:cNvSpPr>
            <a:spLocks noGrp="1"/>
          </p:cNvSpPr>
          <p:nvPr>
            <p:ph sz="half" idx="2"/>
          </p:nvPr>
        </p:nvSpPr>
        <p:spPr>
          <a:xfrm>
            <a:off x="5401344" y="915333"/>
            <a:ext cx="3687864" cy="4858870"/>
          </a:xfrm>
        </p:spPr>
        <p:txBody>
          <a:bodyPr/>
          <a:lstStyle/>
          <a:p>
            <a:pPr marL="284163" indent="-284163">
              <a:tabLst>
                <a:tab pos="690563" algn="l"/>
              </a:tabLst>
            </a:pPr>
            <a:r>
              <a:rPr lang="en-US" sz="1600" u="sng" dirty="0">
                <a:solidFill>
                  <a:schemeClr val="bg2"/>
                </a:solidFill>
                <a:effectLst/>
              </a:rPr>
              <a:t>LAG 1:</a:t>
            </a:r>
            <a:r>
              <a:rPr lang="en-US" sz="1600" dirty="0">
                <a:solidFill>
                  <a:schemeClr val="bg2"/>
                </a:solidFill>
                <a:effectLst/>
              </a:rPr>
              <a:t>  Research  the  most   	effective  stewardship,  	ministry  and liturgical  	engagement  programs 	(the  “Engagement  	Programs”) within  4  	months</a:t>
            </a:r>
          </a:p>
          <a:p>
            <a:pPr marL="284163" indent="-284163">
              <a:tabLst>
                <a:tab pos="690563" algn="l"/>
              </a:tabLst>
            </a:pPr>
            <a:r>
              <a:rPr lang="en-US" sz="1600" u="sng" dirty="0">
                <a:solidFill>
                  <a:schemeClr val="bg2"/>
                </a:solidFill>
                <a:effectLst/>
              </a:rPr>
              <a:t>LAG 2:</a:t>
            </a:r>
            <a:r>
              <a:rPr lang="en-US" sz="1600" dirty="0">
                <a:solidFill>
                  <a:schemeClr val="bg2"/>
                </a:solidFill>
                <a:effectLst/>
              </a:rPr>
              <a:t>  Develop   the   most  	effective  Engagement  	Programs  within  4 	months</a:t>
            </a:r>
          </a:p>
          <a:p>
            <a:pPr marL="233363" indent="-233363">
              <a:tabLst>
                <a:tab pos="690563" algn="l"/>
              </a:tabLst>
            </a:pPr>
            <a:r>
              <a:rPr lang="en-US" sz="1600" u="sng" dirty="0">
                <a:solidFill>
                  <a:schemeClr val="bg2"/>
                </a:solidFill>
                <a:effectLst/>
              </a:rPr>
              <a:t>LAG 3:</a:t>
            </a:r>
            <a:r>
              <a:rPr lang="en-US" sz="1600" dirty="0">
                <a:solidFill>
                  <a:schemeClr val="bg2"/>
                </a:solidFill>
                <a:effectLst/>
              </a:rPr>
              <a:t> Recruit  and  train  the  	parish  Engagement  	Ambassadors  within 	2  months </a:t>
            </a:r>
          </a:p>
          <a:p>
            <a:pPr marL="233363" indent="-233363">
              <a:tabLst>
                <a:tab pos="690563" algn="l"/>
              </a:tabLst>
            </a:pPr>
            <a:r>
              <a:rPr lang="en-US" sz="1600" u="sng" dirty="0">
                <a:solidFill>
                  <a:schemeClr val="bg2"/>
                </a:solidFill>
                <a:effectLst/>
              </a:rPr>
              <a:t>LAG 4:</a:t>
            </a:r>
            <a:r>
              <a:rPr lang="en-US" sz="1600" dirty="0">
                <a:solidFill>
                  <a:schemeClr val="bg2"/>
                </a:solidFill>
                <a:effectLst/>
              </a:rPr>
              <a:t> Implement  the  	Engagement  Programs  to  	achieve  the  Engagement 	Targets  within  24  	months</a:t>
            </a:r>
          </a:p>
          <a:p>
            <a:pPr marL="233363" indent="-233363">
              <a:tabLst>
                <a:tab pos="690563" algn="l"/>
              </a:tabLst>
            </a:pPr>
            <a:r>
              <a:rPr lang="en-US" sz="1600" b="1" u="sng" dirty="0">
                <a:solidFill>
                  <a:schemeClr val="bg2"/>
                </a:solidFill>
                <a:effectLst/>
              </a:rPr>
              <a:t>LAG 5</a:t>
            </a:r>
            <a:r>
              <a:rPr lang="en-US" sz="1600" b="1" dirty="0">
                <a:solidFill>
                  <a:schemeClr val="bg2"/>
                </a:solidFill>
                <a:effectLst/>
              </a:rPr>
              <a:t>:  Compile  and assess 	the  results  of the  	Engagement  </a:t>
            </a:r>
            <a:r>
              <a:rPr lang="en-US" sz="1600" dirty="0">
                <a:solidFill>
                  <a:schemeClr val="bg2"/>
                </a:solidFill>
                <a:effectLst/>
              </a:rPr>
              <a:t>Programs 	</a:t>
            </a:r>
            <a:r>
              <a:rPr lang="en-US" sz="1600" b="1" dirty="0">
                <a:solidFill>
                  <a:schemeClr val="bg2"/>
                </a:solidFill>
                <a:effectLst/>
              </a:rPr>
              <a:t>and  make necessary 	improvements within  2 	months</a:t>
            </a:r>
          </a:p>
          <a:p>
            <a:endParaRPr lang="en-US" sz="1600" dirty="0">
              <a:effectLst/>
            </a:endParaRPr>
          </a:p>
        </p:txBody>
      </p:sp>
      <p:sp>
        <p:nvSpPr>
          <p:cNvPr id="5" name="Rectangle 4">
            <a:extLst>
              <a:ext uri="{FF2B5EF4-FFF2-40B4-BE49-F238E27FC236}">
                <a16:creationId xmlns:a16="http://schemas.microsoft.com/office/drawing/2014/main" id="{E249FCEE-6AB6-4C42-99C2-4374D368315A}"/>
              </a:ext>
            </a:extLst>
          </p:cNvPr>
          <p:cNvSpPr/>
          <p:nvPr/>
        </p:nvSpPr>
        <p:spPr bwMode="auto">
          <a:xfrm>
            <a:off x="5486400" y="924758"/>
            <a:ext cx="3593276" cy="589011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200" b="0" i="0" u="none" strike="noStrike" kern="1200" cap="none" spc="0" normalizeH="0" baseline="0" noProof="0" dirty="0">
              <a:ln>
                <a:noFill/>
              </a:ln>
              <a:solidFill>
                <a:srgbClr val="5D0100"/>
              </a:solidFill>
              <a:effectLst/>
              <a:uLnTx/>
              <a:uFillTx/>
              <a:latin typeface="Times"/>
              <a:ea typeface="+mn-ea"/>
              <a:cs typeface="+mn-cs"/>
            </a:endParaRPr>
          </a:p>
        </p:txBody>
      </p:sp>
      <p:sp>
        <p:nvSpPr>
          <p:cNvPr id="7" name="Rectangle 6">
            <a:extLst>
              <a:ext uri="{FF2B5EF4-FFF2-40B4-BE49-F238E27FC236}">
                <a16:creationId xmlns:a16="http://schemas.microsoft.com/office/drawing/2014/main" id="{45A197C0-DF5F-45F7-9981-657CBE859B87}"/>
              </a:ext>
            </a:extLst>
          </p:cNvPr>
          <p:cNvSpPr/>
          <p:nvPr/>
        </p:nvSpPr>
        <p:spPr bwMode="auto">
          <a:xfrm>
            <a:off x="43290" y="915333"/>
            <a:ext cx="5377121" cy="589953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200" b="0" i="0" u="none" strike="noStrike" kern="1200" cap="none" spc="0" normalizeH="0" baseline="0" noProof="0" dirty="0">
              <a:ln>
                <a:noFill/>
              </a:ln>
              <a:solidFill>
                <a:srgbClr val="5D0100"/>
              </a:solidFill>
              <a:effectLst/>
              <a:uLnTx/>
              <a:uFillTx/>
              <a:latin typeface="Times"/>
              <a:ea typeface="+mn-ea"/>
              <a:cs typeface="+mn-cs"/>
            </a:endParaRPr>
          </a:p>
        </p:txBody>
      </p:sp>
    </p:spTree>
    <p:extLst>
      <p:ext uri="{BB962C8B-B14F-4D97-AF65-F5344CB8AC3E}">
        <p14:creationId xmlns:p14="http://schemas.microsoft.com/office/powerpoint/2010/main" val="944498688"/>
      </p:ext>
    </p:extLst>
  </p:cSld>
  <p:clrMapOvr>
    <a:masterClrMapping/>
  </p:clrMapOvr>
  <p:transition>
    <p:strips dir="rd"/>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1043066"/>
          <a:ext cx="9144000" cy="4961619"/>
        </p:xfrm>
        <a:graphic>
          <a:graphicData uri="http://schemas.openxmlformats.org/drawingml/2006/table">
            <a:tbl>
              <a:tblPr firstRow="1" bandRow="1">
                <a:tableStyleId>{7DF18680-E054-41AD-8BC1-D1AEF772440D}</a:tableStyleId>
              </a:tblPr>
              <a:tblGrid>
                <a:gridCol w="3723360">
                  <a:extLst>
                    <a:ext uri="{9D8B030D-6E8A-4147-A177-3AD203B41FA5}">
                      <a16:colId xmlns:a16="http://schemas.microsoft.com/office/drawing/2014/main" val="20000"/>
                    </a:ext>
                  </a:extLst>
                </a:gridCol>
                <a:gridCol w="1661740">
                  <a:extLst>
                    <a:ext uri="{9D8B030D-6E8A-4147-A177-3AD203B41FA5}">
                      <a16:colId xmlns:a16="http://schemas.microsoft.com/office/drawing/2014/main" val="20001"/>
                    </a:ext>
                  </a:extLst>
                </a:gridCol>
                <a:gridCol w="1857854">
                  <a:extLst>
                    <a:ext uri="{9D8B030D-6E8A-4147-A177-3AD203B41FA5}">
                      <a16:colId xmlns:a16="http://schemas.microsoft.com/office/drawing/2014/main" val="20002"/>
                    </a:ext>
                  </a:extLst>
                </a:gridCol>
                <a:gridCol w="1901046">
                  <a:extLst>
                    <a:ext uri="{9D8B030D-6E8A-4147-A177-3AD203B41FA5}">
                      <a16:colId xmlns:a16="http://schemas.microsoft.com/office/drawing/2014/main" val="20003"/>
                    </a:ext>
                  </a:extLst>
                </a:gridCol>
              </a:tblGrid>
              <a:tr h="511947">
                <a:tc>
                  <a:txBody>
                    <a:bodyPr/>
                    <a:lstStyle/>
                    <a:p>
                      <a:pPr algn="ctr"/>
                      <a:r>
                        <a:rPr lang="en-US" sz="1400" b="1" kern="1200" dirty="0">
                          <a:solidFill>
                            <a:schemeClr val="bg1"/>
                          </a:solidFill>
                          <a:effectLst/>
                          <a:latin typeface="Georgia" panose="02040502050405020303" pitchFamily="18" charset="0"/>
                          <a:ea typeface="+mn-ea"/>
                          <a:cs typeface="+mn-cs"/>
                        </a:rPr>
                        <a:t>Key  Actions  Necessary  </a:t>
                      </a:r>
                      <a:r>
                        <a:rPr lang="en-US" sz="1400" b="1" u="none" kern="1200" dirty="0">
                          <a:solidFill>
                            <a:schemeClr val="bg1"/>
                          </a:solidFill>
                          <a:effectLst/>
                          <a:latin typeface="Georgia" panose="02040502050405020303" pitchFamily="18" charset="0"/>
                          <a:ea typeface="+mn-ea"/>
                          <a:cs typeface="+mn-cs"/>
                        </a:rPr>
                        <a:t>To  Achieve  </a:t>
                      </a:r>
                    </a:p>
                    <a:p>
                      <a:pPr algn="ctr"/>
                      <a:r>
                        <a:rPr lang="en-US" sz="1400" b="1" u="sng" kern="1200" dirty="0">
                          <a:solidFill>
                            <a:schemeClr val="bg1"/>
                          </a:solidFill>
                          <a:effectLst/>
                          <a:latin typeface="Georgia" panose="02040502050405020303" pitchFamily="18" charset="0"/>
                          <a:ea typeface="+mn-ea"/>
                          <a:cs typeface="+mn-cs"/>
                        </a:rPr>
                        <a:t>Strategic  WIG 1</a:t>
                      </a:r>
                      <a:endParaRPr lang="en-US" sz="1400" b="1" dirty="0">
                        <a:solidFill>
                          <a:schemeClr val="bg1"/>
                        </a:solidFill>
                        <a:latin typeface="Georgia" panose="02040502050405020303" pitchFamily="18" charset="0"/>
                      </a:endParaRPr>
                    </a:p>
                  </a:txBody>
                  <a:tcPr/>
                </a:tc>
                <a:tc>
                  <a:txBody>
                    <a:bodyPr/>
                    <a:lstStyle/>
                    <a:p>
                      <a:pPr algn="ctr"/>
                      <a:r>
                        <a:rPr lang="en-US" sz="1400" b="1" u="none" dirty="0">
                          <a:solidFill>
                            <a:schemeClr val="bg1"/>
                          </a:solidFill>
                          <a:latin typeface="Georgia" panose="02040502050405020303" pitchFamily="18" charset="0"/>
                        </a:rPr>
                        <a:t>Responsible </a:t>
                      </a:r>
                      <a:r>
                        <a:rPr lang="en-US" sz="1400" b="1" u="sng" dirty="0">
                          <a:solidFill>
                            <a:schemeClr val="bg1"/>
                          </a:solidFill>
                          <a:latin typeface="Georgia" panose="02040502050405020303" pitchFamily="18" charset="0"/>
                        </a:rPr>
                        <a:t>Party</a:t>
                      </a:r>
                    </a:p>
                  </a:txBody>
                  <a:tcPr/>
                </a:tc>
                <a:tc>
                  <a:txBody>
                    <a:bodyPr/>
                    <a:lstStyle/>
                    <a:p>
                      <a:pPr algn="ctr"/>
                      <a:r>
                        <a:rPr lang="en-US" sz="1400" b="1" u="none" dirty="0">
                          <a:solidFill>
                            <a:schemeClr val="bg1"/>
                          </a:solidFill>
                          <a:latin typeface="Georgia" panose="02040502050405020303" pitchFamily="18" charset="0"/>
                        </a:rPr>
                        <a:t>Deadline </a:t>
                      </a:r>
                      <a:r>
                        <a:rPr lang="en-US" sz="1400" b="1" u="sng" dirty="0">
                          <a:solidFill>
                            <a:schemeClr val="bg1"/>
                          </a:solidFill>
                          <a:latin typeface="Georgia" panose="02040502050405020303" pitchFamily="18" charset="0"/>
                        </a:rPr>
                        <a:t>Timetable</a:t>
                      </a:r>
                    </a:p>
                  </a:txBody>
                  <a:tcPr/>
                </a:tc>
                <a:tc>
                  <a:txBody>
                    <a:bodyPr/>
                    <a:lstStyle/>
                    <a:p>
                      <a:pPr algn="ctr"/>
                      <a:r>
                        <a:rPr lang="en-US" sz="1400" b="1" u="none" dirty="0">
                          <a:solidFill>
                            <a:schemeClr val="bg1"/>
                          </a:solidFill>
                          <a:latin typeface="Georgia" panose="02040502050405020303" pitchFamily="18" charset="0"/>
                        </a:rPr>
                        <a:t>Completion </a:t>
                      </a:r>
                    </a:p>
                    <a:p>
                      <a:pPr algn="ctr"/>
                      <a:r>
                        <a:rPr lang="en-US" sz="1400" b="1" u="sng" dirty="0">
                          <a:solidFill>
                            <a:schemeClr val="bg1"/>
                          </a:solidFill>
                          <a:latin typeface="Georgia" panose="02040502050405020303" pitchFamily="18" charset="0"/>
                        </a:rPr>
                        <a:t>Confirmation Test</a:t>
                      </a:r>
                    </a:p>
                  </a:txBody>
                  <a:tcPr/>
                </a:tc>
                <a:extLst>
                  <a:ext uri="{0D108BD9-81ED-4DB2-BD59-A6C34878D82A}">
                    <a16:rowId xmlns:a16="http://schemas.microsoft.com/office/drawing/2014/main" val="10000"/>
                  </a:ext>
                </a:extLst>
              </a:tr>
              <a:tr h="457118">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b="1" u="sng" dirty="0">
                          <a:solidFill>
                            <a:srgbClr val="FF0000"/>
                          </a:solidFill>
                          <a:effectLst/>
                          <a:latin typeface="Georgia" panose="02040502050405020303" pitchFamily="18" charset="0"/>
                        </a:rPr>
                        <a:t>LAG 1: Research  the  most   effective  stewardship, and  ministry  and liturgical  engagement  programs (the  “Engagement  Programs”) within  4  months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lgn="ctr">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lgn="ctr">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lgn="ctr">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16944058"/>
                  </a:ext>
                </a:extLst>
              </a:tr>
              <a:tr h="516091">
                <a:tc>
                  <a:txBody>
                    <a:bodyPr/>
                    <a:lstStyle/>
                    <a:p>
                      <a:pPr marL="11113" marR="0" lvl="0" indent="0" algn="just">
                        <a:lnSpc>
                          <a:spcPct val="107000"/>
                        </a:lnSpc>
                        <a:spcBef>
                          <a:spcPts val="0"/>
                        </a:spcBef>
                        <a:spcAft>
                          <a:spcPts val="0"/>
                        </a:spcAft>
                        <a:buFont typeface="Arial" panose="020B0604020202020204" pitchFamily="34" charset="0"/>
                        <a:buNone/>
                        <a:tabLst/>
                      </a:pPr>
                      <a:r>
                        <a:rPr lang="en-US" sz="1400" b="1" dirty="0">
                          <a:effectLst/>
                          <a:latin typeface="Georgia" panose="02040502050405020303" pitchFamily="18" charset="0"/>
                          <a:ea typeface="Calibri" panose="020F0502020204030204" pitchFamily="34" charset="0"/>
                          <a:cs typeface="Times New Roman" panose="02020603050405020304" pitchFamily="18" charset="0"/>
                        </a:rPr>
                        <a:t>1. Form Parish Wildly Important Goal Team 1 (“</a:t>
                      </a:r>
                      <a:r>
                        <a:rPr lang="en-US" sz="14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Engagement </a:t>
                      </a:r>
                      <a:r>
                        <a:rPr lang="en-US" sz="1400" b="1" dirty="0">
                          <a:effectLst/>
                          <a:latin typeface="Georgia" panose="02040502050405020303" pitchFamily="18" charset="0"/>
                          <a:ea typeface="Calibri" panose="020F0502020204030204" pitchFamily="34" charset="0"/>
                          <a:cs typeface="Times New Roman" panose="02020603050405020304" pitchFamily="18" charset="0"/>
                        </a:rPr>
                        <a:t>Ministry Team 1”). </a:t>
                      </a:r>
                    </a:p>
                  </a:txBody>
                  <a:tcPr marL="68580" marR="68580" marT="0" marB="0">
                    <a:lnT w="12700" cap="flat" cmpd="sng" algn="ctr">
                      <a:solidFill>
                        <a:schemeClr val="tx1"/>
                      </a:solidFill>
                      <a:prstDash val="solid"/>
                      <a:round/>
                      <a:headEnd type="none" w="med" len="med"/>
                      <a:tailEnd type="none" w="med" len="med"/>
                    </a:lnT>
                    <a:noFill/>
                  </a:tcPr>
                </a:tc>
                <a:tc>
                  <a:txBody>
                    <a:bodyPr/>
                    <a:lstStyle/>
                    <a:p>
                      <a:pPr marL="0" marR="0">
                        <a:lnSpc>
                          <a:spcPct val="107000"/>
                        </a:lnSpc>
                        <a:spcBef>
                          <a:spcPts val="0"/>
                        </a:spcBef>
                        <a:spcAft>
                          <a:spcPts val="0"/>
                        </a:spcAft>
                      </a:pPr>
                      <a:r>
                        <a:rPr lang="en-US" sz="1200" b="1" dirty="0">
                          <a:effectLst/>
                          <a:latin typeface="Georgia" panose="02040502050405020303" pitchFamily="18" charset="0"/>
                          <a:ea typeface="Calibri" panose="020F0502020204030204" pitchFamily="34" charset="0"/>
                          <a:cs typeface="Times New Roman" panose="02020603050405020304" pitchFamily="18" charset="0"/>
                        </a:rPr>
                        <a:t>Strategic Planning Team and Goal co-Captains</a:t>
                      </a:r>
                    </a:p>
                  </a:txBody>
                  <a:tcPr marL="68580" marR="68580" marT="0" marB="0">
                    <a:lnT w="12700" cap="flat" cmpd="sng" algn="ctr">
                      <a:solidFill>
                        <a:schemeClr val="tx1"/>
                      </a:solidFill>
                      <a:prstDash val="solid"/>
                      <a:round/>
                      <a:headEnd type="none" w="med" len="med"/>
                      <a:tailEnd type="none" w="med" len="med"/>
                    </a:lnT>
                    <a:noFill/>
                  </a:tcPr>
                </a:tc>
                <a:tc>
                  <a:txBody>
                    <a:bodyPr/>
                    <a:lstStyle/>
                    <a:p>
                      <a:pPr marL="0" marR="0">
                        <a:lnSpc>
                          <a:spcPct val="107000"/>
                        </a:lnSpc>
                        <a:spcBef>
                          <a:spcPts val="0"/>
                        </a:spcBef>
                        <a:spcAft>
                          <a:spcPts val="0"/>
                        </a:spcAft>
                      </a:pPr>
                      <a:r>
                        <a:rPr lang="en-US" sz="1200" b="1" dirty="0">
                          <a:effectLst/>
                          <a:latin typeface="Georgia" panose="02040502050405020303" pitchFamily="18" charset="0"/>
                          <a:ea typeface="Calibri" panose="020F0502020204030204" pitchFamily="34" charset="0"/>
                          <a:cs typeface="Times New Roman" panose="02020603050405020304" pitchFamily="18" charset="0"/>
                        </a:rPr>
                        <a:t>1 month  after Start Date</a:t>
                      </a:r>
                    </a:p>
                  </a:txBody>
                  <a:tcPr marL="68580" marR="68580" marT="0" marB="0">
                    <a:lnT w="12700" cap="flat" cmpd="sng" algn="ctr">
                      <a:solidFill>
                        <a:schemeClr val="tx1"/>
                      </a:solidFill>
                      <a:prstDash val="solid"/>
                      <a:round/>
                      <a:headEnd type="none" w="med" len="med"/>
                      <a:tailEnd type="none" w="med" len="med"/>
                    </a:lnT>
                    <a:noFill/>
                  </a:tcPr>
                </a:tc>
                <a:tc>
                  <a:txBody>
                    <a:bodyPr/>
                    <a:lstStyle/>
                    <a:p>
                      <a:pPr marL="0" marR="0" lvl="0" indent="0">
                        <a:lnSpc>
                          <a:spcPct val="107000"/>
                        </a:lnSpc>
                        <a:spcBef>
                          <a:spcPts val="0"/>
                        </a:spcBef>
                        <a:spcAft>
                          <a:spcPts val="0"/>
                        </a:spcAft>
                        <a:buFont typeface="Symbol" pitchFamily="2" charset="2"/>
                        <a:buNone/>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Engagement </a:t>
                      </a:r>
                      <a:r>
                        <a:rPr lang="en-US" sz="1200" b="1" dirty="0">
                          <a:effectLst/>
                          <a:latin typeface="Georgia" panose="02040502050405020303" pitchFamily="18" charset="0"/>
                          <a:ea typeface="Calibri" panose="020F0502020204030204" pitchFamily="34" charset="0"/>
                          <a:cs typeface="Times New Roman" panose="02020603050405020304" pitchFamily="18" charset="0"/>
                        </a:rPr>
                        <a:t>Ministry Team 1 members agree to serve  </a:t>
                      </a:r>
                    </a:p>
                  </a:txBody>
                  <a:tcPr marL="68580" marR="68580" marT="0" marB="0">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2"/>
                  </a:ext>
                </a:extLst>
              </a:tr>
              <a:tr h="606954">
                <a:tc>
                  <a:txBody>
                    <a:bodyPr/>
                    <a:lstStyle/>
                    <a:p>
                      <a:pPr marL="0" lvl="1" indent="0">
                        <a:buNone/>
                      </a:pPr>
                      <a:r>
                        <a:rPr lang="en-US" sz="1400" b="1" dirty="0">
                          <a:effectLst/>
                          <a:latin typeface="Georgia" panose="02040502050405020303" pitchFamily="18" charset="0"/>
                        </a:rPr>
                        <a:t>2. Determine stewardship and ministry and liturgical  engagement key  definitions and effectiveness metrics.</a:t>
                      </a:r>
                      <a:endParaRPr lang="en-US" sz="14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Engagement Ministry  </a:t>
                      </a:r>
                      <a:r>
                        <a:rPr lang="en-US" sz="1200" b="1" dirty="0">
                          <a:effectLst/>
                          <a:latin typeface="Georgia" panose="02040502050405020303" pitchFamily="18" charset="0"/>
                          <a:ea typeface="Calibri" panose="020F0502020204030204" pitchFamily="34" charset="0"/>
                          <a:cs typeface="Times New Roman" panose="02020603050405020304" pitchFamily="18" charset="0"/>
                        </a:rPr>
                        <a:t>Team 1</a:t>
                      </a:r>
                    </a:p>
                    <a:p>
                      <a:pPr marL="0" marR="0">
                        <a:lnSpc>
                          <a:spcPct val="107000"/>
                        </a:lnSpc>
                        <a:spcBef>
                          <a:spcPts val="0"/>
                        </a:spcBef>
                        <a:spcAft>
                          <a:spcPts val="0"/>
                        </a:spcAft>
                      </a:pPr>
                      <a:endPar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07000"/>
                        </a:lnSpc>
                        <a:spcBef>
                          <a:spcPts val="0"/>
                        </a:spcBef>
                        <a:spcAft>
                          <a:spcPts val="0"/>
                        </a:spcAft>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2 month after step 1</a:t>
                      </a:r>
                    </a:p>
                  </a:txBody>
                  <a:tcPr marL="68580" marR="68580" marT="0" marB="0">
                    <a:noFill/>
                  </a:tcPr>
                </a:tc>
                <a:tc>
                  <a:txBody>
                    <a:bodyPr/>
                    <a:lstStyle/>
                    <a:p>
                      <a:pPr marL="0" marR="0" lvl="0" indent="0">
                        <a:lnSpc>
                          <a:spcPct val="107000"/>
                        </a:lnSpc>
                        <a:spcBef>
                          <a:spcPts val="0"/>
                        </a:spcBef>
                        <a:spcAft>
                          <a:spcPts val="0"/>
                        </a:spcAft>
                        <a:buFont typeface="Symbol" pitchFamily="2" charset="2"/>
                        <a:buNone/>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Engagement definitions and metrics determined </a:t>
                      </a:r>
                    </a:p>
                  </a:txBody>
                  <a:tcPr marL="68580" marR="68580" marT="0" marB="0">
                    <a:noFill/>
                  </a:tcPr>
                </a:tc>
                <a:extLst>
                  <a:ext uri="{0D108BD9-81ED-4DB2-BD59-A6C34878D82A}">
                    <a16:rowId xmlns:a16="http://schemas.microsoft.com/office/drawing/2014/main" val="2203732368"/>
                  </a:ext>
                </a:extLst>
              </a:tr>
              <a:tr h="765663">
                <a:tc>
                  <a:txBody>
                    <a:bodyPr/>
                    <a:lstStyle/>
                    <a:p>
                      <a:pPr marL="0" marR="0" lvl="0" indent="0" algn="l">
                        <a:lnSpc>
                          <a:spcPct val="107000"/>
                        </a:lnSpc>
                        <a:spcBef>
                          <a:spcPts val="0"/>
                        </a:spcBef>
                        <a:spcAft>
                          <a:spcPts val="0"/>
                        </a:spcAft>
                        <a:buFontTx/>
                        <a:buNone/>
                      </a:pPr>
                      <a:r>
                        <a:rPr lang="en-US" sz="1400" b="1" dirty="0">
                          <a:effectLst/>
                          <a:latin typeface="Georgia" panose="02040502050405020303" pitchFamily="18" charset="0"/>
                          <a:ea typeface="Calibri" panose="020F0502020204030204" pitchFamily="34" charset="0"/>
                          <a:cs typeface="Times New Roman" panose="02020603050405020304" pitchFamily="18" charset="0"/>
                        </a:rPr>
                        <a:t>3. Analyze the parish baseline on those key stewardship and engagement effectiveness metrics and survey/research parish impediments to achieving increased </a:t>
                      </a:r>
                      <a:r>
                        <a:rPr lang="en-US" sz="1400" b="1" dirty="0">
                          <a:effectLst/>
                          <a:latin typeface="Georgia" panose="02040502050405020303" pitchFamily="18" charset="0"/>
                        </a:rPr>
                        <a:t>stewardship and ministry and liturgical  engagement </a:t>
                      </a:r>
                      <a:r>
                        <a:rPr lang="en-US" sz="1400" b="1" dirty="0">
                          <a:effectLst/>
                          <a:latin typeface="Georgia" panose="02040502050405020303" pitchFamily="18" charset="0"/>
                          <a:ea typeface="Calibri" panose="020F0502020204030204" pitchFamily="34" charset="0"/>
                          <a:cs typeface="Times New Roman" panose="02020603050405020304" pitchFamily="18" charset="0"/>
                        </a:rPr>
                        <a:t>success</a:t>
                      </a: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Engagement Ministry Team 1</a:t>
                      </a:r>
                    </a:p>
                    <a:p>
                      <a:pPr marL="0" marR="0">
                        <a:lnSpc>
                          <a:spcPct val="107000"/>
                        </a:lnSpc>
                        <a:spcBef>
                          <a:spcPts val="0"/>
                        </a:spcBef>
                        <a:spcAft>
                          <a:spcPts val="0"/>
                        </a:spcAft>
                      </a:pPr>
                      <a:endParaRPr lang="en-US" sz="1200" b="1"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1 months after step 2</a:t>
                      </a:r>
                    </a:p>
                    <a:p>
                      <a:pPr marL="0" marR="0">
                        <a:lnSpc>
                          <a:spcPct val="107000"/>
                        </a:lnSpc>
                        <a:spcBef>
                          <a:spcPts val="0"/>
                        </a:spcBef>
                        <a:spcAft>
                          <a:spcPts val="0"/>
                        </a:spcAft>
                      </a:pPr>
                      <a:endParaRPr lang="en-US" sz="1200" b="1"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nSpc>
                          <a:spcPct val="107000"/>
                        </a:lnSpc>
                        <a:spcBef>
                          <a:spcPts val="0"/>
                        </a:spcBef>
                        <a:spcAft>
                          <a:spcPts val="0"/>
                        </a:spcAft>
                        <a:buFontTx/>
                        <a:buNone/>
                      </a:pPr>
                      <a:r>
                        <a:rPr lang="en-US" sz="1200" b="1" dirty="0">
                          <a:effectLst/>
                          <a:latin typeface="Georgia" panose="02040502050405020303" pitchFamily="18" charset="0"/>
                          <a:ea typeface="Calibri" panose="020F0502020204030204" pitchFamily="34" charset="0"/>
                          <a:cs typeface="Times New Roman" panose="02020603050405020304" pitchFamily="18" charset="0"/>
                        </a:rPr>
                        <a:t>Parish baselines and parish impediments are finalized</a:t>
                      </a:r>
                    </a:p>
                  </a:txBody>
                  <a:tcPr marL="68580" marR="68580" marT="0" marB="0"/>
                </a:tc>
                <a:extLst>
                  <a:ext uri="{0D108BD9-81ED-4DB2-BD59-A6C34878D82A}">
                    <a16:rowId xmlns:a16="http://schemas.microsoft.com/office/drawing/2014/main" val="1938974741"/>
                  </a:ext>
                </a:extLst>
              </a:tr>
              <a:tr h="1095185">
                <a:tc>
                  <a:txBody>
                    <a:bodyPr/>
                    <a:lstStyle/>
                    <a:p>
                      <a:pPr marL="0" marR="0" lvl="0" indent="0" algn="l">
                        <a:lnSpc>
                          <a:spcPct val="107000"/>
                        </a:lnSpc>
                        <a:spcBef>
                          <a:spcPts val="0"/>
                        </a:spcBef>
                        <a:spcAft>
                          <a:spcPts val="0"/>
                        </a:spcAft>
                        <a:buFontTx/>
                        <a:buNone/>
                      </a:pPr>
                      <a:r>
                        <a:rPr lang="en-US" sz="1400" b="1" dirty="0">
                          <a:effectLst/>
                          <a:latin typeface="Georgia" panose="02040502050405020303" pitchFamily="18" charset="0"/>
                          <a:ea typeface="Calibri" panose="020F0502020204030204" pitchFamily="34" charset="0"/>
                          <a:cs typeface="Times New Roman" panose="02020603050405020304" pitchFamily="18" charset="0"/>
                        </a:rPr>
                        <a:t>4. ID at least 5 Stewardship and 5 Ministry and Liturgical Engagement Programs to consider </a:t>
                      </a:r>
                      <a:r>
                        <a:rPr lang="en-US" sz="1400" b="1" dirty="0">
                          <a:effectLst/>
                          <a:latin typeface="Georgia" panose="02040502050405020303" pitchFamily="18" charset="0"/>
                        </a:rPr>
                        <a:t>from both inside and outside the Orthodox ecosystem.</a:t>
                      </a:r>
                      <a:endParaRPr lang="en-US" sz="1400" b="1"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Engagement </a:t>
                      </a:r>
                      <a:r>
                        <a:rPr lang="en-US" sz="1200" b="1" dirty="0">
                          <a:effectLst/>
                          <a:latin typeface="Georgia" panose="02040502050405020303" pitchFamily="18" charset="0"/>
                          <a:ea typeface="Calibri" panose="020F0502020204030204" pitchFamily="34" charset="0"/>
                          <a:cs typeface="Times New Roman" panose="02020603050405020304" pitchFamily="18" charset="0"/>
                        </a:rPr>
                        <a:t>Ministry Team 1</a:t>
                      </a:r>
                    </a:p>
                  </a:txBody>
                  <a:tcPr marL="68580" marR="68580" marT="0" marB="0"/>
                </a:tc>
                <a:tc>
                  <a:txBody>
                    <a:bodyPr/>
                    <a:lstStyle/>
                    <a:p>
                      <a:pPr marL="0" marR="0">
                        <a:lnSpc>
                          <a:spcPct val="107000"/>
                        </a:lnSpc>
                        <a:spcBef>
                          <a:spcPts val="0"/>
                        </a:spcBef>
                        <a:spcAft>
                          <a:spcPts val="0"/>
                        </a:spcAft>
                      </a:pPr>
                      <a:r>
                        <a:rPr lang="en-US" sz="1200" b="1" dirty="0">
                          <a:effectLst/>
                          <a:latin typeface="Georgia" panose="02040502050405020303" pitchFamily="18" charset="0"/>
                          <a:ea typeface="Calibri" panose="020F0502020204030204" pitchFamily="34" charset="0"/>
                          <a:cs typeface="Times New Roman" panose="02020603050405020304" pitchFamily="18" charset="0"/>
                        </a:rPr>
                        <a:t>Simultaneous with steps 2 &amp; 3</a:t>
                      </a:r>
                    </a:p>
                  </a:txBody>
                  <a:tcPr marL="68580" marR="68580" marT="0" marB="0"/>
                </a:tc>
                <a:tc>
                  <a:txBody>
                    <a:bodyPr/>
                    <a:lstStyle/>
                    <a:p>
                      <a:pPr marL="0" marR="0" lvl="0" indent="0">
                        <a:lnSpc>
                          <a:spcPct val="107000"/>
                        </a:lnSpc>
                        <a:spcBef>
                          <a:spcPts val="0"/>
                        </a:spcBef>
                        <a:spcAft>
                          <a:spcPts val="0"/>
                        </a:spcAft>
                        <a:buFontTx/>
                        <a:buNone/>
                      </a:pPr>
                      <a:r>
                        <a:rPr lang="en-US" sz="1200" b="1" dirty="0">
                          <a:effectLst/>
                          <a:latin typeface="Georgia" panose="02040502050405020303" pitchFamily="18" charset="0"/>
                          <a:ea typeface="Calibri" panose="020F0502020204030204" pitchFamily="34" charset="0"/>
                          <a:cs typeface="Times New Roman" panose="02020603050405020304" pitchFamily="18" charset="0"/>
                        </a:rPr>
                        <a:t>At least 5 Stewardship and 5 Ministry and Liturgical Engagement Programs examined</a:t>
                      </a:r>
                    </a:p>
                  </a:txBody>
                  <a:tcPr marL="68580" marR="68580" marT="0" marB="0"/>
                </a:tc>
                <a:extLst>
                  <a:ext uri="{0D108BD9-81ED-4DB2-BD59-A6C34878D82A}">
                    <a16:rowId xmlns:a16="http://schemas.microsoft.com/office/drawing/2014/main" val="1085481770"/>
                  </a:ext>
                </a:extLst>
              </a:tr>
            </a:tbl>
          </a:graphicData>
        </a:graphic>
      </p:graphicFrame>
      <p:sp>
        <p:nvSpPr>
          <p:cNvPr id="5" name="Title 1">
            <a:extLst>
              <a:ext uri="{FF2B5EF4-FFF2-40B4-BE49-F238E27FC236}">
                <a16:creationId xmlns:a16="http://schemas.microsoft.com/office/drawing/2014/main" id="{D62C678B-B2F1-4206-9806-7710365057CE}"/>
              </a:ext>
            </a:extLst>
          </p:cNvPr>
          <p:cNvSpPr>
            <a:spLocks noGrp="1"/>
          </p:cNvSpPr>
          <p:nvPr>
            <p:ph type="title"/>
          </p:nvPr>
        </p:nvSpPr>
        <p:spPr>
          <a:xfrm>
            <a:off x="3353919" y="-99934"/>
            <a:ext cx="4556476" cy="1143000"/>
          </a:xfrm>
        </p:spPr>
        <p:txBody>
          <a:bodyPr/>
          <a:lstStyle/>
          <a:p>
            <a:r>
              <a:rPr lang="en-US" sz="2200" b="1" u="none" dirty="0">
                <a:effectLst/>
                <a:latin typeface="Georgia" panose="02040502050405020303" pitchFamily="18" charset="0"/>
              </a:rPr>
              <a:t>Stewardship &amp; Engagement Wildly  Important Goal 1 </a:t>
            </a:r>
            <a:r>
              <a:rPr lang="en-US" sz="2200" b="1" u="sng" dirty="0">
                <a:effectLst/>
                <a:latin typeface="Georgia" panose="02040502050405020303" pitchFamily="18" charset="0"/>
              </a:rPr>
              <a:t>Action Plan</a:t>
            </a:r>
            <a:endParaRPr lang="en-US" sz="2200" b="1" u="sng" dirty="0">
              <a:latin typeface="Georgia" panose="02040502050405020303" pitchFamily="18" charset="0"/>
            </a:endParaRPr>
          </a:p>
        </p:txBody>
      </p:sp>
      <p:pic>
        <p:nvPicPr>
          <p:cNvPr id="7" name="Picture 6">
            <a:extLst>
              <a:ext uri="{FF2B5EF4-FFF2-40B4-BE49-F238E27FC236}">
                <a16:creationId xmlns:a16="http://schemas.microsoft.com/office/drawing/2014/main" id="{A785C295-655B-466C-B1D6-A5CD71003FE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
            <a:ext cx="3234078" cy="943135"/>
          </a:xfrm>
          <a:prstGeom prst="rect">
            <a:avLst/>
          </a:prstGeom>
        </p:spPr>
      </p:pic>
    </p:spTree>
    <p:extLst>
      <p:ext uri="{BB962C8B-B14F-4D97-AF65-F5344CB8AC3E}">
        <p14:creationId xmlns:p14="http://schemas.microsoft.com/office/powerpoint/2010/main" val="4260244081"/>
      </p:ext>
    </p:extLst>
  </p:cSld>
  <p:clrMapOvr>
    <a:masterClrMapping/>
  </p:clrMapOvr>
  <p:transition>
    <p:strips dir="rd"/>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61679" y="1068479"/>
          <a:ext cx="9020642" cy="5307125"/>
        </p:xfrm>
        <a:graphic>
          <a:graphicData uri="http://schemas.openxmlformats.org/drawingml/2006/table">
            <a:tbl>
              <a:tblPr firstRow="1" bandRow="1">
                <a:tableStyleId>{7DF18680-E054-41AD-8BC1-D1AEF772440D}</a:tableStyleId>
              </a:tblPr>
              <a:tblGrid>
                <a:gridCol w="3893111">
                  <a:extLst>
                    <a:ext uri="{9D8B030D-6E8A-4147-A177-3AD203B41FA5}">
                      <a16:colId xmlns:a16="http://schemas.microsoft.com/office/drawing/2014/main" val="20000"/>
                    </a:ext>
                  </a:extLst>
                </a:gridCol>
                <a:gridCol w="1520030">
                  <a:extLst>
                    <a:ext uri="{9D8B030D-6E8A-4147-A177-3AD203B41FA5}">
                      <a16:colId xmlns:a16="http://schemas.microsoft.com/office/drawing/2014/main" val="20001"/>
                    </a:ext>
                  </a:extLst>
                </a:gridCol>
                <a:gridCol w="1639824">
                  <a:extLst>
                    <a:ext uri="{9D8B030D-6E8A-4147-A177-3AD203B41FA5}">
                      <a16:colId xmlns:a16="http://schemas.microsoft.com/office/drawing/2014/main" val="20002"/>
                    </a:ext>
                  </a:extLst>
                </a:gridCol>
                <a:gridCol w="1967677">
                  <a:extLst>
                    <a:ext uri="{9D8B030D-6E8A-4147-A177-3AD203B41FA5}">
                      <a16:colId xmlns:a16="http://schemas.microsoft.com/office/drawing/2014/main" val="20003"/>
                    </a:ext>
                  </a:extLst>
                </a:gridCol>
              </a:tblGrid>
              <a:tr h="455835">
                <a:tc>
                  <a:txBody>
                    <a:bodyPr/>
                    <a:lstStyle/>
                    <a:p>
                      <a:pPr algn="ctr"/>
                      <a:r>
                        <a:rPr lang="en-US" sz="1200" b="1" kern="1200" dirty="0">
                          <a:solidFill>
                            <a:schemeClr val="bg1"/>
                          </a:solidFill>
                          <a:effectLst/>
                          <a:latin typeface="Georgia" panose="02040502050405020303" pitchFamily="18" charset="0"/>
                          <a:ea typeface="+mn-ea"/>
                          <a:cs typeface="+mn-cs"/>
                        </a:rPr>
                        <a:t>Key  Actions  Necessary  </a:t>
                      </a:r>
                      <a:r>
                        <a:rPr lang="en-US" sz="1200" b="1" u="none" kern="1200" dirty="0">
                          <a:solidFill>
                            <a:schemeClr val="bg1"/>
                          </a:solidFill>
                          <a:effectLst/>
                          <a:latin typeface="Georgia" panose="02040502050405020303" pitchFamily="18" charset="0"/>
                          <a:ea typeface="+mn-ea"/>
                          <a:cs typeface="+mn-cs"/>
                        </a:rPr>
                        <a:t>To  Achieve  </a:t>
                      </a:r>
                    </a:p>
                    <a:p>
                      <a:pPr algn="ctr"/>
                      <a:r>
                        <a:rPr lang="en-US" sz="1200" b="1" u="sng" kern="1200" dirty="0">
                          <a:solidFill>
                            <a:schemeClr val="bg1"/>
                          </a:solidFill>
                          <a:effectLst/>
                          <a:latin typeface="Georgia" panose="02040502050405020303" pitchFamily="18" charset="0"/>
                          <a:ea typeface="+mn-ea"/>
                          <a:cs typeface="+mn-cs"/>
                        </a:rPr>
                        <a:t>Strategic  WIG 1</a:t>
                      </a:r>
                      <a:endParaRPr lang="en-US" sz="1200" b="1" dirty="0">
                        <a:solidFill>
                          <a:schemeClr val="bg1"/>
                        </a:solidFill>
                        <a:latin typeface="Georgia" panose="02040502050405020303" pitchFamily="18" charset="0"/>
                      </a:endParaRPr>
                    </a:p>
                  </a:txBody>
                  <a:tcPr>
                    <a:lnB w="12700" cap="flat" cmpd="sng" algn="ctr">
                      <a:solidFill>
                        <a:schemeClr val="tx1"/>
                      </a:solidFill>
                      <a:prstDash val="solid"/>
                      <a:round/>
                      <a:headEnd type="none" w="med" len="med"/>
                      <a:tailEnd type="none" w="med" len="med"/>
                    </a:lnB>
                  </a:tcPr>
                </a:tc>
                <a:tc>
                  <a:txBody>
                    <a:bodyPr/>
                    <a:lstStyle/>
                    <a:p>
                      <a:pPr algn="ctr"/>
                      <a:r>
                        <a:rPr lang="en-US" sz="1200" b="1" u="none" dirty="0">
                          <a:solidFill>
                            <a:schemeClr val="bg1"/>
                          </a:solidFill>
                          <a:latin typeface="Georgia" panose="02040502050405020303" pitchFamily="18" charset="0"/>
                        </a:rPr>
                        <a:t>Responsible </a:t>
                      </a:r>
                      <a:r>
                        <a:rPr lang="en-US" sz="1200" b="1" u="sng" dirty="0">
                          <a:solidFill>
                            <a:schemeClr val="bg1"/>
                          </a:solidFill>
                          <a:latin typeface="Georgia" panose="02040502050405020303" pitchFamily="18" charset="0"/>
                        </a:rPr>
                        <a:t>Party</a:t>
                      </a:r>
                    </a:p>
                  </a:txBody>
                  <a:tcP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u="none" dirty="0">
                          <a:solidFill>
                            <a:schemeClr val="bg1"/>
                          </a:solidFill>
                          <a:latin typeface="Georgia" panose="02040502050405020303" pitchFamily="18" charset="0"/>
                        </a:rPr>
                        <a:t>Deadline</a:t>
                      </a:r>
                      <a:r>
                        <a:rPr lang="en-US" sz="1200" b="1" u="sng" dirty="0">
                          <a:solidFill>
                            <a:schemeClr val="bg1"/>
                          </a:solidFill>
                          <a:latin typeface="Georgia" panose="02040502050405020303" pitchFamily="18" charset="0"/>
                        </a:rPr>
                        <a:t> Timetable</a:t>
                      </a:r>
                    </a:p>
                  </a:txBody>
                  <a:tcPr>
                    <a:lnB w="12700" cap="flat" cmpd="sng" algn="ctr">
                      <a:solidFill>
                        <a:schemeClr val="tx1"/>
                      </a:solidFill>
                      <a:prstDash val="solid"/>
                      <a:round/>
                      <a:headEnd type="none" w="med" len="med"/>
                      <a:tailEnd type="none" w="med" len="med"/>
                    </a:lnB>
                  </a:tcPr>
                </a:tc>
                <a:tc>
                  <a:txBody>
                    <a:bodyPr/>
                    <a:lstStyle/>
                    <a:p>
                      <a:pPr algn="ctr"/>
                      <a:r>
                        <a:rPr lang="en-US" sz="1200" b="1" u="none" dirty="0">
                          <a:solidFill>
                            <a:schemeClr val="bg1"/>
                          </a:solidFill>
                          <a:latin typeface="Georgia" panose="02040502050405020303" pitchFamily="18" charset="0"/>
                        </a:rPr>
                        <a:t>Completion </a:t>
                      </a:r>
                    </a:p>
                    <a:p>
                      <a:pPr algn="ctr"/>
                      <a:r>
                        <a:rPr lang="en-US" sz="1200" b="1" u="sng" dirty="0">
                          <a:solidFill>
                            <a:schemeClr val="bg1"/>
                          </a:solidFill>
                          <a:latin typeface="Georgia" panose="02040502050405020303" pitchFamily="18" charset="0"/>
                        </a:rPr>
                        <a:t>Confirmation Test</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03122">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400" b="1" i="0" u="sng" strike="noStrike" kern="1200" cap="none" spc="0" normalizeH="0" baseline="0" noProof="0" dirty="0">
                          <a:ln>
                            <a:noFill/>
                          </a:ln>
                          <a:solidFill>
                            <a:srgbClr val="FF0000"/>
                          </a:solidFill>
                          <a:effectLst/>
                          <a:uLnTx/>
                          <a:uFillTx/>
                          <a:latin typeface="Georgia" panose="02040502050405020303" pitchFamily="18" charset="0"/>
                          <a:ea typeface="Calibri" panose="020F0502020204030204" pitchFamily="34" charset="0"/>
                          <a:cs typeface="Times New Roman" panose="02020603050405020304" pitchFamily="18" charset="0"/>
                        </a:rPr>
                        <a:t>LAG 2: Develop   the   most  effective Engagement  Programs  within  4 	months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kumimoji="0" lang="en-US" sz="1400" b="1" i="0" u="sng" strike="noStrike" kern="1200" cap="none" spc="0" normalizeH="0" baseline="0" noProof="0" dirty="0">
                        <a:ln>
                          <a:noFill/>
                        </a:ln>
                        <a:solidFill>
                          <a:srgbClr val="FF0000"/>
                        </a:solidFill>
                        <a:effectLst/>
                        <a:uLnTx/>
                        <a:uFillTx/>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kumimoji="0" lang="en-US" sz="1400" b="1" i="0" u="sng" strike="noStrike" kern="1200" cap="none" spc="0" normalizeH="0" baseline="0" noProof="0" dirty="0">
                        <a:ln>
                          <a:noFill/>
                        </a:ln>
                        <a:solidFill>
                          <a:srgbClr val="FF0000"/>
                        </a:solidFill>
                        <a:effectLst/>
                        <a:uLnTx/>
                        <a:uFillTx/>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kumimoji="0" lang="en-US" sz="1400" b="1" i="0" u="sng" strike="noStrike" kern="1200" cap="none" spc="0" normalizeH="0" baseline="0" noProof="0" dirty="0">
                        <a:ln>
                          <a:noFill/>
                        </a:ln>
                        <a:solidFill>
                          <a:srgbClr val="FF0000"/>
                        </a:solidFill>
                        <a:effectLst/>
                        <a:uLnTx/>
                        <a:uFillTx/>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57966531"/>
                  </a:ext>
                </a:extLst>
              </a:tr>
              <a:tr h="303122">
                <a:tc>
                  <a:txBody>
                    <a:bodyPr/>
                    <a:lstStyle/>
                    <a:p>
                      <a:pPr marL="0" lvl="1" indent="0">
                        <a:buNone/>
                      </a:pPr>
                      <a:r>
                        <a:rPr lang="en-US" sz="1400" b="1" dirty="0">
                          <a:effectLst/>
                          <a:latin typeface="Georgia" panose="02040502050405020303" pitchFamily="18" charset="0"/>
                        </a:rPr>
                        <a:t>5. Evaluate researched Stewardship, Ministry and Liturgical Engagement programs for effectiveness  against key performance metrics and parish baselines based on criteria of effectiveness determined in step 2.</a:t>
                      </a:r>
                    </a:p>
                  </a:txBody>
                  <a:tcPr marL="68580" marR="68580" marT="0" marB="0">
                    <a:lnT w="12700" cap="flat" cmpd="sng" algn="ctr">
                      <a:solidFill>
                        <a:schemeClr val="tx1"/>
                      </a:solidFill>
                      <a:prstDash val="solid"/>
                      <a:round/>
                      <a:headEnd type="none" w="med" len="med"/>
                      <a:tailEnd type="none" w="med" len="med"/>
                    </a:lnT>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Engagement </a:t>
                      </a:r>
                      <a:r>
                        <a:rPr lang="en-US" sz="1200" b="1" dirty="0">
                          <a:effectLst/>
                          <a:latin typeface="Georgia" panose="02040502050405020303" pitchFamily="18" charset="0"/>
                          <a:ea typeface="Calibri" panose="020F0502020204030204" pitchFamily="34" charset="0"/>
                          <a:cs typeface="Times New Roman" panose="02020603050405020304" pitchFamily="18" charset="0"/>
                        </a:rPr>
                        <a:t>Ministry Team 1</a:t>
                      </a:r>
                    </a:p>
                  </a:txBody>
                  <a:tcPr marL="68580" marR="68580" marT="0" marB="0">
                    <a:lnT w="12700" cap="flat" cmpd="sng" algn="ctr">
                      <a:solidFill>
                        <a:schemeClr val="tx1"/>
                      </a:solidFill>
                      <a:prstDash val="solid"/>
                      <a:round/>
                      <a:headEnd type="none" w="med" len="med"/>
                      <a:tailEnd type="none" w="med" len="med"/>
                    </a:lnT>
                  </a:tcPr>
                </a:tc>
                <a:tc>
                  <a:txBody>
                    <a:bodyPr/>
                    <a:lstStyle/>
                    <a:p>
                      <a:pPr marL="0" marR="0">
                        <a:lnSpc>
                          <a:spcPct val="107000"/>
                        </a:lnSpc>
                        <a:spcBef>
                          <a:spcPts val="0"/>
                        </a:spcBef>
                        <a:spcAft>
                          <a:spcPts val="0"/>
                        </a:spcAft>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2 months after step 4</a:t>
                      </a:r>
                    </a:p>
                  </a:txBody>
                  <a:tcPr marL="68580" marR="68580" marT="0" marB="0">
                    <a:lnT w="12700" cap="flat" cmpd="sng" algn="ctr">
                      <a:solidFill>
                        <a:schemeClr val="tx1"/>
                      </a:solidFill>
                      <a:prstDash val="solid"/>
                      <a:round/>
                      <a:headEnd type="none" w="med" len="med"/>
                      <a:tailEnd type="none" w="med" len="med"/>
                    </a:lnT>
                  </a:tcPr>
                </a:tc>
                <a:tc>
                  <a:txBody>
                    <a:bodyPr/>
                    <a:lstStyle/>
                    <a:p>
                      <a:pPr marL="0" marR="0">
                        <a:lnSpc>
                          <a:spcPct val="107000"/>
                        </a:lnSpc>
                        <a:spcBef>
                          <a:spcPts val="0"/>
                        </a:spcBef>
                        <a:spcAft>
                          <a:spcPts val="0"/>
                        </a:spcAft>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Evaluation of alternative </a:t>
                      </a:r>
                      <a:r>
                        <a:rPr lang="en-US" sz="1200" b="1" dirty="0">
                          <a:effectLst/>
                          <a:latin typeface="Georgia" panose="02040502050405020303" pitchFamily="18" charset="0"/>
                        </a:rPr>
                        <a:t>Stewardship, Ministry and Liturgical Engagement programs is</a:t>
                      </a: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 completed </a:t>
                      </a:r>
                    </a:p>
                  </a:txBody>
                  <a:tcPr marL="68580" marR="68580" marT="0" marB="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514696997"/>
                  </a:ext>
                </a:extLst>
              </a:tr>
              <a:tr h="303122">
                <a:tc>
                  <a:txBody>
                    <a:bodyPr/>
                    <a:lstStyle/>
                    <a:p>
                      <a:pPr marL="0" lvl="1" indent="0">
                        <a:buNone/>
                      </a:pPr>
                      <a:r>
                        <a:rPr lang="en-US" sz="1400" b="1" dirty="0">
                          <a:effectLst/>
                          <a:latin typeface="Georgia" panose="02040502050405020303" pitchFamily="18" charset="0"/>
                        </a:rPr>
                        <a:t>6. Modify Engagement Programs for utilization at St. Demetrios and finalize parish Engagement Programs and establish 	quarterly and/or monthly performance benchmarks.  </a:t>
                      </a:r>
                    </a:p>
                  </a:txBody>
                  <a:tcPr marL="68580" marR="68580" marT="0" marB="0">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Engagement </a:t>
                      </a:r>
                      <a:r>
                        <a:rPr lang="en-US" sz="1200" b="1" dirty="0">
                          <a:effectLst/>
                          <a:latin typeface="Georgia" panose="02040502050405020303" pitchFamily="18" charset="0"/>
                          <a:ea typeface="Calibri" panose="020F0502020204030204" pitchFamily="34" charset="0"/>
                          <a:cs typeface="Times New Roman" panose="02020603050405020304" pitchFamily="18" charset="0"/>
                        </a:rPr>
                        <a:t>Ministry Team 1</a:t>
                      </a:r>
                      <a:endPar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2 months after step 5</a:t>
                      </a:r>
                    </a:p>
                  </a:txBody>
                  <a:tcPr marL="68580" marR="68580" marT="0" marB="0"/>
                </a:tc>
                <a:tc>
                  <a:txBody>
                    <a:bodyPr/>
                    <a:lstStyle/>
                    <a:p>
                      <a:pPr marL="0" marR="0">
                        <a:lnSpc>
                          <a:spcPct val="107000"/>
                        </a:lnSpc>
                        <a:spcBef>
                          <a:spcPts val="0"/>
                        </a:spcBef>
                        <a:spcAft>
                          <a:spcPts val="0"/>
                        </a:spcAft>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Engagement Programs are finalized</a:t>
                      </a:r>
                    </a:p>
                  </a:txBody>
                  <a:tcPr marL="68580" marR="68580" marT="0" marB="0"/>
                </a:tc>
                <a:extLst>
                  <a:ext uri="{0D108BD9-81ED-4DB2-BD59-A6C34878D82A}">
                    <a16:rowId xmlns:a16="http://schemas.microsoft.com/office/drawing/2014/main" val="37005700"/>
                  </a:ext>
                </a:extLst>
              </a:tr>
              <a:tr h="303122">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400" b="1" i="0" u="sng" strike="noStrike" kern="1200" cap="none" spc="0" normalizeH="0" baseline="0" noProof="0" dirty="0">
                          <a:ln>
                            <a:noFill/>
                          </a:ln>
                          <a:solidFill>
                            <a:srgbClr val="FF0000"/>
                          </a:solidFill>
                          <a:effectLst/>
                          <a:uLnTx/>
                          <a:uFillTx/>
                          <a:latin typeface="Georgia" panose="02040502050405020303" pitchFamily="18" charset="0"/>
                          <a:ea typeface="Calibri" panose="020F0502020204030204" pitchFamily="34" charset="0"/>
                          <a:cs typeface="Times New Roman" panose="02020603050405020304" pitchFamily="18" charset="0"/>
                        </a:rPr>
                        <a:t>LAG 3: Recruit  and  train  the  parish  Engagement  Ambassadors  within 2  months</a:t>
                      </a:r>
                      <a:endParaRPr lang="en-US" sz="1400" b="1" u="sng"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tc hMerge="1">
                  <a:txBody>
                    <a:bodyPr/>
                    <a:lstStyle/>
                    <a:p>
                      <a:pPr marL="0" marR="0">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tc hMerge="1">
                  <a:txBody>
                    <a:bodyPr/>
                    <a:lstStyle/>
                    <a:p>
                      <a:pPr marL="0" marR="0">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tc hMerge="1">
                  <a:txBody>
                    <a:bodyPr/>
                    <a:lstStyle/>
                    <a:p>
                      <a:pPr marL="0" marR="0" lvl="0" indent="0">
                        <a:lnSpc>
                          <a:spcPct val="107000"/>
                        </a:lnSpc>
                        <a:spcBef>
                          <a:spcPts val="0"/>
                        </a:spcBef>
                        <a:spcAft>
                          <a:spcPts val="0"/>
                        </a:spcAft>
                        <a:buFont typeface="Symbol" pitchFamily="2" charset="2"/>
                        <a:buNone/>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043281">
                <a:tc>
                  <a:txBody>
                    <a:bodyPr/>
                    <a:lstStyle/>
                    <a:p>
                      <a:pPr marL="0" lvl="1" indent="0">
                        <a:buNone/>
                      </a:pPr>
                      <a:r>
                        <a:rPr lang="en-US" sz="1400" b="1" dirty="0">
                          <a:effectLst/>
                          <a:latin typeface="Georgia" panose="02040502050405020303" pitchFamily="18" charset="0"/>
                        </a:rPr>
                        <a:t>7. Identify and recruit the “Engagement Ambassadors” who can implement the Engagement Programs.</a:t>
                      </a:r>
                    </a:p>
                    <a:p>
                      <a:pPr marL="457200" lvl="1" indent="0">
                        <a:buNone/>
                      </a:pPr>
                      <a:endParaRPr lang="en-US" sz="1400" b="1" dirty="0">
                        <a:effectLst/>
                        <a:latin typeface="Georgia" panose="02040502050405020303"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Engagement </a:t>
                      </a:r>
                      <a:r>
                        <a:rPr lang="en-US" sz="1200" b="1" dirty="0">
                          <a:effectLst/>
                          <a:latin typeface="Georgia" panose="02040502050405020303" pitchFamily="18" charset="0"/>
                          <a:ea typeface="Calibri" panose="020F0502020204030204" pitchFamily="34" charset="0"/>
                          <a:cs typeface="Times New Roman" panose="02020603050405020304" pitchFamily="18" charset="0"/>
                        </a:rPr>
                        <a:t>Ministry Team 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1 month after step 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Engagement Ambassadors are recruited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4574136"/>
                  </a:ext>
                </a:extLst>
              </a:tr>
              <a:tr h="625969">
                <a:tc>
                  <a:txBody>
                    <a:bodyPr/>
                    <a:lstStyle/>
                    <a:p>
                      <a:pPr marL="0" lvl="1" indent="0">
                        <a:buNone/>
                      </a:pPr>
                      <a:r>
                        <a:rPr lang="en-US" sz="1400" b="1" dirty="0">
                          <a:effectLst/>
                          <a:latin typeface="Georgia" panose="02040502050405020303" pitchFamily="18" charset="0"/>
                        </a:rPr>
                        <a:t>8. Develop Engagement Ambassadors training program and train the Engagement Ambassadors selected in step 7. </a:t>
                      </a: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Engagement </a:t>
                      </a:r>
                      <a:r>
                        <a:rPr lang="en-US" sz="1200" b="1" dirty="0">
                          <a:effectLst/>
                          <a:latin typeface="Georgia" panose="02040502050405020303" pitchFamily="18" charset="0"/>
                          <a:ea typeface="Calibri" panose="020F0502020204030204" pitchFamily="34" charset="0"/>
                          <a:cs typeface="Times New Roman" panose="02020603050405020304" pitchFamily="18" charset="0"/>
                        </a:rPr>
                        <a:t>Ministry Team 1</a:t>
                      </a: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1 month after step 7</a:t>
                      </a: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Engagement Ambassadors are trained</a:t>
                      </a: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42611891"/>
                  </a:ext>
                </a:extLst>
              </a:tr>
            </a:tbl>
          </a:graphicData>
        </a:graphic>
      </p:graphicFrame>
      <p:sp>
        <p:nvSpPr>
          <p:cNvPr id="9" name="Title 1">
            <a:extLst>
              <a:ext uri="{FF2B5EF4-FFF2-40B4-BE49-F238E27FC236}">
                <a16:creationId xmlns:a16="http://schemas.microsoft.com/office/drawing/2014/main" id="{6774B624-2B7F-4AF9-9543-672F2F42CA86}"/>
              </a:ext>
            </a:extLst>
          </p:cNvPr>
          <p:cNvSpPr>
            <a:spLocks noGrp="1"/>
          </p:cNvSpPr>
          <p:nvPr>
            <p:ph type="title"/>
          </p:nvPr>
        </p:nvSpPr>
        <p:spPr>
          <a:xfrm>
            <a:off x="3353919" y="-99934"/>
            <a:ext cx="4556476" cy="1143000"/>
          </a:xfrm>
        </p:spPr>
        <p:txBody>
          <a:bodyPr/>
          <a:lstStyle/>
          <a:p>
            <a:r>
              <a:rPr lang="en-US" sz="2200" b="1" u="none" dirty="0">
                <a:effectLst/>
                <a:latin typeface="Georgia" panose="02040502050405020303" pitchFamily="18" charset="0"/>
              </a:rPr>
              <a:t>Stewardship &amp; Engagement Wildly  Important Goal 1 </a:t>
            </a:r>
            <a:r>
              <a:rPr lang="en-US" sz="2200" b="1" u="sng" dirty="0">
                <a:effectLst/>
                <a:latin typeface="Georgia" panose="02040502050405020303" pitchFamily="18" charset="0"/>
              </a:rPr>
              <a:t>Action Plan</a:t>
            </a:r>
            <a:endParaRPr lang="en-US" sz="2200" b="1" u="sng" dirty="0">
              <a:latin typeface="Georgia" panose="02040502050405020303" pitchFamily="18" charset="0"/>
            </a:endParaRPr>
          </a:p>
        </p:txBody>
      </p:sp>
      <p:pic>
        <p:nvPicPr>
          <p:cNvPr id="10" name="Picture 9">
            <a:extLst>
              <a:ext uri="{FF2B5EF4-FFF2-40B4-BE49-F238E27FC236}">
                <a16:creationId xmlns:a16="http://schemas.microsoft.com/office/drawing/2014/main" id="{C090B1E3-7040-4685-BF6A-8FB67DDCA8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
            <a:ext cx="3234078" cy="943135"/>
          </a:xfrm>
          <a:prstGeom prst="rect">
            <a:avLst/>
          </a:prstGeom>
        </p:spPr>
      </p:pic>
    </p:spTree>
    <p:extLst>
      <p:ext uri="{BB962C8B-B14F-4D97-AF65-F5344CB8AC3E}">
        <p14:creationId xmlns:p14="http://schemas.microsoft.com/office/powerpoint/2010/main" val="3417361197"/>
      </p:ext>
    </p:extLst>
  </p:cSld>
  <p:clrMapOvr>
    <a:masterClrMapping/>
  </p:clrMapOvr>
  <p:transition>
    <p:strips dir="rd"/>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70701" y="943134"/>
          <a:ext cx="9073299" cy="5635289"/>
        </p:xfrm>
        <a:graphic>
          <a:graphicData uri="http://schemas.openxmlformats.org/drawingml/2006/table">
            <a:tbl>
              <a:tblPr firstRow="1" bandRow="1">
                <a:tableStyleId>{7DF18680-E054-41AD-8BC1-D1AEF772440D}</a:tableStyleId>
              </a:tblPr>
              <a:tblGrid>
                <a:gridCol w="3854129">
                  <a:extLst>
                    <a:ext uri="{9D8B030D-6E8A-4147-A177-3AD203B41FA5}">
                      <a16:colId xmlns:a16="http://schemas.microsoft.com/office/drawing/2014/main" val="20000"/>
                    </a:ext>
                  </a:extLst>
                </a:gridCol>
                <a:gridCol w="1547196">
                  <a:extLst>
                    <a:ext uri="{9D8B030D-6E8A-4147-A177-3AD203B41FA5}">
                      <a16:colId xmlns:a16="http://schemas.microsoft.com/office/drawing/2014/main" val="20001"/>
                    </a:ext>
                  </a:extLst>
                </a:gridCol>
                <a:gridCol w="1669131">
                  <a:extLst>
                    <a:ext uri="{9D8B030D-6E8A-4147-A177-3AD203B41FA5}">
                      <a16:colId xmlns:a16="http://schemas.microsoft.com/office/drawing/2014/main" val="20002"/>
                    </a:ext>
                  </a:extLst>
                </a:gridCol>
                <a:gridCol w="2002843">
                  <a:extLst>
                    <a:ext uri="{9D8B030D-6E8A-4147-A177-3AD203B41FA5}">
                      <a16:colId xmlns:a16="http://schemas.microsoft.com/office/drawing/2014/main" val="20003"/>
                    </a:ext>
                  </a:extLst>
                </a:gridCol>
              </a:tblGrid>
              <a:tr h="536874">
                <a:tc>
                  <a:txBody>
                    <a:bodyPr/>
                    <a:lstStyle/>
                    <a:p>
                      <a:pPr algn="ctr"/>
                      <a:r>
                        <a:rPr lang="en-US" sz="1400" b="1" kern="1200" dirty="0">
                          <a:solidFill>
                            <a:schemeClr val="bg1"/>
                          </a:solidFill>
                          <a:effectLst/>
                          <a:latin typeface="Georgia" panose="02040502050405020303" pitchFamily="18" charset="0"/>
                          <a:ea typeface="+mn-ea"/>
                          <a:cs typeface="+mn-cs"/>
                        </a:rPr>
                        <a:t>Key  Actions  Necessary  </a:t>
                      </a:r>
                      <a:r>
                        <a:rPr lang="en-US" sz="1400" b="1" u="none" kern="1200" dirty="0">
                          <a:solidFill>
                            <a:schemeClr val="bg1"/>
                          </a:solidFill>
                          <a:effectLst/>
                          <a:latin typeface="Georgia" panose="02040502050405020303" pitchFamily="18" charset="0"/>
                          <a:ea typeface="+mn-ea"/>
                          <a:cs typeface="+mn-cs"/>
                        </a:rPr>
                        <a:t>To  Achieve  </a:t>
                      </a:r>
                    </a:p>
                    <a:p>
                      <a:pPr algn="ctr"/>
                      <a:r>
                        <a:rPr lang="en-US" sz="1400" b="1" u="sng" kern="1200" dirty="0">
                          <a:solidFill>
                            <a:schemeClr val="bg1"/>
                          </a:solidFill>
                          <a:effectLst/>
                          <a:latin typeface="Georgia" panose="02040502050405020303" pitchFamily="18" charset="0"/>
                          <a:ea typeface="+mn-ea"/>
                          <a:cs typeface="+mn-cs"/>
                        </a:rPr>
                        <a:t>Strategic  WIG 1</a:t>
                      </a:r>
                      <a:endParaRPr lang="en-US" sz="1400" b="1" dirty="0">
                        <a:solidFill>
                          <a:schemeClr val="bg1"/>
                        </a:solidFill>
                        <a:latin typeface="Georgia" panose="02040502050405020303" pitchFamily="18" charset="0"/>
                      </a:endParaRPr>
                    </a:p>
                  </a:txBody>
                  <a:tcPr/>
                </a:tc>
                <a:tc>
                  <a:txBody>
                    <a:bodyPr/>
                    <a:lstStyle/>
                    <a:p>
                      <a:pPr algn="ctr"/>
                      <a:r>
                        <a:rPr lang="en-US" sz="1400" b="1" u="none" dirty="0">
                          <a:solidFill>
                            <a:schemeClr val="bg1"/>
                          </a:solidFill>
                          <a:latin typeface="Georgia" panose="02040502050405020303" pitchFamily="18" charset="0"/>
                        </a:rPr>
                        <a:t>Responsible </a:t>
                      </a:r>
                      <a:r>
                        <a:rPr lang="en-US" sz="1400" b="1" u="sng" dirty="0">
                          <a:solidFill>
                            <a:schemeClr val="bg1"/>
                          </a:solidFill>
                          <a:latin typeface="Georgia" panose="02040502050405020303" pitchFamily="18" charset="0"/>
                        </a:rPr>
                        <a:t>Party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dirty="0">
                          <a:solidFill>
                            <a:schemeClr val="bg1"/>
                          </a:solidFill>
                          <a:latin typeface="Georgia" panose="02040502050405020303" pitchFamily="18" charset="0"/>
                        </a:rPr>
                        <a:t>Deadline</a:t>
                      </a:r>
                      <a:r>
                        <a:rPr lang="en-US" sz="1400" b="1" u="sng" dirty="0">
                          <a:solidFill>
                            <a:schemeClr val="bg1"/>
                          </a:solidFill>
                          <a:latin typeface="Georgia" panose="02040502050405020303" pitchFamily="18" charset="0"/>
                        </a:rPr>
                        <a:t> Timetable</a:t>
                      </a:r>
                    </a:p>
                  </a:txBody>
                  <a:tcPr/>
                </a:tc>
                <a:tc>
                  <a:txBody>
                    <a:bodyPr/>
                    <a:lstStyle/>
                    <a:p>
                      <a:pPr algn="ctr"/>
                      <a:r>
                        <a:rPr lang="en-US" sz="1400" b="1" u="none" dirty="0">
                          <a:solidFill>
                            <a:schemeClr val="bg1"/>
                          </a:solidFill>
                          <a:latin typeface="Georgia" panose="02040502050405020303" pitchFamily="18" charset="0"/>
                        </a:rPr>
                        <a:t>Completion </a:t>
                      </a:r>
                    </a:p>
                    <a:p>
                      <a:pPr algn="ctr"/>
                      <a:r>
                        <a:rPr lang="en-US" sz="1400" b="1" u="sng" dirty="0">
                          <a:solidFill>
                            <a:schemeClr val="bg1"/>
                          </a:solidFill>
                          <a:latin typeface="Georgia" panose="02040502050405020303" pitchFamily="18" charset="0"/>
                        </a:rPr>
                        <a:t>Confirmation Test</a:t>
                      </a:r>
                    </a:p>
                  </a:txBody>
                  <a:tcPr/>
                </a:tc>
                <a:extLst>
                  <a:ext uri="{0D108BD9-81ED-4DB2-BD59-A6C34878D82A}">
                    <a16:rowId xmlns:a16="http://schemas.microsoft.com/office/drawing/2014/main" val="10000"/>
                  </a:ext>
                </a:extLst>
              </a:tr>
              <a:tr h="0">
                <a:tc gridSpan="4">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b="1" u="sng" dirty="0">
                          <a:solidFill>
                            <a:srgbClr val="FF0000"/>
                          </a:solidFill>
                          <a:effectLst/>
                          <a:latin typeface="Georgia" panose="02040502050405020303" pitchFamily="18" charset="0"/>
                        </a:rPr>
                        <a:t>LAG 4: Implement  the  Engagement  Programs  to  achieve  the  targeted goals  within  24  months</a:t>
                      </a:r>
                      <a:endParaRPr lang="en-US" sz="1400" u="sng" dirty="0">
                        <a:effectLst/>
                        <a:latin typeface="Georgia" panose="02040502050405020303" pitchFamily="18" charset="0"/>
                      </a:endParaRPr>
                    </a:p>
                  </a:txBody>
                  <a:tcPr marL="68580" marR="68580" marT="0" marB="0">
                    <a:noFill/>
                  </a:tcPr>
                </a:tc>
                <a:tc hMerge="1">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en-US" sz="1200" b="1" dirty="0">
                        <a:effectLst/>
                        <a:latin typeface="+mn-lt"/>
                        <a:ea typeface="Calibri" panose="020F0502020204030204" pitchFamily="34" charset="0"/>
                        <a:cs typeface="Times New Roman" panose="02020603050405020304" pitchFamily="18" charset="0"/>
                      </a:endParaRPr>
                    </a:p>
                  </a:txBody>
                  <a:tcPr marL="68580" marR="68580" marT="0" marB="0"/>
                </a:tc>
                <a:tc hMerge="1">
                  <a:txBody>
                    <a:bodyPr/>
                    <a:lstStyle/>
                    <a:p>
                      <a:pPr marL="0" marR="0">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tc>
                <a:tc hMerge="1">
                  <a:txBody>
                    <a:bodyPr/>
                    <a:lstStyle/>
                    <a:p>
                      <a:pPr marL="0" marR="0">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75154065"/>
                  </a:ext>
                </a:extLst>
              </a:tr>
              <a:tr h="0">
                <a:tc>
                  <a:txBody>
                    <a:bodyPr/>
                    <a:lstStyle/>
                    <a:p>
                      <a:pPr marL="0" lvl="1" indent="0">
                        <a:buNone/>
                      </a:pPr>
                      <a:r>
                        <a:rPr lang="en-US" sz="1400" b="1" dirty="0">
                          <a:effectLst/>
                          <a:latin typeface="Georgia" panose="02040502050405020303" pitchFamily="18" charset="0"/>
                        </a:rPr>
                        <a:t>9. Implement Engagement Programs based on monthly and/or quarterly performance benchmarks determined in step 6 with continual Ambassador follow-up with parishioners until Engagement Targets are achieved.</a:t>
                      </a:r>
                    </a:p>
                  </a:txBody>
                  <a:tcPr marL="68580" marR="68580" marT="0" marB="0">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Engagement Ambassadors</a:t>
                      </a:r>
                      <a:endParaRPr lang="en-US" sz="1200" b="1"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24 months after step 8</a:t>
                      </a:r>
                    </a:p>
                  </a:txBody>
                  <a:tcPr marL="68580" marR="68580" marT="0" marB="0"/>
                </a:tc>
                <a:tc>
                  <a:txBody>
                    <a:bodyPr/>
                    <a:lstStyle/>
                    <a:p>
                      <a:pPr marL="0" marR="0">
                        <a:lnSpc>
                          <a:spcPct val="107000"/>
                        </a:lnSpc>
                        <a:spcBef>
                          <a:spcPts val="0"/>
                        </a:spcBef>
                        <a:spcAft>
                          <a:spcPts val="0"/>
                        </a:spcAft>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Established quarterly and/or monthly Engagement Targets are achieved</a:t>
                      </a:r>
                    </a:p>
                  </a:txBody>
                  <a:tcPr marL="68580" marR="68580" marT="0" marB="0"/>
                </a:tc>
                <a:extLst>
                  <a:ext uri="{0D108BD9-81ED-4DB2-BD59-A6C34878D82A}">
                    <a16:rowId xmlns:a16="http://schemas.microsoft.com/office/drawing/2014/main" val="2670466952"/>
                  </a:ext>
                </a:extLst>
              </a:tr>
              <a:tr h="0">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b="1" u="sng" dirty="0">
                          <a:solidFill>
                            <a:srgbClr val="FF0000"/>
                          </a:solidFill>
                          <a:effectLst/>
                          <a:latin typeface="Georgia" panose="02040502050405020303" pitchFamily="18" charset="0"/>
                        </a:rPr>
                        <a:t>LAG 5: Compile  and assess the  results  of the  Parish Engagement  Programs and make necessary improvements  within  2 months</a:t>
                      </a:r>
                      <a:endParaRPr lang="en-US" sz="1400" b="1" u="sng"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tc hMerge="1">
                  <a:txBody>
                    <a:bodyPr/>
                    <a:lstStyle/>
                    <a:p>
                      <a:pPr marL="0" marR="0">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tc hMerge="1">
                  <a:txBody>
                    <a:bodyPr/>
                    <a:lstStyle/>
                    <a:p>
                      <a:pPr marL="0" marR="0">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tc hMerge="1">
                  <a:txBody>
                    <a:bodyPr/>
                    <a:lstStyle/>
                    <a:p>
                      <a:pPr marL="0" marR="0" lvl="0" indent="0">
                        <a:lnSpc>
                          <a:spcPct val="107000"/>
                        </a:lnSpc>
                        <a:spcBef>
                          <a:spcPts val="0"/>
                        </a:spcBef>
                        <a:spcAft>
                          <a:spcPts val="0"/>
                        </a:spcAft>
                        <a:buFont typeface="Symbol" pitchFamily="2" charset="2"/>
                        <a:buNone/>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95522">
                <a:tc>
                  <a:txBody>
                    <a:bodyPr/>
                    <a:lstStyle/>
                    <a:p>
                      <a:pPr marL="0" lvl="1" indent="0">
                        <a:buNone/>
                      </a:pPr>
                      <a:r>
                        <a:rPr lang="en-US" sz="1400" b="1" dirty="0">
                          <a:effectLst/>
                          <a:latin typeface="Georgia" panose="02040502050405020303" pitchFamily="18" charset="0"/>
                        </a:rPr>
                        <a:t>10. Obtain and compile qualitative and quantitative data from Engagement Programs and compil</a:t>
                      </a:r>
                      <a:r>
                        <a:rPr lang="en-US" sz="1400" b="1" dirty="0">
                          <a:solidFill>
                            <a:schemeClr val="tx1"/>
                          </a:solidFill>
                          <a:effectLst/>
                          <a:latin typeface="Georgia" panose="02040502050405020303" pitchFamily="18" charset="0"/>
                        </a:rPr>
                        <a:t>e as to the effectiveness and success (based on criteria established in step 2) and areas for improvement.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Engagement Ambassadors </a:t>
                      </a:r>
                      <a:r>
                        <a:rPr lang="en-US" sz="1400" b="1" dirty="0">
                          <a:effectLst/>
                          <a:latin typeface="Georgia" panose="02040502050405020303" pitchFamily="18" charset="0"/>
                          <a:ea typeface="Calibri" panose="020F0502020204030204" pitchFamily="34" charset="0"/>
                          <a:cs typeface="Times New Roman" panose="02020603050405020304" pitchFamily="18" charset="0"/>
                        </a:rPr>
                        <a:t>and Engagement Ministry Team 1</a:t>
                      </a: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nSpc>
                          <a:spcPct val="107000"/>
                        </a:lnSpc>
                        <a:spcBef>
                          <a:spcPts val="0"/>
                        </a:spcBef>
                        <a:spcAft>
                          <a:spcPts val="0"/>
                        </a:spcAft>
                      </a:pPr>
                      <a:r>
                        <a:rPr lang="en-US" sz="14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1 month after step 9</a:t>
                      </a:r>
                    </a:p>
                  </a:txBody>
                  <a:tcPr marL="68580" marR="68580" marT="0" marB="0"/>
                </a:tc>
                <a:tc>
                  <a:txBody>
                    <a:bodyPr/>
                    <a:lstStyle/>
                    <a:p>
                      <a:pPr marL="0" marR="0">
                        <a:lnSpc>
                          <a:spcPct val="107000"/>
                        </a:lnSpc>
                        <a:spcBef>
                          <a:spcPts val="0"/>
                        </a:spcBef>
                        <a:spcAft>
                          <a:spcPts val="0"/>
                        </a:spcAft>
                      </a:pPr>
                      <a:r>
                        <a:rPr lang="en-US" sz="14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Engagement Programs</a:t>
                      </a:r>
                    </a:p>
                    <a:p>
                      <a:pPr marL="0" marR="0">
                        <a:lnSpc>
                          <a:spcPct val="107000"/>
                        </a:lnSpc>
                        <a:spcBef>
                          <a:spcPts val="0"/>
                        </a:spcBef>
                        <a:spcAft>
                          <a:spcPts val="0"/>
                        </a:spcAft>
                      </a:pPr>
                      <a:r>
                        <a:rPr lang="en-US" sz="14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assessments are completed</a:t>
                      </a:r>
                    </a:p>
                  </a:txBody>
                  <a:tcPr marL="68580" marR="68580" marT="0" marB="0"/>
                </a:tc>
                <a:extLst>
                  <a:ext uri="{0D108BD9-81ED-4DB2-BD59-A6C34878D82A}">
                    <a16:rowId xmlns:a16="http://schemas.microsoft.com/office/drawing/2014/main" val="2302424690"/>
                  </a:ext>
                </a:extLst>
              </a:tr>
              <a:tr h="395522">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b="1" dirty="0">
                          <a:solidFill>
                            <a:schemeClr val="tx1"/>
                          </a:solidFill>
                          <a:effectLst/>
                          <a:latin typeface="Georgia" panose="02040502050405020303" pitchFamily="18" charset="0"/>
                        </a:rPr>
                        <a:t>11. Finalize and deliver improvements to Engagement Programs assessment analysis report, and make all refinements necessary to make those Ministries more effective based on information identified in step 10, and revise and improve them accordingly.</a:t>
                      </a:r>
                      <a:endParaRPr lang="en-US" sz="1400" b="1" dirty="0">
                        <a:effectLst/>
                        <a:latin typeface="Georgia" panose="02040502050405020303"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Engagement Ambassadors and Engagement Ministry  </a:t>
                      </a:r>
                      <a:r>
                        <a:rPr lang="en-US" sz="1400" b="1" dirty="0">
                          <a:effectLst/>
                          <a:latin typeface="Georgia" panose="02040502050405020303" pitchFamily="18" charset="0"/>
                          <a:ea typeface="Calibri" panose="020F0502020204030204" pitchFamily="34" charset="0"/>
                          <a:cs typeface="Times New Roman" panose="02020603050405020304" pitchFamily="18" charset="0"/>
                        </a:rPr>
                        <a:t>Team 1</a:t>
                      </a: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nSpc>
                          <a:spcPct val="107000"/>
                        </a:lnSpc>
                        <a:spcBef>
                          <a:spcPts val="0"/>
                        </a:spcBef>
                        <a:spcAft>
                          <a:spcPts val="0"/>
                        </a:spcAft>
                      </a:pPr>
                      <a:r>
                        <a:rPr lang="en-US" sz="14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1 month after step 10</a:t>
                      </a: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Engagement Programs implementation  analysis is completed, and Engagement Programs are refined accordingly</a:t>
                      </a:r>
                    </a:p>
                  </a:txBody>
                  <a:tcPr marL="68580" marR="68580" marT="0" marB="0"/>
                </a:tc>
                <a:extLst>
                  <a:ext uri="{0D108BD9-81ED-4DB2-BD59-A6C34878D82A}">
                    <a16:rowId xmlns:a16="http://schemas.microsoft.com/office/drawing/2014/main" val="2887205641"/>
                  </a:ext>
                </a:extLst>
              </a:tr>
            </a:tbl>
          </a:graphicData>
        </a:graphic>
      </p:graphicFrame>
      <p:sp>
        <p:nvSpPr>
          <p:cNvPr id="9" name="Title 1">
            <a:extLst>
              <a:ext uri="{FF2B5EF4-FFF2-40B4-BE49-F238E27FC236}">
                <a16:creationId xmlns:a16="http://schemas.microsoft.com/office/drawing/2014/main" id="{E03CBE6F-7111-409A-89EF-1AAD71DB0DFC}"/>
              </a:ext>
            </a:extLst>
          </p:cNvPr>
          <p:cNvSpPr txBox="1">
            <a:spLocks/>
          </p:cNvSpPr>
          <p:nvPr/>
        </p:nvSpPr>
        <p:spPr bwMode="auto">
          <a:xfrm>
            <a:off x="3353919" y="-99934"/>
            <a:ext cx="4556476"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lnSpc>
                <a:spcPct val="70000"/>
              </a:lnSpc>
              <a:spcBef>
                <a:spcPct val="0"/>
              </a:spcBef>
              <a:spcAft>
                <a:spcPct val="0"/>
              </a:spcAft>
              <a:defRPr sz="3600" b="1" u="sng" baseline="0">
                <a:solidFill>
                  <a:srgbClr val="760002"/>
                </a:solidFill>
                <a:effectLst/>
                <a:latin typeface="Georgia" panose="02040502050405020303" pitchFamily="18" charset="0"/>
                <a:ea typeface="+mj-ea"/>
                <a:cs typeface="+mj-cs"/>
              </a:defRPr>
            </a:lvl1pPr>
            <a:lvl2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Arial" pitchFamily="34" charset="0"/>
              </a:defRPr>
            </a:lvl2pPr>
            <a:lvl3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Arial" pitchFamily="34" charset="0"/>
              </a:defRPr>
            </a:lvl3pPr>
            <a:lvl4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Arial" pitchFamily="34" charset="0"/>
              </a:defRPr>
            </a:lvl4pPr>
            <a:lvl5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Arial" pitchFamily="34" charset="0"/>
              </a:defRPr>
            </a:lvl5pPr>
            <a:lvl6pPr marL="457200" algn="ctr" rtl="0" fontAlgn="base">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6pPr>
            <a:lvl7pPr marL="914400" algn="ctr" rtl="0" fontAlgn="base">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7pPr>
            <a:lvl8pPr marL="1371600" algn="ctr" rtl="0" fontAlgn="base">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8pPr>
            <a:lvl9pPr marL="1828800" algn="ctr" rtl="0" fontAlgn="base">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9pPr>
          </a:lstStyle>
          <a:p>
            <a:r>
              <a:rPr lang="en-US" sz="2200" u="none" kern="0" dirty="0"/>
              <a:t>Stewardship &amp; Engagement Wildly  Important Goal 1 </a:t>
            </a:r>
            <a:r>
              <a:rPr lang="en-US" sz="2200" kern="0" dirty="0"/>
              <a:t>Action Plan</a:t>
            </a:r>
          </a:p>
        </p:txBody>
      </p:sp>
      <p:pic>
        <p:nvPicPr>
          <p:cNvPr id="10" name="Picture 9">
            <a:extLst>
              <a:ext uri="{FF2B5EF4-FFF2-40B4-BE49-F238E27FC236}">
                <a16:creationId xmlns:a16="http://schemas.microsoft.com/office/drawing/2014/main" id="{7C76864D-320B-44A1-B482-C2AA41C8FBE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
            <a:ext cx="3234078" cy="943135"/>
          </a:xfrm>
          <a:prstGeom prst="rect">
            <a:avLst/>
          </a:prstGeom>
        </p:spPr>
      </p:pic>
    </p:spTree>
    <p:extLst>
      <p:ext uri="{BB962C8B-B14F-4D97-AF65-F5344CB8AC3E}">
        <p14:creationId xmlns:p14="http://schemas.microsoft.com/office/powerpoint/2010/main" val="1476934041"/>
      </p:ext>
    </p:extLst>
  </p:cSld>
  <p:clrMapOvr>
    <a:masterClrMapping/>
  </p:clrMapOvr>
  <p:transition>
    <p:strips dir="rd"/>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E01F5-7AB6-4535-88E3-F3DD276372BC}"/>
              </a:ext>
            </a:extLst>
          </p:cNvPr>
          <p:cNvSpPr>
            <a:spLocks noGrp="1"/>
          </p:cNvSpPr>
          <p:nvPr>
            <p:ph type="title"/>
          </p:nvPr>
        </p:nvSpPr>
        <p:spPr>
          <a:xfrm>
            <a:off x="977630" y="-165537"/>
            <a:ext cx="7188740" cy="1143000"/>
          </a:xfrm>
        </p:spPr>
        <p:txBody>
          <a:bodyPr/>
          <a:lstStyle/>
          <a:p>
            <a:r>
              <a:rPr lang="en-US" sz="3200" u="none" dirty="0"/>
              <a:t>Stewardship &amp; Engagement</a:t>
            </a:r>
            <a:r>
              <a:rPr lang="en-US" sz="3200" u="none" kern="0" dirty="0"/>
              <a:t> </a:t>
            </a:r>
            <a:br>
              <a:rPr lang="en-US" sz="3200" u="none" kern="0" dirty="0"/>
            </a:br>
            <a:r>
              <a:rPr lang="en-US" sz="3200" kern="0" dirty="0"/>
              <a:t>WIG 1 </a:t>
            </a:r>
            <a:r>
              <a:rPr lang="en-US" sz="3200" dirty="0"/>
              <a:t>Compelling  Scoreboard</a:t>
            </a:r>
          </a:p>
        </p:txBody>
      </p:sp>
      <p:graphicFrame>
        <p:nvGraphicFramePr>
          <p:cNvPr id="5" name="Table 5">
            <a:extLst>
              <a:ext uri="{FF2B5EF4-FFF2-40B4-BE49-F238E27FC236}">
                <a16:creationId xmlns:a16="http://schemas.microsoft.com/office/drawing/2014/main" id="{55114BBB-C2EF-4F4E-B093-0F7C6D894018}"/>
              </a:ext>
            </a:extLst>
          </p:cNvPr>
          <p:cNvGraphicFramePr>
            <a:graphicFrameLocks noGrp="1"/>
          </p:cNvGraphicFramePr>
          <p:nvPr>
            <p:ph sz="half" idx="1"/>
          </p:nvPr>
        </p:nvGraphicFramePr>
        <p:xfrm>
          <a:off x="0" y="905810"/>
          <a:ext cx="9068586" cy="6070600"/>
        </p:xfrm>
        <a:graphic>
          <a:graphicData uri="http://schemas.openxmlformats.org/drawingml/2006/table">
            <a:tbl>
              <a:tblPr firstRow="1" bandRow="1">
                <a:tableStyleId>{5C22544A-7EE6-4342-B048-85BDC9FD1C3A}</a:tableStyleId>
              </a:tblPr>
              <a:tblGrid>
                <a:gridCol w="5288344">
                  <a:extLst>
                    <a:ext uri="{9D8B030D-6E8A-4147-A177-3AD203B41FA5}">
                      <a16:colId xmlns:a16="http://schemas.microsoft.com/office/drawing/2014/main" val="824145472"/>
                    </a:ext>
                  </a:extLst>
                </a:gridCol>
                <a:gridCol w="1932588">
                  <a:extLst>
                    <a:ext uri="{9D8B030D-6E8A-4147-A177-3AD203B41FA5}">
                      <a16:colId xmlns:a16="http://schemas.microsoft.com/office/drawing/2014/main" val="1324807933"/>
                    </a:ext>
                  </a:extLst>
                </a:gridCol>
                <a:gridCol w="1847654">
                  <a:extLst>
                    <a:ext uri="{9D8B030D-6E8A-4147-A177-3AD203B41FA5}">
                      <a16:colId xmlns:a16="http://schemas.microsoft.com/office/drawing/2014/main" val="818634956"/>
                    </a:ext>
                  </a:extLst>
                </a:gridCol>
              </a:tblGrid>
              <a:tr h="370840">
                <a:tc>
                  <a:txBody>
                    <a:bodyPr/>
                    <a:lstStyle/>
                    <a:p>
                      <a:r>
                        <a:rPr lang="en-US" dirty="0"/>
                        <a:t>Lead Measure Action</a:t>
                      </a:r>
                    </a:p>
                  </a:txBody>
                  <a:tcPr/>
                </a:tc>
                <a:tc>
                  <a:txBody>
                    <a:bodyPr/>
                    <a:lstStyle/>
                    <a:p>
                      <a:r>
                        <a:rPr lang="en-US" dirty="0"/>
                        <a:t>Deadline Date</a:t>
                      </a:r>
                    </a:p>
                  </a:txBody>
                  <a:tcPr/>
                </a:tc>
                <a:tc>
                  <a:txBody>
                    <a:bodyPr/>
                    <a:lstStyle/>
                    <a:p>
                      <a:r>
                        <a:rPr lang="en-US" dirty="0"/>
                        <a:t>Status: Percent Complete and Date</a:t>
                      </a:r>
                    </a:p>
                  </a:txBody>
                  <a:tcPr/>
                </a:tc>
                <a:extLst>
                  <a:ext uri="{0D108BD9-81ED-4DB2-BD59-A6C34878D82A}">
                    <a16:rowId xmlns:a16="http://schemas.microsoft.com/office/drawing/2014/main" val="2806969568"/>
                  </a:ext>
                </a:extLst>
              </a:tr>
              <a:tr h="370840">
                <a:tc>
                  <a:txBody>
                    <a:bodyPr/>
                    <a:lstStyle/>
                    <a:p>
                      <a:r>
                        <a:rPr lang="en-US" dirty="0"/>
                        <a:t>1. Form Engagement Ministry Team 1</a:t>
                      </a:r>
                    </a:p>
                  </a:txBody>
                  <a:tcPr/>
                </a:tc>
                <a:tc>
                  <a:txBody>
                    <a:bodyPr/>
                    <a:lstStyle/>
                    <a:p>
                      <a:r>
                        <a:rPr lang="en-US" dirty="0"/>
                        <a:t>1 month ___-21</a:t>
                      </a:r>
                    </a:p>
                  </a:txBody>
                  <a:tcPr/>
                </a:tc>
                <a:tc>
                  <a:txBody>
                    <a:bodyPr/>
                    <a:lstStyle/>
                    <a:p>
                      <a:endParaRPr lang="en-US" dirty="0"/>
                    </a:p>
                  </a:txBody>
                  <a:tcPr/>
                </a:tc>
                <a:extLst>
                  <a:ext uri="{0D108BD9-81ED-4DB2-BD59-A6C34878D82A}">
                    <a16:rowId xmlns:a16="http://schemas.microsoft.com/office/drawing/2014/main" val="571058741"/>
                  </a:ext>
                </a:extLst>
              </a:tr>
              <a:tr h="370840">
                <a:tc>
                  <a:txBody>
                    <a:bodyPr/>
                    <a:lstStyle/>
                    <a:p>
                      <a:r>
                        <a:rPr lang="en-US" dirty="0"/>
                        <a:t>2. Develop definitions and effectiveness metrics</a:t>
                      </a:r>
                    </a:p>
                  </a:txBody>
                  <a:tcPr/>
                </a:tc>
                <a:tc>
                  <a:txBody>
                    <a:bodyPr/>
                    <a:lstStyle/>
                    <a:p>
                      <a:r>
                        <a:rPr kumimoji="0" lang="en-US" sz="1800" b="0" i="0" u="none" strike="noStrike" kern="1200" cap="none" spc="0" normalizeH="0" baseline="0" noProof="0" dirty="0">
                          <a:ln>
                            <a:noFill/>
                          </a:ln>
                          <a:solidFill>
                            <a:srgbClr val="5D0100"/>
                          </a:solidFill>
                          <a:effectLst/>
                          <a:uLnTx/>
                          <a:uFillTx/>
                          <a:latin typeface="Times New Roman"/>
                          <a:ea typeface="+mn-ea"/>
                          <a:cs typeface="+mn-cs"/>
                        </a:rPr>
                        <a:t>2 months ___-21</a:t>
                      </a:r>
                      <a:endParaRPr lang="en-US" dirty="0"/>
                    </a:p>
                  </a:txBody>
                  <a:tcPr/>
                </a:tc>
                <a:tc>
                  <a:txBody>
                    <a:bodyPr/>
                    <a:lstStyle/>
                    <a:p>
                      <a:endParaRPr lang="en-US" dirty="0"/>
                    </a:p>
                  </a:txBody>
                  <a:tcPr/>
                </a:tc>
                <a:extLst>
                  <a:ext uri="{0D108BD9-81ED-4DB2-BD59-A6C34878D82A}">
                    <a16:rowId xmlns:a16="http://schemas.microsoft.com/office/drawing/2014/main" val="2230418515"/>
                  </a:ext>
                </a:extLst>
              </a:tr>
              <a:tr h="370840">
                <a:tc>
                  <a:txBody>
                    <a:bodyPr/>
                    <a:lstStyle/>
                    <a:p>
                      <a:r>
                        <a:rPr lang="en-US" dirty="0"/>
                        <a:t>3. Analyze parish baselines and engagement success impediments</a:t>
                      </a:r>
                    </a:p>
                  </a:txBody>
                  <a:tcPr/>
                </a:tc>
                <a:tc>
                  <a:txBody>
                    <a:bodyPr/>
                    <a:lstStyle/>
                    <a:p>
                      <a:r>
                        <a:rPr lang="en-US" dirty="0"/>
                        <a:t>1 month ___-21</a:t>
                      </a:r>
                    </a:p>
                  </a:txBody>
                  <a:tcPr/>
                </a:tc>
                <a:tc>
                  <a:txBody>
                    <a:bodyPr/>
                    <a:lstStyle/>
                    <a:p>
                      <a:endParaRPr lang="en-US" dirty="0"/>
                    </a:p>
                  </a:txBody>
                  <a:tcPr/>
                </a:tc>
                <a:extLst>
                  <a:ext uri="{0D108BD9-81ED-4DB2-BD59-A6C34878D82A}">
                    <a16:rowId xmlns:a16="http://schemas.microsoft.com/office/drawing/2014/main" val="552545713"/>
                  </a:ext>
                </a:extLst>
              </a:tr>
              <a:tr h="370840">
                <a:tc>
                  <a:txBody>
                    <a:bodyPr/>
                    <a:lstStyle/>
                    <a:p>
                      <a:r>
                        <a:rPr lang="en-US" dirty="0"/>
                        <a:t>4. Research Engagement Programs</a:t>
                      </a:r>
                    </a:p>
                  </a:txBody>
                  <a:tcPr/>
                </a:tc>
                <a:tc>
                  <a:txBody>
                    <a:bodyPr/>
                    <a:lstStyle/>
                    <a:p>
                      <a:r>
                        <a:rPr kumimoji="0" lang="en-US" sz="1800" b="0" i="0" u="none" strike="noStrike" kern="1200" cap="none" spc="0" normalizeH="0" baseline="0" noProof="0" dirty="0">
                          <a:ln>
                            <a:noFill/>
                          </a:ln>
                          <a:solidFill>
                            <a:srgbClr val="5D0100"/>
                          </a:solidFill>
                          <a:effectLst/>
                          <a:uLnTx/>
                          <a:uFillTx/>
                          <a:latin typeface="Times New Roman"/>
                          <a:ea typeface="+mn-ea"/>
                          <a:cs typeface="+mn-cs"/>
                        </a:rPr>
                        <a:t>1 month ____-21</a:t>
                      </a:r>
                      <a:endParaRPr lang="en-US" dirty="0"/>
                    </a:p>
                  </a:txBody>
                  <a:tcPr/>
                </a:tc>
                <a:tc>
                  <a:txBody>
                    <a:bodyPr/>
                    <a:lstStyle/>
                    <a:p>
                      <a:endParaRPr lang="en-US" dirty="0"/>
                    </a:p>
                  </a:txBody>
                  <a:tcPr/>
                </a:tc>
                <a:extLst>
                  <a:ext uri="{0D108BD9-81ED-4DB2-BD59-A6C34878D82A}">
                    <a16:rowId xmlns:a16="http://schemas.microsoft.com/office/drawing/2014/main" val="503741242"/>
                  </a:ext>
                </a:extLst>
              </a:tr>
              <a:tr h="370840">
                <a:tc>
                  <a:txBody>
                    <a:bodyPr/>
                    <a:lstStyle/>
                    <a:p>
                      <a:r>
                        <a:rPr lang="en-US" dirty="0"/>
                        <a:t>5. Evaluate Engagement Programs</a:t>
                      </a:r>
                    </a:p>
                  </a:txBody>
                  <a:tcPr/>
                </a:tc>
                <a:tc>
                  <a:txBody>
                    <a:bodyPr/>
                    <a:lstStyle/>
                    <a:p>
                      <a:r>
                        <a:rPr kumimoji="0" lang="en-US" sz="1800" b="0" i="0" u="none" strike="noStrike" kern="1200" cap="none" spc="0" normalizeH="0" baseline="0" noProof="0" dirty="0">
                          <a:ln>
                            <a:noFill/>
                          </a:ln>
                          <a:solidFill>
                            <a:srgbClr val="5D0100"/>
                          </a:solidFill>
                          <a:effectLst/>
                          <a:uLnTx/>
                          <a:uFillTx/>
                          <a:latin typeface="Times New Roman"/>
                          <a:ea typeface="+mn-ea"/>
                          <a:cs typeface="+mn-cs"/>
                        </a:rPr>
                        <a:t>2 months ____-22</a:t>
                      </a:r>
                      <a:endParaRPr lang="en-US" dirty="0"/>
                    </a:p>
                  </a:txBody>
                  <a:tcPr/>
                </a:tc>
                <a:tc>
                  <a:txBody>
                    <a:bodyPr/>
                    <a:lstStyle/>
                    <a:p>
                      <a:endParaRPr lang="en-US" dirty="0"/>
                    </a:p>
                  </a:txBody>
                  <a:tcPr/>
                </a:tc>
                <a:extLst>
                  <a:ext uri="{0D108BD9-81ED-4DB2-BD59-A6C34878D82A}">
                    <a16:rowId xmlns:a16="http://schemas.microsoft.com/office/drawing/2014/main" val="845713103"/>
                  </a:ext>
                </a:extLst>
              </a:tr>
              <a:tr h="370840">
                <a:tc>
                  <a:txBody>
                    <a:bodyPr/>
                    <a:lstStyle/>
                    <a:p>
                      <a:r>
                        <a:rPr lang="en-US" dirty="0"/>
                        <a:t>6. Finalize Engagement Programs</a:t>
                      </a:r>
                    </a:p>
                  </a:txBody>
                  <a:tcPr/>
                </a:tc>
                <a:tc>
                  <a:txBody>
                    <a:bodyPr/>
                    <a:lstStyle/>
                    <a:p>
                      <a:r>
                        <a:rPr kumimoji="0" lang="en-US" sz="1800" b="0" i="0" u="none" strike="noStrike" kern="1200" cap="none" spc="0" normalizeH="0" baseline="0" noProof="0" dirty="0">
                          <a:ln>
                            <a:noFill/>
                          </a:ln>
                          <a:solidFill>
                            <a:srgbClr val="5D0100"/>
                          </a:solidFill>
                          <a:effectLst/>
                          <a:uLnTx/>
                          <a:uFillTx/>
                          <a:latin typeface="Times New Roman"/>
                          <a:ea typeface="+mn-ea"/>
                          <a:cs typeface="+mn-cs"/>
                        </a:rPr>
                        <a:t>2 months ____-22</a:t>
                      </a:r>
                      <a:endParaRPr lang="en-US" dirty="0"/>
                    </a:p>
                  </a:txBody>
                  <a:tcPr/>
                </a:tc>
                <a:tc>
                  <a:txBody>
                    <a:bodyPr/>
                    <a:lstStyle/>
                    <a:p>
                      <a:endParaRPr lang="en-US" dirty="0"/>
                    </a:p>
                  </a:txBody>
                  <a:tcPr/>
                </a:tc>
                <a:extLst>
                  <a:ext uri="{0D108BD9-81ED-4DB2-BD59-A6C34878D82A}">
                    <a16:rowId xmlns:a16="http://schemas.microsoft.com/office/drawing/2014/main" val="4096844472"/>
                  </a:ext>
                </a:extLst>
              </a:tr>
              <a:tr h="370840">
                <a:tc>
                  <a:txBody>
                    <a:bodyPr/>
                    <a:lstStyle/>
                    <a:p>
                      <a:r>
                        <a:rPr lang="en-US" dirty="0"/>
                        <a:t>7. Identify and recruit Engagement Ambassadors</a:t>
                      </a:r>
                    </a:p>
                  </a:txBody>
                  <a:tcPr/>
                </a:tc>
                <a:tc>
                  <a:txBody>
                    <a:bodyPr/>
                    <a:lstStyle/>
                    <a:p>
                      <a:r>
                        <a:rPr kumimoji="0" lang="en-US" sz="1800" b="0" i="0" u="none" strike="noStrike" kern="1200" cap="none" spc="0" normalizeH="0" baseline="0" noProof="0" dirty="0">
                          <a:ln>
                            <a:noFill/>
                          </a:ln>
                          <a:solidFill>
                            <a:srgbClr val="5D0100"/>
                          </a:solidFill>
                          <a:effectLst/>
                          <a:uLnTx/>
                          <a:uFillTx/>
                          <a:latin typeface="Times New Roman"/>
                          <a:ea typeface="+mn-ea"/>
                          <a:cs typeface="+mn-cs"/>
                        </a:rPr>
                        <a:t>1 month _____-22</a:t>
                      </a:r>
                      <a:endParaRPr lang="en-US" dirty="0"/>
                    </a:p>
                  </a:txBody>
                  <a:tcPr/>
                </a:tc>
                <a:tc>
                  <a:txBody>
                    <a:bodyPr/>
                    <a:lstStyle/>
                    <a:p>
                      <a:endParaRPr lang="en-US" dirty="0"/>
                    </a:p>
                  </a:txBody>
                  <a:tcPr/>
                </a:tc>
                <a:extLst>
                  <a:ext uri="{0D108BD9-81ED-4DB2-BD59-A6C34878D82A}">
                    <a16:rowId xmlns:a16="http://schemas.microsoft.com/office/drawing/2014/main" val="1906038764"/>
                  </a:ext>
                </a:extLst>
              </a:tr>
              <a:tr h="370840">
                <a:tc>
                  <a:txBody>
                    <a:bodyPr/>
                    <a:lstStyle/>
                    <a:p>
                      <a:r>
                        <a:rPr lang="en-US" dirty="0"/>
                        <a:t>8. Train Engagement Ambassadors</a:t>
                      </a:r>
                    </a:p>
                  </a:txBody>
                  <a:tcPr/>
                </a:tc>
                <a:tc>
                  <a:txBody>
                    <a:bodyPr/>
                    <a:lstStyle/>
                    <a:p>
                      <a:r>
                        <a:rPr kumimoji="0" lang="en-US" sz="1800" b="0" i="0" u="none" strike="noStrike" kern="1200" cap="none" spc="0" normalizeH="0" baseline="0" noProof="0" dirty="0">
                          <a:ln>
                            <a:noFill/>
                          </a:ln>
                          <a:solidFill>
                            <a:srgbClr val="5D0100"/>
                          </a:solidFill>
                          <a:effectLst/>
                          <a:uLnTx/>
                          <a:uFillTx/>
                          <a:latin typeface="Times New Roman"/>
                          <a:ea typeface="+mn-ea"/>
                          <a:cs typeface="+mn-cs"/>
                        </a:rPr>
                        <a:t>1 month _____-22</a:t>
                      </a:r>
                      <a:endParaRPr lang="en-US" dirty="0"/>
                    </a:p>
                  </a:txBody>
                  <a:tcPr/>
                </a:tc>
                <a:tc>
                  <a:txBody>
                    <a:bodyPr/>
                    <a:lstStyle/>
                    <a:p>
                      <a:endParaRPr lang="en-US" dirty="0"/>
                    </a:p>
                  </a:txBody>
                  <a:tcPr/>
                </a:tc>
                <a:extLst>
                  <a:ext uri="{0D108BD9-81ED-4DB2-BD59-A6C34878D82A}">
                    <a16:rowId xmlns:a16="http://schemas.microsoft.com/office/drawing/2014/main" val="59820400"/>
                  </a:ext>
                </a:extLst>
              </a:tr>
              <a:tr h="370840">
                <a:tc>
                  <a:txBody>
                    <a:bodyPr/>
                    <a:lstStyle/>
                    <a:p>
                      <a:pPr>
                        <a:tabLst>
                          <a:tab pos="519113" algn="l"/>
                        </a:tabLst>
                      </a:pPr>
                      <a:r>
                        <a:rPr lang="en-US" dirty="0"/>
                        <a:t>9. Implement Engagement Programs and manage to 	interim quarterly and monthly targets</a:t>
                      </a:r>
                    </a:p>
                  </a:txBody>
                  <a:tcPr/>
                </a:tc>
                <a:tc>
                  <a:txBody>
                    <a:bodyPr/>
                    <a:lstStyle/>
                    <a:p>
                      <a:r>
                        <a:rPr kumimoji="0" lang="en-US" sz="1800" b="0" i="0" u="none" strike="noStrike" kern="1200" cap="none" spc="0" normalizeH="0" baseline="0" noProof="0" dirty="0">
                          <a:ln>
                            <a:noFill/>
                          </a:ln>
                          <a:solidFill>
                            <a:srgbClr val="5D0100"/>
                          </a:solidFill>
                          <a:effectLst/>
                          <a:uLnTx/>
                          <a:uFillTx/>
                          <a:latin typeface="Times New Roman"/>
                          <a:ea typeface="+mn-ea"/>
                          <a:cs typeface="+mn-cs"/>
                        </a:rPr>
                        <a:t>24 months ___-24</a:t>
                      </a:r>
                      <a:endParaRPr lang="en-US" dirty="0"/>
                    </a:p>
                  </a:txBody>
                  <a:tcPr/>
                </a:tc>
                <a:tc>
                  <a:txBody>
                    <a:bodyPr/>
                    <a:lstStyle/>
                    <a:p>
                      <a:endParaRPr lang="en-US" dirty="0"/>
                    </a:p>
                  </a:txBody>
                  <a:tcPr/>
                </a:tc>
                <a:extLst>
                  <a:ext uri="{0D108BD9-81ED-4DB2-BD59-A6C34878D82A}">
                    <a16:rowId xmlns:a16="http://schemas.microsoft.com/office/drawing/2014/main" val="1319602124"/>
                  </a:ext>
                </a:extLst>
              </a:tr>
              <a:tr h="370840">
                <a:tc>
                  <a:txBody>
                    <a:bodyPr/>
                    <a:lstStyle/>
                    <a:p>
                      <a:pPr>
                        <a:tabLst>
                          <a:tab pos="519113" algn="l"/>
                        </a:tabLst>
                      </a:pPr>
                      <a:r>
                        <a:rPr lang="en-US" dirty="0"/>
                        <a:t>10. Obtain Data from Engagement Programs 	Implementation</a:t>
                      </a:r>
                    </a:p>
                  </a:txBody>
                  <a:tcPr/>
                </a:tc>
                <a:tc>
                  <a:txBody>
                    <a:bodyPr/>
                    <a:lstStyle/>
                    <a:p>
                      <a:r>
                        <a:rPr kumimoji="0" lang="en-US" sz="1800" b="0" i="0" u="none" strike="noStrike" kern="1200" cap="none" spc="0" normalizeH="0" baseline="0" noProof="0" dirty="0">
                          <a:ln>
                            <a:noFill/>
                          </a:ln>
                          <a:solidFill>
                            <a:srgbClr val="5D0100"/>
                          </a:solidFill>
                          <a:effectLst/>
                          <a:uLnTx/>
                          <a:uFillTx/>
                          <a:latin typeface="Times New Roman"/>
                          <a:ea typeface="+mn-ea"/>
                          <a:cs typeface="+mn-cs"/>
                        </a:rPr>
                        <a:t>1 month_____-24</a:t>
                      </a:r>
                      <a:endParaRPr lang="en-US" dirty="0"/>
                    </a:p>
                  </a:txBody>
                  <a:tcPr/>
                </a:tc>
                <a:tc>
                  <a:txBody>
                    <a:bodyPr/>
                    <a:lstStyle/>
                    <a:p>
                      <a:endParaRPr lang="en-US" dirty="0"/>
                    </a:p>
                  </a:txBody>
                  <a:tcPr/>
                </a:tc>
                <a:extLst>
                  <a:ext uri="{0D108BD9-81ED-4DB2-BD59-A6C34878D82A}">
                    <a16:rowId xmlns:a16="http://schemas.microsoft.com/office/drawing/2014/main" val="3712199347"/>
                  </a:ext>
                </a:extLst>
              </a:tr>
              <a:tr h="370840">
                <a:tc>
                  <a:txBody>
                    <a:bodyPr/>
                    <a:lstStyle/>
                    <a:p>
                      <a:pPr>
                        <a:tabLst>
                          <a:tab pos="519113" algn="l"/>
                        </a:tabLst>
                      </a:pPr>
                      <a:r>
                        <a:rPr lang="en-US" dirty="0">
                          <a:solidFill>
                            <a:schemeClr val="tx1"/>
                          </a:solidFill>
                        </a:rPr>
                        <a:t>11. Improve Engagement Programs based lessons 	learned in step 10	</a:t>
                      </a:r>
                      <a:endParaRPr lang="en-US" b="1" u="sng" dirty="0">
                        <a:solidFill>
                          <a:schemeClr val="tx1"/>
                        </a:solidFill>
                      </a:endParaRPr>
                    </a:p>
                  </a:txBody>
                  <a:tcPr/>
                </a:tc>
                <a:tc>
                  <a:txBody>
                    <a:bodyPr/>
                    <a:lstStyle/>
                    <a:p>
                      <a:r>
                        <a:rPr kumimoji="0" lang="en-US" sz="1800" b="0" i="0" u="none" strike="noStrike" kern="1200" cap="none" spc="0" normalizeH="0" baseline="0" noProof="0" dirty="0">
                          <a:ln>
                            <a:noFill/>
                          </a:ln>
                          <a:solidFill>
                            <a:srgbClr val="5D0100"/>
                          </a:solidFill>
                          <a:effectLst/>
                          <a:uLnTx/>
                          <a:uFillTx/>
                          <a:latin typeface="Times New Roman"/>
                          <a:ea typeface="+mn-ea"/>
                          <a:cs typeface="+mn-cs"/>
                        </a:rPr>
                        <a:t>1 month ____-24</a:t>
                      </a:r>
                      <a:endParaRPr lang="en-US" dirty="0"/>
                    </a:p>
                  </a:txBody>
                  <a:tcPr/>
                </a:tc>
                <a:tc>
                  <a:txBody>
                    <a:bodyPr/>
                    <a:lstStyle/>
                    <a:p>
                      <a:endParaRPr lang="en-US" dirty="0"/>
                    </a:p>
                  </a:txBody>
                  <a:tcPr/>
                </a:tc>
                <a:extLst>
                  <a:ext uri="{0D108BD9-81ED-4DB2-BD59-A6C34878D82A}">
                    <a16:rowId xmlns:a16="http://schemas.microsoft.com/office/drawing/2014/main" val="1217137386"/>
                  </a:ext>
                </a:extLst>
              </a:tr>
            </a:tbl>
          </a:graphicData>
        </a:graphic>
      </p:graphicFrame>
    </p:spTree>
    <p:extLst>
      <p:ext uri="{BB962C8B-B14F-4D97-AF65-F5344CB8AC3E}">
        <p14:creationId xmlns:p14="http://schemas.microsoft.com/office/powerpoint/2010/main" val="2487561464"/>
      </p:ext>
    </p:extLst>
  </p:cSld>
  <p:clrMapOvr>
    <a:masterClrMapping/>
  </p:clrMapOvr>
  <p:transition>
    <p:strips dir="rd"/>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E5D8B-BC2C-3205-A684-FDA143D660CA}"/>
              </a:ext>
            </a:extLst>
          </p:cNvPr>
          <p:cNvSpPr>
            <a:spLocks noGrp="1"/>
          </p:cNvSpPr>
          <p:nvPr>
            <p:ph type="title"/>
          </p:nvPr>
        </p:nvSpPr>
        <p:spPr>
          <a:xfrm>
            <a:off x="1038687" y="2551247"/>
            <a:ext cx="7276528" cy="1143000"/>
          </a:xfrm>
        </p:spPr>
        <p:txBody>
          <a:bodyPr/>
          <a:lstStyle/>
          <a:p>
            <a:r>
              <a:rPr lang="en-US" u="none" dirty="0"/>
              <a:t>Sample 6 </a:t>
            </a:r>
            <a:br>
              <a:rPr lang="en-US" dirty="0"/>
            </a:br>
            <a:r>
              <a:rPr lang="en-US" dirty="0"/>
              <a:t>Stewardship &amp; Engagement</a:t>
            </a:r>
          </a:p>
        </p:txBody>
      </p:sp>
    </p:spTree>
    <p:extLst>
      <p:ext uri="{BB962C8B-B14F-4D97-AF65-F5344CB8AC3E}">
        <p14:creationId xmlns:p14="http://schemas.microsoft.com/office/powerpoint/2010/main" val="398010875"/>
      </p:ext>
    </p:extLst>
  </p:cSld>
  <p:clrMapOvr>
    <a:masterClrMapping/>
  </p:clrMapOvr>
  <p:transition>
    <p:strips dir="rd"/>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 name="Content Placeholder 2"/>
          <p:cNvSpPr txBox="1">
            <a:spLocks noGrp="1"/>
          </p:cNvSpPr>
          <p:nvPr>
            <p:ph type="body" sz="half" idx="1"/>
          </p:nvPr>
        </p:nvSpPr>
        <p:spPr>
          <a:xfrm>
            <a:off x="66675" y="1848150"/>
            <a:ext cx="8899437" cy="3396433"/>
          </a:xfrm>
          <a:prstGeom prst="rect">
            <a:avLst/>
          </a:prstGeom>
        </p:spPr>
        <p:txBody>
          <a:bodyPr>
            <a:noAutofit/>
          </a:bodyPr>
          <a:lstStyle/>
          <a:p>
            <a:pPr marL="0" indent="0" defTabSz="731520">
              <a:lnSpc>
                <a:spcPct val="100000"/>
              </a:lnSpc>
              <a:spcBef>
                <a:spcPts val="0"/>
              </a:spcBef>
              <a:buSzTx/>
              <a:buNone/>
              <a:defRPr sz="1920" b="1">
                <a:effectLst/>
              </a:defRPr>
            </a:pPr>
            <a:r>
              <a:rPr sz="2000" dirty="0">
                <a:solidFill>
                  <a:srgbClr val="660033"/>
                </a:solidFill>
              </a:rPr>
              <a:t>Develop  and  implement  </a:t>
            </a:r>
            <a:r>
              <a:rPr lang="en-US" sz="2000" dirty="0">
                <a:solidFill>
                  <a:srgbClr val="660033"/>
                </a:solidFill>
              </a:rPr>
              <a:t>within  36  months  </a:t>
            </a:r>
            <a:r>
              <a:rPr sz="2000" dirty="0">
                <a:solidFill>
                  <a:srgbClr val="660033"/>
                </a:solidFill>
              </a:rPr>
              <a:t>effective  Parishioner </a:t>
            </a:r>
            <a:r>
              <a:rPr lang="en-US" sz="2000" dirty="0">
                <a:solidFill>
                  <a:srgbClr val="660033"/>
                </a:solidFill>
              </a:rPr>
              <a:t> </a:t>
            </a:r>
            <a:r>
              <a:rPr sz="2000" dirty="0">
                <a:solidFill>
                  <a:srgbClr val="660033"/>
                </a:solidFill>
              </a:rPr>
              <a:t>Engagement  &amp;  Spiritual  Growth  Programs  (collectively, the “Engagement Programs”)  that will achieve the following “Engagement Targets”:</a:t>
            </a:r>
          </a:p>
          <a:p>
            <a:pPr marL="731520" indent="-271779" defTabSz="731520">
              <a:lnSpc>
                <a:spcPct val="100000"/>
              </a:lnSpc>
              <a:spcBef>
                <a:spcPts val="0"/>
              </a:spcBef>
              <a:buAutoNum type="alphaLcParenBoth"/>
              <a:defRPr sz="1920" b="1">
                <a:effectLst/>
              </a:defRPr>
            </a:pPr>
            <a:r>
              <a:rPr sz="2000" dirty="0">
                <a:solidFill>
                  <a:srgbClr val="660033"/>
                </a:solidFill>
              </a:rPr>
              <a:t> Increase ministries engagement by</a:t>
            </a:r>
            <a:r>
              <a:rPr lang="en-US" sz="2000" dirty="0">
                <a:solidFill>
                  <a:srgbClr val="660033"/>
                </a:solidFill>
              </a:rPr>
              <a:t> at least</a:t>
            </a:r>
            <a:r>
              <a:rPr sz="2000" dirty="0">
                <a:solidFill>
                  <a:srgbClr val="660033"/>
                </a:solidFill>
              </a:rPr>
              <a:t> 50%; </a:t>
            </a:r>
          </a:p>
          <a:p>
            <a:pPr marL="731520" indent="-271779" algn="just" defTabSz="731520">
              <a:lnSpc>
                <a:spcPct val="100000"/>
              </a:lnSpc>
              <a:spcBef>
                <a:spcPts val="0"/>
              </a:spcBef>
              <a:buAutoNum type="alphaLcParenBoth"/>
              <a:tabLst>
                <a:tab pos="1219200" algn="l"/>
              </a:tabLst>
              <a:defRPr sz="1920" b="1">
                <a:effectLst/>
              </a:defRPr>
            </a:pPr>
            <a:r>
              <a:rPr sz="2000" dirty="0">
                <a:solidFill>
                  <a:srgbClr val="660033"/>
                </a:solidFill>
              </a:rPr>
              <a:t> Increase the parishioner financial</a:t>
            </a:r>
            <a:r>
              <a:rPr lang="en-US" sz="2000" dirty="0">
                <a:solidFill>
                  <a:srgbClr val="660033"/>
                </a:solidFill>
              </a:rPr>
              <a:t> </a:t>
            </a:r>
            <a:r>
              <a:rPr sz="2000" dirty="0">
                <a:solidFill>
                  <a:srgbClr val="660033"/>
                </a:solidFill>
              </a:rPr>
              <a:t>stewardship so that</a:t>
            </a:r>
            <a:r>
              <a:rPr lang="en-US" sz="2000" dirty="0">
                <a:solidFill>
                  <a:srgbClr val="660033"/>
                </a:solidFill>
              </a:rPr>
              <a:t>:</a:t>
            </a:r>
          </a:p>
          <a:p>
            <a:pPr marL="1428750" indent="-514350" algn="just" defTabSz="731520">
              <a:lnSpc>
                <a:spcPct val="100000"/>
              </a:lnSpc>
              <a:spcBef>
                <a:spcPts val="0"/>
              </a:spcBef>
              <a:buAutoNum type="romanLcParenBoth"/>
              <a:tabLst>
                <a:tab pos="1219200" algn="l"/>
              </a:tabLst>
              <a:defRPr sz="1920" b="1">
                <a:effectLst/>
              </a:defRPr>
            </a:pPr>
            <a:r>
              <a:rPr sz="2000" dirty="0">
                <a:solidFill>
                  <a:srgbClr val="660033"/>
                </a:solidFill>
              </a:rPr>
              <a:t>all </a:t>
            </a:r>
            <a:r>
              <a:rPr lang="en-US" sz="2000" dirty="0">
                <a:solidFill>
                  <a:srgbClr val="660033"/>
                </a:solidFill>
              </a:rPr>
              <a:t>parish </a:t>
            </a:r>
            <a:r>
              <a:rPr sz="2000" dirty="0">
                <a:solidFill>
                  <a:srgbClr val="660033"/>
                </a:solidFill>
              </a:rPr>
              <a:t>operating</a:t>
            </a:r>
            <a:r>
              <a:rPr lang="en-US" sz="2000" dirty="0">
                <a:solidFill>
                  <a:srgbClr val="660033"/>
                </a:solidFill>
              </a:rPr>
              <a:t> </a:t>
            </a:r>
            <a:r>
              <a:rPr sz="2000" dirty="0">
                <a:solidFill>
                  <a:srgbClr val="660033"/>
                </a:solidFill>
              </a:rPr>
              <a:t>expenses </a:t>
            </a:r>
            <a:r>
              <a:rPr lang="en-US" sz="2000" dirty="0">
                <a:solidFill>
                  <a:srgbClr val="660033"/>
                </a:solidFill>
              </a:rPr>
              <a:t>(plus increases in funding for parish-chosen external charities and philanthropies that equal at least 10% of the other operating expenses) </a:t>
            </a:r>
            <a:r>
              <a:rPr sz="2000" dirty="0">
                <a:solidFill>
                  <a:srgbClr val="660033"/>
                </a:solidFill>
              </a:rPr>
              <a:t>are  paid  through </a:t>
            </a:r>
            <a:r>
              <a:rPr lang="en-US" sz="2000" dirty="0">
                <a:solidFill>
                  <a:srgbClr val="660033"/>
                </a:solidFill>
              </a:rPr>
              <a:t>parishioner</a:t>
            </a:r>
            <a:r>
              <a:rPr sz="2000" dirty="0">
                <a:solidFill>
                  <a:srgbClr val="660033"/>
                </a:solidFill>
              </a:rPr>
              <a:t> stewardship</a:t>
            </a:r>
            <a:r>
              <a:rPr lang="en-US" sz="2000" dirty="0">
                <a:solidFill>
                  <a:srgbClr val="660033"/>
                </a:solidFill>
              </a:rPr>
              <a:t>; and</a:t>
            </a:r>
          </a:p>
          <a:p>
            <a:pPr marL="1428750" indent="-514350" algn="just" defTabSz="731520">
              <a:lnSpc>
                <a:spcPct val="100000"/>
              </a:lnSpc>
              <a:spcBef>
                <a:spcPts val="0"/>
              </a:spcBef>
              <a:buAutoNum type="romanLcParenBoth"/>
              <a:tabLst>
                <a:tab pos="1219200" algn="l"/>
              </a:tabLst>
              <a:defRPr sz="1920" b="1">
                <a:effectLst/>
              </a:defRPr>
            </a:pPr>
            <a:r>
              <a:rPr lang="en-US" sz="2000" dirty="0">
                <a:solidFill>
                  <a:srgbClr val="660033"/>
                </a:solidFill>
              </a:rPr>
              <a:t> the median annual stewardship contribution from parishioners increases by at least </a:t>
            </a:r>
            <a:r>
              <a:rPr lang="en-US" sz="2000" dirty="0">
                <a:solidFill>
                  <a:schemeClr val="bg2"/>
                </a:solidFill>
              </a:rPr>
              <a:t>75%</a:t>
            </a:r>
            <a:r>
              <a:rPr sz="2000" dirty="0">
                <a:solidFill>
                  <a:schemeClr val="bg2"/>
                </a:solidFill>
              </a:rPr>
              <a:t>;</a:t>
            </a:r>
            <a:r>
              <a:rPr sz="2000" dirty="0">
                <a:solidFill>
                  <a:srgbClr val="660033"/>
                </a:solidFill>
              </a:rPr>
              <a:t> </a:t>
            </a:r>
          </a:p>
          <a:p>
            <a:pPr marL="459741" indent="0" algn="just" defTabSz="731520">
              <a:lnSpc>
                <a:spcPct val="100000"/>
              </a:lnSpc>
              <a:spcBef>
                <a:spcPts val="0"/>
              </a:spcBef>
              <a:buNone/>
              <a:tabLst>
                <a:tab pos="1219200" algn="l"/>
              </a:tabLst>
              <a:defRPr sz="1920" b="1">
                <a:effectLst/>
              </a:defRPr>
            </a:pPr>
            <a:r>
              <a:rPr lang="en-US" sz="2000" dirty="0">
                <a:solidFill>
                  <a:srgbClr val="660033"/>
                </a:solidFill>
              </a:rPr>
              <a:t>(c) </a:t>
            </a:r>
            <a:r>
              <a:rPr sz="2000" dirty="0">
                <a:solidFill>
                  <a:srgbClr val="660033"/>
                </a:solidFill>
              </a:rPr>
              <a:t>Actively engage at least </a:t>
            </a:r>
            <a:r>
              <a:rPr lang="en-US" sz="2000" dirty="0">
                <a:solidFill>
                  <a:srgbClr val="660033"/>
                </a:solidFill>
              </a:rPr>
              <a:t>50</a:t>
            </a:r>
            <a:r>
              <a:rPr sz="2000" dirty="0">
                <a:solidFill>
                  <a:srgbClr val="660033"/>
                </a:solidFill>
              </a:rPr>
              <a:t>% of parishioners in a religious </a:t>
            </a:r>
            <a:r>
              <a:rPr lang="en-US" sz="2000" dirty="0">
                <a:solidFill>
                  <a:srgbClr val="660033"/>
                </a:solidFill>
              </a:rPr>
              <a:t>	</a:t>
            </a:r>
            <a:r>
              <a:rPr sz="2000" dirty="0">
                <a:solidFill>
                  <a:srgbClr val="660033"/>
                </a:solidFill>
              </a:rPr>
              <a:t>education and spiritual engagement program.</a:t>
            </a:r>
          </a:p>
        </p:txBody>
      </p:sp>
      <p:sp>
        <p:nvSpPr>
          <p:cNvPr id="302" name="Title 1"/>
          <p:cNvSpPr txBox="1">
            <a:spLocks noGrp="1"/>
          </p:cNvSpPr>
          <p:nvPr>
            <p:ph type="title"/>
          </p:nvPr>
        </p:nvSpPr>
        <p:spPr>
          <a:xfrm>
            <a:off x="321720" y="816173"/>
            <a:ext cx="8644392" cy="1143001"/>
          </a:xfrm>
          <a:prstGeom prst="rect">
            <a:avLst/>
          </a:prstGeom>
        </p:spPr>
        <p:txBody>
          <a:bodyPr/>
          <a:lstStyle/>
          <a:p>
            <a:pPr>
              <a:defRPr sz="2800" u="none"/>
            </a:pPr>
            <a:r>
              <a:rPr dirty="0"/>
              <a:t>Parishioner Engagement  &amp; Spiritual Growth</a:t>
            </a:r>
            <a:br>
              <a:rPr dirty="0"/>
            </a:br>
            <a:r>
              <a:rPr u="sng" dirty="0"/>
              <a:t>Wildly  Important Goal 3</a:t>
            </a:r>
          </a:p>
        </p:txBody>
      </p:sp>
      <p:pic>
        <p:nvPicPr>
          <p:cNvPr id="303" name="Picture 6" descr="Picture 6"/>
          <p:cNvPicPr>
            <a:picLocks noChangeAspect="1"/>
          </p:cNvPicPr>
          <p:nvPr/>
        </p:nvPicPr>
        <p:blipFill>
          <a:blip r:embed="rId2"/>
          <a:stretch>
            <a:fillRect/>
          </a:stretch>
        </p:blipFill>
        <p:spPr>
          <a:xfrm>
            <a:off x="3011731" y="99067"/>
            <a:ext cx="3264371" cy="823296"/>
          </a:xfrm>
          <a:prstGeom prst="rect">
            <a:avLst/>
          </a:prstGeom>
          <a:ln w="12700">
            <a:miter lim="400000"/>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2" name="Rectangle 321">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4" name="Rectangle 323">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0"/>
            <a:ext cx="9143999"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6" name="Rectangle 325">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642"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8" name="Rectangle 327">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1"/>
            <a:ext cx="9144001"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317" name="Content Placeholder 3"/>
          <p:cNvGraphicFramePr/>
          <p:nvPr/>
        </p:nvGraphicFramePr>
        <p:xfrm>
          <a:off x="1" y="1284985"/>
          <a:ext cx="9143999" cy="5020648"/>
        </p:xfrm>
        <a:graphic>
          <a:graphicData uri="http://schemas.openxmlformats.org/drawingml/2006/table">
            <a:tbl>
              <a:tblPr firstRow="1" bandRow="1">
                <a:noFill/>
              </a:tblPr>
              <a:tblGrid>
                <a:gridCol w="4247541">
                  <a:extLst>
                    <a:ext uri="{9D8B030D-6E8A-4147-A177-3AD203B41FA5}">
                      <a16:colId xmlns:a16="http://schemas.microsoft.com/office/drawing/2014/main" val="20000"/>
                    </a:ext>
                  </a:extLst>
                </a:gridCol>
                <a:gridCol w="1596863">
                  <a:extLst>
                    <a:ext uri="{9D8B030D-6E8A-4147-A177-3AD203B41FA5}">
                      <a16:colId xmlns:a16="http://schemas.microsoft.com/office/drawing/2014/main" val="997924605"/>
                    </a:ext>
                  </a:extLst>
                </a:gridCol>
                <a:gridCol w="1393947">
                  <a:extLst>
                    <a:ext uri="{9D8B030D-6E8A-4147-A177-3AD203B41FA5}">
                      <a16:colId xmlns:a16="http://schemas.microsoft.com/office/drawing/2014/main" val="114495414"/>
                    </a:ext>
                  </a:extLst>
                </a:gridCol>
                <a:gridCol w="1905648">
                  <a:extLst>
                    <a:ext uri="{9D8B030D-6E8A-4147-A177-3AD203B41FA5}">
                      <a16:colId xmlns:a16="http://schemas.microsoft.com/office/drawing/2014/main" val="1475866774"/>
                    </a:ext>
                  </a:extLst>
                </a:gridCol>
              </a:tblGrid>
              <a:tr h="494727">
                <a:tc>
                  <a:txBody>
                    <a:bodyPr/>
                    <a:lstStyle/>
                    <a:p>
                      <a:pPr algn="ctr">
                        <a:defRPr sz="1400">
                          <a:solidFill>
                            <a:srgbClr val="800000"/>
                          </a:solidFill>
                          <a:latin typeface="Georgia"/>
                          <a:ea typeface="Georgia"/>
                          <a:cs typeface="Georgia"/>
                          <a:sym typeface="Georgia"/>
                        </a:defRPr>
                      </a:pPr>
                      <a:r>
                        <a:rPr sz="1400" b="1" u="sng" dirty="0">
                          <a:solidFill>
                            <a:schemeClr val="tx1">
                              <a:lumMod val="75000"/>
                              <a:lumOff val="25000"/>
                            </a:schemeClr>
                          </a:solidFill>
                          <a:latin typeface="Arial" panose="020B0604020202020204" pitchFamily="34" charset="0"/>
                          <a:cs typeface="Arial" panose="020B0604020202020204" pitchFamily="34" charset="0"/>
                        </a:rPr>
                        <a:t>Actions  </a:t>
                      </a:r>
                      <a:r>
                        <a:rPr lang="en-US" sz="1400" b="1" u="sng" dirty="0">
                          <a:solidFill>
                            <a:schemeClr val="tx1">
                              <a:lumMod val="75000"/>
                              <a:lumOff val="25000"/>
                            </a:schemeClr>
                          </a:solidFill>
                          <a:latin typeface="Arial" panose="020B0604020202020204" pitchFamily="34" charset="0"/>
                          <a:cs typeface="Arial" panose="020B0604020202020204" pitchFamily="34" charset="0"/>
                        </a:rPr>
                        <a:t>Steps</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u="none" dirty="0">
                          <a:solidFill>
                            <a:schemeClr val="tx1">
                              <a:lumMod val="75000"/>
                              <a:lumOff val="25000"/>
                            </a:schemeClr>
                          </a:solidFill>
                          <a:latin typeface="Arial" panose="020B0604020202020204" pitchFamily="34" charset="0"/>
                          <a:cs typeface="Arial" panose="020B0604020202020204" pitchFamily="34" charset="0"/>
                        </a:rPr>
                        <a:t>      </a:t>
                      </a:r>
                      <a:r>
                        <a:rPr lang="en-US" sz="1400" b="1" u="sng" dirty="0">
                          <a:solidFill>
                            <a:schemeClr val="tx1">
                              <a:lumMod val="75000"/>
                              <a:lumOff val="25000"/>
                            </a:schemeClr>
                          </a:solidFill>
                          <a:latin typeface="Arial" panose="020B0604020202020204" pitchFamily="34" charset="0"/>
                          <a:cs typeface="Arial" panose="020B0604020202020204" pitchFamily="34" charset="0"/>
                        </a:rPr>
                        <a:t>Responsible Party</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u="sng" dirty="0">
                          <a:solidFill>
                            <a:schemeClr val="tx1">
                              <a:lumMod val="75000"/>
                              <a:lumOff val="25000"/>
                            </a:schemeClr>
                          </a:solidFill>
                          <a:latin typeface="Arial" panose="020B0604020202020204" pitchFamily="34" charset="0"/>
                          <a:cs typeface="Arial" panose="020B0604020202020204" pitchFamily="34" charset="0"/>
                        </a:rPr>
                        <a:t>Deadline</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dirty="0">
                          <a:solidFill>
                            <a:schemeClr val="tx1">
                              <a:lumMod val="75000"/>
                              <a:lumOff val="25000"/>
                            </a:schemeClr>
                          </a:solidFill>
                          <a:latin typeface="Arial" panose="020B0604020202020204" pitchFamily="34" charset="0"/>
                          <a:cs typeface="Arial" panose="020B0604020202020204" pitchFamily="34" charset="0"/>
                        </a:rPr>
                        <a:t> Completion </a:t>
                      </a:r>
                    </a:p>
                    <a:p>
                      <a:pPr algn="ctr">
                        <a:defRPr sz="1400" u="sng">
                          <a:solidFill>
                            <a:srgbClr val="800000"/>
                          </a:solidFill>
                          <a:latin typeface="Georgia"/>
                          <a:ea typeface="Georgia"/>
                          <a:cs typeface="Georgia"/>
                          <a:sym typeface="Georgia"/>
                        </a:defRPr>
                      </a:pPr>
                      <a:r>
                        <a:rPr lang="en-US" sz="1400" b="1" dirty="0">
                          <a:solidFill>
                            <a:schemeClr val="tx1">
                              <a:lumMod val="75000"/>
                              <a:lumOff val="25000"/>
                            </a:schemeClr>
                          </a:solidFill>
                          <a:latin typeface="Arial" panose="020B0604020202020204" pitchFamily="34" charset="0"/>
                          <a:cs typeface="Arial" panose="020B0604020202020204" pitchFamily="34" charset="0"/>
                        </a:rPr>
                        <a:t>Test</a:t>
                      </a:r>
                      <a:endParaRPr sz="1400" b="1"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0"/>
                  </a:ext>
                </a:extLst>
              </a:tr>
              <a:tr h="315449">
                <a:tc gridSpan="4">
                  <a:txBody>
                    <a:bodyPr/>
                    <a:lstStyle/>
                    <a:p>
                      <a:pPr algn="l">
                        <a:lnSpc>
                          <a:spcPct val="107000"/>
                        </a:lnSpc>
                        <a:defRPr sz="1800"/>
                      </a:pPr>
                      <a:r>
                        <a:rPr lang="en-US" sz="1200" b="1" u="sng" cap="none" spc="0" dirty="0">
                          <a:solidFill>
                            <a:schemeClr val="tx1"/>
                          </a:solidFill>
                          <a:latin typeface="Arial" panose="020B0604020202020204" pitchFamily="34" charset="0"/>
                          <a:ea typeface="Georgia"/>
                          <a:cs typeface="Arial" panose="020B0604020202020204" pitchFamily="34" charset="0"/>
                          <a:sym typeface="Georgia"/>
                        </a:rPr>
                        <a:t>Interim Goal  2: Develop the most effective Stewardship, Ministry Engagement  &amp; Planned Giving  Ministry within 3 months</a:t>
                      </a: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l">
                        <a:lnSpc>
                          <a:spcPct val="107000"/>
                        </a:lnSpc>
                        <a:defRPr sz="1800"/>
                      </a:pPr>
                      <a:endParaRPr sz="1000" b="1" u="sng" dirty="0">
                        <a:solidFill>
                          <a:schemeClr val="tx1">
                            <a:lumMod val="75000"/>
                            <a:lumOff val="25000"/>
                          </a:schemeClr>
                        </a:solidFill>
                        <a:latin typeface="Georgia"/>
                        <a:ea typeface="Georgia"/>
                        <a:cs typeface="Georgia"/>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mpd="sng">
                      <a:noFill/>
                      <a:prstDash val="solid"/>
                    </a:lnR>
                    <a:lnT w="12700" cap="flat" cmpd="sng" algn="ctr">
                      <a:solidFill>
                        <a:schemeClr val="tx1"/>
                      </a:solidFill>
                      <a:prstDash val="solid"/>
                      <a:round/>
                      <a:headEnd type="none" w="med" len="med"/>
                      <a:tailEnd type="none" w="med" len="med"/>
                    </a:lnT>
                    <a:lnB w="9525" cap="flat" cmpd="sng" algn="ctr">
                      <a:solidFill>
                        <a:srgbClr val="C7C6C1"/>
                      </a:solidFill>
                      <a:prstDash val="solid"/>
                      <a:round/>
                      <a:headEnd type="none" w="med" len="med"/>
                      <a:tailEnd type="none" w="med" len="med"/>
                    </a:lnB>
                    <a:noFill/>
                  </a:tcPr>
                </a:tc>
                <a:extLst>
                  <a:ext uri="{0D108BD9-81ED-4DB2-BD59-A6C34878D82A}">
                    <a16:rowId xmlns:a16="http://schemas.microsoft.com/office/drawing/2014/main" val="10001"/>
                  </a:ext>
                </a:extLst>
              </a:tr>
              <a:tr h="971878">
                <a:tc>
                  <a:txBody>
                    <a:bodyPr/>
                    <a:lstStyle/>
                    <a:p>
                      <a:pPr marL="57150" lvl="1" indent="0" algn="l">
                        <a:defRPr sz="1400" b="1">
                          <a:solidFill>
                            <a:srgbClr val="5D0100"/>
                          </a:solidFill>
                          <a:latin typeface="Georgia"/>
                          <a:ea typeface="Georgia"/>
                          <a:cs typeface="Georgia"/>
                          <a:sym typeface="Georgia"/>
                        </a:defRPr>
                      </a:pPr>
                      <a:r>
                        <a:rPr sz="1300" cap="none" spc="0" dirty="0">
                          <a:solidFill>
                            <a:schemeClr val="tx1"/>
                          </a:solidFill>
                          <a:latin typeface="Arial" panose="020B0604020202020204" pitchFamily="34" charset="0"/>
                          <a:cs typeface="Arial" panose="020B0604020202020204" pitchFamily="34" charset="0"/>
                        </a:rPr>
                        <a:t>5. Evaluate researched </a:t>
                      </a:r>
                      <a:r>
                        <a:rPr lang="en-US" sz="1300" cap="none" spc="0" dirty="0">
                          <a:solidFill>
                            <a:schemeClr val="tx1"/>
                          </a:solidFill>
                          <a:latin typeface="Arial" panose="020B0604020202020204" pitchFamily="34" charset="0"/>
                          <a:cs typeface="Arial" panose="020B0604020202020204" pitchFamily="34" charset="0"/>
                        </a:rPr>
                        <a:t>adult and youth </a:t>
                      </a:r>
                      <a:r>
                        <a:rPr lang="en-US" sz="13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stewardship, tithing, ministry engagement, and planned giving programs </a:t>
                      </a:r>
                      <a:r>
                        <a:rPr sz="1300" cap="none" spc="0" dirty="0">
                          <a:solidFill>
                            <a:schemeClr val="tx1"/>
                          </a:solidFill>
                          <a:latin typeface="Arial" panose="020B0604020202020204" pitchFamily="34" charset="0"/>
                          <a:cs typeface="Arial" panose="020B0604020202020204" pitchFamily="34" charset="0"/>
                        </a:rPr>
                        <a:t>for effectiveness against key </a:t>
                      </a:r>
                      <a:r>
                        <a:rPr lang="en-US" sz="1300" cap="none" spc="0" dirty="0">
                          <a:solidFill>
                            <a:schemeClr val="tx1"/>
                          </a:solidFill>
                          <a:latin typeface="Arial" panose="020B0604020202020204" pitchFamily="34" charset="0"/>
                          <a:cs typeface="Arial" panose="020B0604020202020204" pitchFamily="34" charset="0"/>
                        </a:rPr>
                        <a:t>parish </a:t>
                      </a:r>
                      <a:r>
                        <a:rPr sz="1300" cap="none" spc="0" dirty="0">
                          <a:solidFill>
                            <a:schemeClr val="tx1"/>
                          </a:solidFill>
                          <a:latin typeface="Arial" panose="020B0604020202020204" pitchFamily="34" charset="0"/>
                          <a:cs typeface="Arial" panose="020B0604020202020204" pitchFamily="34" charset="0"/>
                        </a:rPr>
                        <a:t>performance metrics and baselines based on criteria of effectiveness determined in step 2.</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marR="0" lvl="0" indent="0" algn="l" defTabSz="914400" rtl="0" eaLnBrk="1" fontAlgn="auto" latinLnBrk="0" hangingPunct="1">
                        <a:lnSpc>
                          <a:spcPct val="107000"/>
                        </a:lnSpc>
                        <a:spcBef>
                          <a:spcPts val="0"/>
                        </a:spcBef>
                        <a:spcAft>
                          <a:spcPts val="0"/>
                        </a:spcAft>
                        <a:buClrTx/>
                        <a:buSzTx/>
                        <a:buFontTx/>
                        <a:buNone/>
                        <a:tabLst/>
                        <a:defRPr b="1">
                          <a:solidFill>
                            <a:srgbClr val="5D0100"/>
                          </a:solidFill>
                          <a:latin typeface="Georgia"/>
                          <a:ea typeface="Georgia"/>
                          <a:cs typeface="Georgia"/>
                          <a:sym typeface="Georgia"/>
                        </a:defRPr>
                      </a:pPr>
                      <a:r>
                        <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S&amp;EMT </a:t>
                      </a:r>
                      <a:endPar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sym typeface="Georgia"/>
                      </a:endParaRP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l">
                        <a:lnSpc>
                          <a:spcPct val="107000"/>
                        </a:lnSpc>
                        <a:defRPr b="1">
                          <a:solidFill>
                            <a:srgbClr val="FF0000"/>
                          </a:solidFill>
                          <a:latin typeface="Georgia"/>
                          <a:ea typeface="Georgia"/>
                          <a:cs typeface="Georgia"/>
                          <a:sym typeface="Georgia"/>
                        </a:defRPr>
                      </a:pPr>
                      <a:r>
                        <a:rPr lang="en-US" sz="1200" b="0" cap="none" spc="0" dirty="0">
                          <a:solidFill>
                            <a:schemeClr val="tx1"/>
                          </a:solidFill>
                          <a:latin typeface="Arial" panose="020B0604020202020204" pitchFamily="34" charset="0"/>
                          <a:cs typeface="Arial" panose="020B0604020202020204" pitchFamily="34" charset="0"/>
                        </a:rPr>
                        <a:t> 1</a:t>
                      </a:r>
                      <a:r>
                        <a:rPr sz="1200" b="0" cap="none" spc="0" dirty="0">
                          <a:solidFill>
                            <a:schemeClr val="tx1"/>
                          </a:solidFill>
                          <a:latin typeface="Arial" panose="020B0604020202020204" pitchFamily="34" charset="0"/>
                          <a:cs typeface="Arial" panose="020B0604020202020204" pitchFamily="34" charset="0"/>
                        </a:rPr>
                        <a:t> month after </a:t>
                      </a:r>
                      <a:endParaRPr lang="en-US" sz="1200" b="0" cap="none" spc="0" dirty="0">
                        <a:solidFill>
                          <a:schemeClr val="tx1"/>
                        </a:solidFill>
                        <a:latin typeface="Arial" panose="020B0604020202020204" pitchFamily="34" charset="0"/>
                        <a:cs typeface="Arial" panose="020B0604020202020204" pitchFamily="34" charset="0"/>
                      </a:endParaRPr>
                    </a:p>
                    <a:p>
                      <a:pPr algn="l">
                        <a:lnSpc>
                          <a:spcPct val="107000"/>
                        </a:lnSpc>
                        <a:defRPr b="1">
                          <a:solidFill>
                            <a:srgbClr val="FF0000"/>
                          </a:solidFill>
                          <a:latin typeface="Georgia"/>
                          <a:ea typeface="Georgia"/>
                          <a:cs typeface="Georgia"/>
                          <a:sym typeface="Georgia"/>
                        </a:defRPr>
                      </a:pPr>
                      <a:r>
                        <a:rPr lang="en-US" sz="1200" b="0" cap="none" spc="0" dirty="0">
                          <a:solidFill>
                            <a:schemeClr val="tx1"/>
                          </a:solidFill>
                          <a:latin typeface="Arial" panose="020B0604020202020204" pitchFamily="34" charset="0"/>
                          <a:cs typeface="Arial" panose="020B0604020202020204" pitchFamily="34" charset="0"/>
                        </a:rPr>
                        <a:t> </a:t>
                      </a:r>
                      <a:r>
                        <a:rPr sz="1200" b="0" cap="none" spc="0" dirty="0">
                          <a:solidFill>
                            <a:schemeClr val="tx1"/>
                          </a:solidFill>
                          <a:latin typeface="Arial" panose="020B0604020202020204" pitchFamily="34" charset="0"/>
                          <a:cs typeface="Arial" panose="020B0604020202020204" pitchFamily="34" charset="0"/>
                        </a:rPr>
                        <a:t>step </a:t>
                      </a:r>
                      <a:r>
                        <a:rPr lang="en-US" sz="1200" b="0" cap="none" spc="0" dirty="0">
                          <a:solidFill>
                            <a:schemeClr val="tx1"/>
                          </a:solidFill>
                          <a:latin typeface="Arial" panose="020B0604020202020204" pitchFamily="34" charset="0"/>
                          <a:cs typeface="Arial" panose="020B0604020202020204" pitchFamily="34" charset="0"/>
                        </a:rPr>
                        <a:t> </a:t>
                      </a:r>
                      <a:r>
                        <a:rPr sz="1200" b="0" cap="none" spc="0" dirty="0">
                          <a:solidFill>
                            <a:schemeClr val="tx1"/>
                          </a:solidFill>
                          <a:latin typeface="Arial" panose="020B0604020202020204" pitchFamily="34" charset="0"/>
                          <a:cs typeface="Arial" panose="020B0604020202020204" pitchFamily="34" charset="0"/>
                        </a:rPr>
                        <a:t>4</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sz="1200" b="0" cap="none" spc="0" dirty="0">
                          <a:solidFill>
                            <a:schemeClr val="tx1"/>
                          </a:solidFill>
                          <a:latin typeface="Arial" panose="020B0604020202020204" pitchFamily="34" charset="0"/>
                          <a:ea typeface="Georgia"/>
                          <a:cs typeface="Arial" panose="020B0604020202020204" pitchFamily="34" charset="0"/>
                          <a:sym typeface="Georgia"/>
                        </a:rPr>
                        <a:t>Evaluation of alternative stewardship</a:t>
                      </a:r>
                      <a:r>
                        <a:rPr lang="en-US" sz="1200" b="0" cap="none" spc="0" dirty="0">
                          <a:solidFill>
                            <a:schemeClr val="tx1"/>
                          </a:solidFill>
                          <a:latin typeface="Arial" panose="020B0604020202020204" pitchFamily="34" charset="0"/>
                          <a:ea typeface="Georgia"/>
                          <a:cs typeface="Arial" panose="020B0604020202020204" pitchFamily="34" charset="0"/>
                          <a:sym typeface="Georgia"/>
                        </a:rPr>
                        <a:t> &amp;</a:t>
                      </a:r>
                      <a:r>
                        <a:rPr sz="1200" b="0" cap="none" spc="0" dirty="0">
                          <a:solidFill>
                            <a:schemeClr val="tx1"/>
                          </a:solidFill>
                          <a:latin typeface="Arial" panose="020B0604020202020204" pitchFamily="34" charset="0"/>
                          <a:ea typeface="Georgia"/>
                          <a:cs typeface="Arial" panose="020B0604020202020204" pitchFamily="34" charset="0"/>
                          <a:sym typeface="Georgia"/>
                        </a:rPr>
                        <a:t> ministry engagement</a:t>
                      </a:r>
                      <a:r>
                        <a:rPr lang="en-US" sz="1200" b="0" cap="none" spc="0" dirty="0">
                          <a:solidFill>
                            <a:schemeClr val="tx1"/>
                          </a:solidFill>
                          <a:latin typeface="Arial" panose="020B0604020202020204" pitchFamily="34" charset="0"/>
                          <a:ea typeface="Georgia"/>
                          <a:cs typeface="Arial" panose="020B0604020202020204" pitchFamily="34" charset="0"/>
                          <a:sym typeface="Georgia"/>
                        </a:rPr>
                        <a:t>, tithing, and planned giving </a:t>
                      </a:r>
                      <a:r>
                        <a:rPr sz="1200" b="0" cap="none" spc="0" dirty="0">
                          <a:solidFill>
                            <a:schemeClr val="tx1"/>
                          </a:solidFill>
                          <a:latin typeface="Arial" panose="020B0604020202020204" pitchFamily="34" charset="0"/>
                          <a:ea typeface="Georgia"/>
                          <a:cs typeface="Arial" panose="020B0604020202020204" pitchFamily="34" charset="0"/>
                          <a:sym typeface="Georgia"/>
                        </a:rPr>
                        <a:t>programs is completed </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099402">
                <a:tc>
                  <a:txBody>
                    <a:bodyPr/>
                    <a:lstStyle/>
                    <a:p>
                      <a:pPr marL="57150" lvl="1" indent="0" algn="l">
                        <a:defRPr sz="1400" b="1">
                          <a:solidFill>
                            <a:srgbClr val="5D0100"/>
                          </a:solidFill>
                          <a:latin typeface="Georgia"/>
                          <a:ea typeface="Georgia"/>
                          <a:cs typeface="Georgia"/>
                          <a:sym typeface="Georgia"/>
                        </a:defRPr>
                      </a:pPr>
                      <a:r>
                        <a:rPr sz="1300" cap="none" spc="0" dirty="0">
                          <a:solidFill>
                            <a:schemeClr val="tx1"/>
                          </a:solidFill>
                          <a:latin typeface="Arial" panose="020B0604020202020204" pitchFamily="34" charset="0"/>
                          <a:cs typeface="Arial" panose="020B0604020202020204" pitchFamily="34" charset="0"/>
                        </a:rPr>
                        <a:t>6. Modify </a:t>
                      </a:r>
                      <a:r>
                        <a:rPr lang="en-US" sz="1300" cap="none" spc="0" dirty="0">
                          <a:solidFill>
                            <a:schemeClr val="tx1"/>
                          </a:solidFill>
                          <a:latin typeface="Arial" panose="020B0604020202020204" pitchFamily="34" charset="0"/>
                          <a:cs typeface="Arial" panose="020B0604020202020204" pitchFamily="34" charset="0"/>
                        </a:rPr>
                        <a:t>or develop new adult and youth </a:t>
                      </a:r>
                      <a:r>
                        <a:rPr lang="en-US" sz="13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stewardship, tithing, ministry engagement, and planned giving ministry programs </a:t>
                      </a:r>
                      <a:r>
                        <a:rPr sz="1300" cap="none" spc="0" dirty="0">
                          <a:solidFill>
                            <a:schemeClr val="tx1"/>
                          </a:solidFill>
                          <a:latin typeface="Arial" panose="020B0604020202020204" pitchFamily="34" charset="0"/>
                          <a:cs typeface="Arial" panose="020B0604020202020204" pitchFamily="34" charset="0"/>
                        </a:rPr>
                        <a:t>for utilization at </a:t>
                      </a:r>
                      <a:r>
                        <a:rPr lang="en-US" sz="1300" cap="none" spc="0" dirty="0">
                          <a:solidFill>
                            <a:schemeClr val="tx1"/>
                          </a:solidFill>
                          <a:latin typeface="Arial" panose="020B0604020202020204" pitchFamily="34" charset="0"/>
                          <a:cs typeface="Arial" panose="020B0604020202020204" pitchFamily="34" charset="0"/>
                        </a:rPr>
                        <a:t>the parish (the “SMEPG Ministry”) </a:t>
                      </a:r>
                      <a:r>
                        <a:rPr sz="1300" cap="none" spc="0" dirty="0">
                          <a:solidFill>
                            <a:schemeClr val="tx1"/>
                          </a:solidFill>
                          <a:latin typeface="Arial" panose="020B0604020202020204" pitchFamily="34" charset="0"/>
                          <a:cs typeface="Arial" panose="020B0604020202020204" pitchFamily="34" charset="0"/>
                        </a:rPr>
                        <a:t>and establish monthly performance benchmarks</a:t>
                      </a:r>
                      <a:r>
                        <a:rPr lang="en-US" sz="1300" cap="none" spc="0" dirty="0">
                          <a:solidFill>
                            <a:schemeClr val="tx1"/>
                          </a:solidFill>
                          <a:latin typeface="Arial" panose="020B0604020202020204" pitchFamily="34" charset="0"/>
                          <a:cs typeface="Arial" panose="020B0604020202020204" pitchFamily="34" charset="0"/>
                        </a:rPr>
                        <a:t> and comprehensive communications strategy and plan</a:t>
                      </a:r>
                      <a:r>
                        <a:rPr sz="1300" cap="none" spc="0" dirty="0">
                          <a:solidFill>
                            <a:schemeClr val="tx1"/>
                          </a:solidFill>
                          <a:latin typeface="Arial" panose="020B0604020202020204" pitchFamily="34" charset="0"/>
                          <a:cs typeface="Arial" panose="020B0604020202020204" pitchFamily="34" charset="0"/>
                        </a:rPr>
                        <a:t>.  </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marR="0" lvl="0" indent="0" algn="l" defTabSz="914400" rtl="0" eaLnBrk="1" fontAlgn="auto" latinLnBrk="0" hangingPunct="1">
                        <a:lnSpc>
                          <a:spcPct val="107000"/>
                        </a:lnSpc>
                        <a:spcBef>
                          <a:spcPts val="0"/>
                        </a:spcBef>
                        <a:spcAft>
                          <a:spcPts val="0"/>
                        </a:spcAft>
                        <a:buClrTx/>
                        <a:buSzTx/>
                        <a:buFontTx/>
                        <a:buNone/>
                        <a:tabLst/>
                        <a:defRPr b="1">
                          <a:solidFill>
                            <a:srgbClr val="5D0100"/>
                          </a:solidFill>
                          <a:latin typeface="Georgia"/>
                          <a:ea typeface="Georgia"/>
                          <a:cs typeface="Georgia"/>
                          <a:sym typeface="Georgia"/>
                        </a:defRPr>
                      </a:pPr>
                      <a:r>
                        <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S&amp;EMT </a:t>
                      </a:r>
                      <a:endPar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sym typeface="Georgia"/>
                      </a:endParaRP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b="1">
                          <a:solidFill>
                            <a:srgbClr val="FF0000"/>
                          </a:solidFill>
                          <a:latin typeface="Georgia"/>
                          <a:ea typeface="Georgia"/>
                          <a:cs typeface="Georgia"/>
                          <a:sym typeface="Georgia"/>
                        </a:defRPr>
                      </a:pPr>
                      <a:r>
                        <a:rPr lang="en-US" sz="1200" b="0" cap="none" spc="0" dirty="0">
                          <a:solidFill>
                            <a:schemeClr val="tx1"/>
                          </a:solidFill>
                          <a:latin typeface="Arial" panose="020B0604020202020204" pitchFamily="34" charset="0"/>
                          <a:cs typeface="Arial" panose="020B0604020202020204" pitchFamily="34" charset="0"/>
                        </a:rPr>
                        <a:t> </a:t>
                      </a:r>
                      <a:r>
                        <a:rPr sz="1200" b="0" cap="none" spc="0" dirty="0">
                          <a:solidFill>
                            <a:schemeClr val="tx1"/>
                          </a:solidFill>
                          <a:latin typeface="Arial" panose="020B0604020202020204" pitchFamily="34" charset="0"/>
                          <a:cs typeface="Arial" panose="020B0604020202020204" pitchFamily="34" charset="0"/>
                        </a:rPr>
                        <a:t>2 months after </a:t>
                      </a:r>
                      <a:endParaRPr lang="en-US" sz="1200" b="0" cap="none" spc="0" dirty="0">
                        <a:solidFill>
                          <a:schemeClr val="tx1"/>
                        </a:solidFill>
                        <a:latin typeface="Arial" panose="020B0604020202020204" pitchFamily="34" charset="0"/>
                        <a:cs typeface="Arial" panose="020B0604020202020204" pitchFamily="34" charset="0"/>
                      </a:endParaRPr>
                    </a:p>
                    <a:p>
                      <a:pPr algn="l">
                        <a:lnSpc>
                          <a:spcPct val="107000"/>
                        </a:lnSpc>
                        <a:defRPr b="1">
                          <a:solidFill>
                            <a:srgbClr val="FF0000"/>
                          </a:solidFill>
                          <a:latin typeface="Georgia"/>
                          <a:ea typeface="Georgia"/>
                          <a:cs typeface="Georgia"/>
                          <a:sym typeface="Georgia"/>
                        </a:defRPr>
                      </a:pPr>
                      <a:r>
                        <a:rPr lang="en-US" sz="1200" b="0" cap="none" spc="0" dirty="0">
                          <a:solidFill>
                            <a:schemeClr val="tx1"/>
                          </a:solidFill>
                          <a:latin typeface="Arial" panose="020B0604020202020204" pitchFamily="34" charset="0"/>
                          <a:cs typeface="Arial" panose="020B0604020202020204" pitchFamily="34" charset="0"/>
                        </a:rPr>
                        <a:t> </a:t>
                      </a:r>
                      <a:r>
                        <a:rPr sz="1200" b="0" cap="none" spc="0" dirty="0">
                          <a:solidFill>
                            <a:schemeClr val="tx1"/>
                          </a:solidFill>
                          <a:latin typeface="Arial" panose="020B0604020202020204" pitchFamily="34" charset="0"/>
                          <a:cs typeface="Arial" panose="020B0604020202020204" pitchFamily="34" charset="0"/>
                        </a:rPr>
                        <a:t>step 5</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lang="en-US" sz="1200" cap="none" spc="0" dirty="0">
                          <a:solidFill>
                            <a:schemeClr val="tx1"/>
                          </a:solidFill>
                          <a:latin typeface="Arial" panose="020B0604020202020204" pitchFamily="34" charset="0"/>
                          <a:cs typeface="Arial" panose="020B0604020202020204" pitchFamily="34" charset="0"/>
                        </a:rPr>
                        <a:t>SMEPG Ministry </a:t>
                      </a:r>
                      <a:r>
                        <a:rPr lang="en-US" sz="1200" b="0" cap="none" spc="0" dirty="0">
                          <a:solidFill>
                            <a:schemeClr val="tx1"/>
                          </a:solidFill>
                          <a:latin typeface="Arial" panose="020B0604020202020204" pitchFamily="34" charset="0"/>
                          <a:ea typeface="Georgia"/>
                          <a:cs typeface="Arial" panose="020B0604020202020204" pitchFamily="34" charset="0"/>
                          <a:sym typeface="Georgia"/>
                        </a:rPr>
                        <a:t>is </a:t>
                      </a:r>
                      <a:r>
                        <a:rPr sz="1200" b="0" cap="none" spc="0" dirty="0">
                          <a:solidFill>
                            <a:schemeClr val="tx1"/>
                          </a:solidFill>
                          <a:latin typeface="Arial" panose="020B0604020202020204" pitchFamily="34" charset="0"/>
                          <a:ea typeface="Georgia"/>
                          <a:cs typeface="Arial" panose="020B0604020202020204" pitchFamily="34" charset="0"/>
                          <a:sym typeface="Georgia"/>
                        </a:rPr>
                        <a:t>finalized, and monthly performance benchmarks are determined</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80082">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sz="1800"/>
                      </a:pPr>
                      <a:r>
                        <a:rPr lang="en-US" sz="1200" b="1" u="sng" cap="none" spc="0" dirty="0">
                          <a:solidFill>
                            <a:schemeClr val="tx1"/>
                          </a:solidFill>
                          <a:latin typeface="Arial" panose="020B0604020202020204" pitchFamily="34" charset="0"/>
                          <a:ea typeface="Georgia"/>
                          <a:cs typeface="Arial" panose="020B0604020202020204" pitchFamily="34" charset="0"/>
                          <a:sym typeface="Georgia"/>
                        </a:rPr>
                        <a:t>Interim Goal  3: Recruit and train Ambassadors within 3 months</a:t>
                      </a:r>
                      <a:endParaRPr sz="1200" b="1"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US" sz="1300" dirty="0">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l">
                        <a:lnSpc>
                          <a:spcPct val="107000"/>
                        </a:lnSpc>
                        <a:defRPr sz="1800"/>
                      </a:pPr>
                      <a:endParaRPr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249520903"/>
                  </a:ext>
                </a:extLst>
              </a:tr>
              <a:tr h="518522">
                <a:tc>
                  <a:txBody>
                    <a:bodyPr/>
                    <a:lstStyle/>
                    <a:p>
                      <a:pPr marL="57150" lvl="1" indent="0" algn="l">
                        <a:defRPr sz="1400" b="1">
                          <a:solidFill>
                            <a:srgbClr val="5D0100"/>
                          </a:solidFill>
                          <a:latin typeface="Georgia"/>
                          <a:ea typeface="Georgia"/>
                          <a:cs typeface="Georgia"/>
                          <a:sym typeface="Georgia"/>
                        </a:defRPr>
                      </a:pPr>
                      <a:r>
                        <a:rPr lang="en-US" sz="1300" cap="none" spc="0" dirty="0">
                          <a:solidFill>
                            <a:schemeClr val="tx1"/>
                          </a:solidFill>
                          <a:latin typeface="Arial" panose="020B0604020202020204" pitchFamily="34" charset="0"/>
                          <a:cs typeface="Arial" panose="020B0604020202020204" pitchFamily="34" charset="0"/>
                        </a:rPr>
                        <a:t>7. Identify and recruit stewardship personal visitation (“Ambassadors”) who can implement the SMEPG Ministry.</a:t>
                      </a:r>
                      <a:endParaRPr sz="1300" cap="none" spc="0" dirty="0">
                        <a:solidFill>
                          <a:schemeClr val="tx1"/>
                        </a:solidFill>
                        <a:latin typeface="Arial" panose="020B0604020202020204" pitchFamily="34" charset="0"/>
                        <a:cs typeface="Arial" panose="020B0604020202020204" pitchFamily="34" charset="0"/>
                      </a:endParaRP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marR="0" lvl="0" indent="0" algn="l" defTabSz="914400" rtl="0" eaLnBrk="1" fontAlgn="auto" latinLnBrk="0" hangingPunct="1">
                        <a:lnSpc>
                          <a:spcPct val="107000"/>
                        </a:lnSpc>
                        <a:spcBef>
                          <a:spcPts val="0"/>
                        </a:spcBef>
                        <a:spcAft>
                          <a:spcPts val="0"/>
                        </a:spcAft>
                        <a:buClrTx/>
                        <a:buSzTx/>
                        <a:buFontTx/>
                        <a:buNone/>
                        <a:tabLst/>
                        <a:defRPr b="1">
                          <a:solidFill>
                            <a:srgbClr val="5D0100"/>
                          </a:solidFill>
                          <a:latin typeface="Georgia"/>
                          <a:ea typeface="Georgia"/>
                          <a:cs typeface="Georgia"/>
                          <a:sym typeface="Georgia"/>
                        </a:defRPr>
                      </a:pPr>
                      <a:r>
                        <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S&amp;EMT </a:t>
                      </a:r>
                      <a:endPar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sym typeface="Georgia"/>
                      </a:endParaRP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l">
                        <a:lnSpc>
                          <a:spcPct val="107000"/>
                        </a:lnSpc>
                        <a:defRPr b="1">
                          <a:solidFill>
                            <a:srgbClr val="FF0000"/>
                          </a:solidFill>
                          <a:latin typeface="Georgia"/>
                          <a:ea typeface="Georgia"/>
                          <a:cs typeface="Georgia"/>
                          <a:sym typeface="Georgia"/>
                        </a:defRPr>
                      </a:pPr>
                      <a:r>
                        <a:rPr lang="en-US" sz="1200" b="0" cap="none" spc="0" dirty="0">
                          <a:solidFill>
                            <a:schemeClr val="tx1"/>
                          </a:solidFill>
                          <a:latin typeface="Arial" panose="020B0604020202020204" pitchFamily="34" charset="0"/>
                          <a:cs typeface="Arial" panose="020B0604020202020204" pitchFamily="34" charset="0"/>
                        </a:rPr>
                        <a:t> </a:t>
                      </a:r>
                      <a:r>
                        <a:rPr sz="1200" b="0" cap="none" spc="0" dirty="0">
                          <a:solidFill>
                            <a:schemeClr val="tx1"/>
                          </a:solidFill>
                          <a:latin typeface="Arial" panose="020B0604020202020204" pitchFamily="34" charset="0"/>
                          <a:cs typeface="Arial" panose="020B0604020202020204" pitchFamily="34" charset="0"/>
                        </a:rPr>
                        <a:t>1 month after </a:t>
                      </a:r>
                      <a:endParaRPr lang="en-US" sz="1200" b="0" cap="none" spc="0" dirty="0">
                        <a:solidFill>
                          <a:schemeClr val="tx1"/>
                        </a:solidFill>
                        <a:latin typeface="Arial" panose="020B0604020202020204" pitchFamily="34" charset="0"/>
                        <a:cs typeface="Arial" panose="020B0604020202020204" pitchFamily="34" charset="0"/>
                      </a:endParaRPr>
                    </a:p>
                    <a:p>
                      <a:pPr algn="l">
                        <a:lnSpc>
                          <a:spcPct val="107000"/>
                        </a:lnSpc>
                        <a:defRPr b="1">
                          <a:solidFill>
                            <a:srgbClr val="FF0000"/>
                          </a:solidFill>
                          <a:latin typeface="Georgia"/>
                          <a:ea typeface="Georgia"/>
                          <a:cs typeface="Georgia"/>
                          <a:sym typeface="Georgia"/>
                        </a:defRPr>
                      </a:pPr>
                      <a:r>
                        <a:rPr lang="en-US" sz="1200" b="0" cap="none" spc="0" dirty="0">
                          <a:solidFill>
                            <a:schemeClr val="tx1"/>
                          </a:solidFill>
                          <a:latin typeface="Arial" panose="020B0604020202020204" pitchFamily="34" charset="0"/>
                          <a:cs typeface="Arial" panose="020B0604020202020204" pitchFamily="34" charset="0"/>
                        </a:rPr>
                        <a:t> </a:t>
                      </a:r>
                      <a:r>
                        <a:rPr sz="1200" b="0" cap="none" spc="0" dirty="0">
                          <a:solidFill>
                            <a:schemeClr val="tx1"/>
                          </a:solidFill>
                          <a:latin typeface="Arial" panose="020B0604020202020204" pitchFamily="34" charset="0"/>
                          <a:cs typeface="Arial" panose="020B0604020202020204" pitchFamily="34" charset="0"/>
                        </a:rPr>
                        <a:t>step </a:t>
                      </a:r>
                      <a:r>
                        <a:rPr lang="en-US" sz="1200" b="0" cap="none" spc="0" dirty="0">
                          <a:solidFill>
                            <a:schemeClr val="tx1"/>
                          </a:solidFill>
                          <a:latin typeface="Arial" panose="020B0604020202020204" pitchFamily="34" charset="0"/>
                          <a:cs typeface="Arial" panose="020B0604020202020204" pitchFamily="34" charset="0"/>
                        </a:rPr>
                        <a:t> </a:t>
                      </a:r>
                      <a:r>
                        <a:rPr sz="1200" b="0" cap="none" spc="0" dirty="0">
                          <a:solidFill>
                            <a:schemeClr val="tx1"/>
                          </a:solidFill>
                          <a:latin typeface="Arial" panose="020B0604020202020204" pitchFamily="34" charset="0"/>
                          <a:cs typeface="Arial" panose="020B0604020202020204" pitchFamily="34" charset="0"/>
                        </a:rPr>
                        <a:t>6</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sz="1200" b="0" cap="none" spc="0" dirty="0">
                          <a:solidFill>
                            <a:schemeClr val="tx1"/>
                          </a:solidFill>
                          <a:latin typeface="Arial" panose="020B0604020202020204" pitchFamily="34" charset="0"/>
                          <a:ea typeface="Georgia"/>
                          <a:cs typeface="Arial" panose="020B0604020202020204" pitchFamily="34" charset="0"/>
                          <a:sym typeface="Georgia"/>
                        </a:rPr>
                        <a:t>Ambassadors are recruited</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683553">
                <a:tc>
                  <a:txBody>
                    <a:bodyPr/>
                    <a:lstStyle/>
                    <a:p>
                      <a:pPr marL="57150" lvl="1" indent="0" algn="l">
                        <a:defRPr sz="1400" b="1">
                          <a:solidFill>
                            <a:srgbClr val="5D0100"/>
                          </a:solidFill>
                          <a:latin typeface="Georgia"/>
                          <a:ea typeface="Georgia"/>
                          <a:cs typeface="Georgia"/>
                          <a:sym typeface="Georgia"/>
                        </a:defRPr>
                      </a:pPr>
                      <a:r>
                        <a:rPr sz="1300" cap="none" spc="0" dirty="0">
                          <a:solidFill>
                            <a:schemeClr val="tx1"/>
                          </a:solidFill>
                          <a:latin typeface="Arial" panose="020B0604020202020204" pitchFamily="34" charset="0"/>
                          <a:cs typeface="Arial" panose="020B0604020202020204" pitchFamily="34" charset="0"/>
                        </a:rPr>
                        <a:t>8. </a:t>
                      </a:r>
                      <a:r>
                        <a:rPr lang="en-US" sz="1300" cap="none" spc="0" dirty="0">
                          <a:solidFill>
                            <a:schemeClr val="tx1"/>
                          </a:solidFill>
                          <a:latin typeface="Arial" panose="020B0604020202020204" pitchFamily="34" charset="0"/>
                          <a:cs typeface="Arial" panose="020B0604020202020204" pitchFamily="34" charset="0"/>
                        </a:rPr>
                        <a:t>Train</a:t>
                      </a:r>
                      <a:r>
                        <a:rPr sz="1300" cap="none" spc="0" dirty="0">
                          <a:solidFill>
                            <a:schemeClr val="tx1"/>
                          </a:solidFill>
                          <a:latin typeface="Arial" panose="020B0604020202020204" pitchFamily="34" charset="0"/>
                          <a:cs typeface="Arial" panose="020B0604020202020204" pitchFamily="34" charset="0"/>
                        </a:rPr>
                        <a:t> Ambassadors</a:t>
                      </a:r>
                      <a:r>
                        <a:rPr lang="en-US" sz="1300" cap="none" spc="0" dirty="0">
                          <a:solidFill>
                            <a:schemeClr val="tx1"/>
                          </a:solidFill>
                          <a:latin typeface="Arial" panose="020B0604020202020204" pitchFamily="34" charset="0"/>
                          <a:cs typeface="Arial" panose="020B0604020202020204" pitchFamily="34" charset="0"/>
                        </a:rPr>
                        <a:t> to implement all aspects of the SMEPG Ministry.</a:t>
                      </a:r>
                      <a:r>
                        <a:rPr sz="1300" cap="none" spc="0" dirty="0">
                          <a:solidFill>
                            <a:schemeClr val="tx1"/>
                          </a:solidFill>
                          <a:latin typeface="Arial" panose="020B0604020202020204" pitchFamily="34" charset="0"/>
                          <a:cs typeface="Arial" panose="020B0604020202020204" pitchFamily="34" charset="0"/>
                        </a:rPr>
                        <a:t> </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marR="0" lvl="0" indent="0" algn="l" defTabSz="914400" rtl="0" eaLnBrk="1" fontAlgn="auto" latinLnBrk="0" hangingPunct="1">
                        <a:lnSpc>
                          <a:spcPct val="107000"/>
                        </a:lnSpc>
                        <a:spcBef>
                          <a:spcPts val="0"/>
                        </a:spcBef>
                        <a:spcAft>
                          <a:spcPts val="0"/>
                        </a:spcAft>
                        <a:buClrTx/>
                        <a:buSzTx/>
                        <a:buFontTx/>
                        <a:buNone/>
                        <a:tabLst/>
                        <a:defRPr b="1">
                          <a:solidFill>
                            <a:srgbClr val="5D0100"/>
                          </a:solidFill>
                          <a:latin typeface="Georgia"/>
                          <a:ea typeface="Georgia"/>
                          <a:cs typeface="Georgia"/>
                          <a:sym typeface="Georgia"/>
                        </a:defRPr>
                      </a:pPr>
                      <a:r>
                        <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S&amp;EMT </a:t>
                      </a:r>
                      <a:endPar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sym typeface="Georgia"/>
                      </a:endParaRP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b="1">
                          <a:solidFill>
                            <a:srgbClr val="FF0000"/>
                          </a:solidFill>
                          <a:latin typeface="Georgia"/>
                          <a:ea typeface="Georgia"/>
                          <a:cs typeface="Georgia"/>
                          <a:sym typeface="Georgia"/>
                        </a:defRPr>
                      </a:pPr>
                      <a:r>
                        <a:rPr lang="en-US" sz="1200" b="0" cap="none" spc="0" dirty="0">
                          <a:solidFill>
                            <a:schemeClr val="tx1"/>
                          </a:solidFill>
                          <a:latin typeface="Arial" panose="020B0604020202020204" pitchFamily="34" charset="0"/>
                          <a:cs typeface="Arial" panose="020B0604020202020204" pitchFamily="34" charset="0"/>
                        </a:rPr>
                        <a:t> 2</a:t>
                      </a:r>
                      <a:r>
                        <a:rPr sz="1200" b="0" cap="none" spc="0" dirty="0">
                          <a:solidFill>
                            <a:schemeClr val="tx1"/>
                          </a:solidFill>
                          <a:latin typeface="Arial" panose="020B0604020202020204" pitchFamily="34" charset="0"/>
                          <a:cs typeface="Arial" panose="020B0604020202020204" pitchFamily="34" charset="0"/>
                        </a:rPr>
                        <a:t> month</a:t>
                      </a:r>
                      <a:r>
                        <a:rPr lang="en-US" sz="1200" b="0" cap="none" spc="0" dirty="0">
                          <a:solidFill>
                            <a:schemeClr val="tx1"/>
                          </a:solidFill>
                          <a:latin typeface="Arial" panose="020B0604020202020204" pitchFamily="34" charset="0"/>
                          <a:cs typeface="Arial" panose="020B0604020202020204" pitchFamily="34" charset="0"/>
                        </a:rPr>
                        <a:t>s</a:t>
                      </a:r>
                      <a:r>
                        <a:rPr sz="1200" b="0" cap="none" spc="0" dirty="0">
                          <a:solidFill>
                            <a:schemeClr val="tx1"/>
                          </a:solidFill>
                          <a:latin typeface="Arial" panose="020B0604020202020204" pitchFamily="34" charset="0"/>
                          <a:cs typeface="Arial" panose="020B0604020202020204" pitchFamily="34" charset="0"/>
                        </a:rPr>
                        <a:t> after </a:t>
                      </a:r>
                      <a:endParaRPr lang="en-US" sz="1200" b="0" cap="none" spc="0" dirty="0">
                        <a:solidFill>
                          <a:schemeClr val="tx1"/>
                        </a:solidFill>
                        <a:latin typeface="Arial" panose="020B0604020202020204" pitchFamily="34" charset="0"/>
                        <a:cs typeface="Arial" panose="020B0604020202020204" pitchFamily="34" charset="0"/>
                      </a:endParaRPr>
                    </a:p>
                    <a:p>
                      <a:pPr algn="l">
                        <a:lnSpc>
                          <a:spcPct val="107000"/>
                        </a:lnSpc>
                        <a:defRPr b="1">
                          <a:solidFill>
                            <a:srgbClr val="FF0000"/>
                          </a:solidFill>
                          <a:latin typeface="Georgia"/>
                          <a:ea typeface="Georgia"/>
                          <a:cs typeface="Georgia"/>
                          <a:sym typeface="Georgia"/>
                        </a:defRPr>
                      </a:pPr>
                      <a:r>
                        <a:rPr lang="en-US" sz="1200" b="0" cap="none" spc="0" dirty="0">
                          <a:solidFill>
                            <a:schemeClr val="tx1"/>
                          </a:solidFill>
                          <a:latin typeface="Arial" panose="020B0604020202020204" pitchFamily="34" charset="0"/>
                          <a:cs typeface="Arial" panose="020B0604020202020204" pitchFamily="34" charset="0"/>
                        </a:rPr>
                        <a:t>  </a:t>
                      </a:r>
                      <a:r>
                        <a:rPr sz="1200" b="0" cap="none" spc="0" dirty="0">
                          <a:solidFill>
                            <a:schemeClr val="tx1"/>
                          </a:solidFill>
                          <a:latin typeface="Arial" panose="020B0604020202020204" pitchFamily="34" charset="0"/>
                          <a:cs typeface="Arial" panose="020B0604020202020204" pitchFamily="34" charset="0"/>
                        </a:rPr>
                        <a:t>step 7</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sz="1200" b="0" cap="none" spc="0" dirty="0">
                          <a:solidFill>
                            <a:schemeClr val="tx1"/>
                          </a:solidFill>
                          <a:latin typeface="Arial" panose="020B0604020202020204" pitchFamily="34" charset="0"/>
                          <a:ea typeface="Georgia"/>
                          <a:cs typeface="Arial" panose="020B0604020202020204" pitchFamily="34" charset="0"/>
                          <a:sym typeface="Georgia"/>
                        </a:rPr>
                        <a:t>Ambassadors are trained</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3" name="Title 1">
            <a:extLst>
              <a:ext uri="{FF2B5EF4-FFF2-40B4-BE49-F238E27FC236}">
                <a16:creationId xmlns:a16="http://schemas.microsoft.com/office/drawing/2014/main" id="{7663D86A-17A2-22A0-37EE-A338B1C9DA83}"/>
              </a:ext>
            </a:extLst>
          </p:cNvPr>
          <p:cNvSpPr txBox="1">
            <a:spLocks/>
          </p:cNvSpPr>
          <p:nvPr/>
        </p:nvSpPr>
        <p:spPr bwMode="auto">
          <a:xfrm>
            <a:off x="321734" y="-78649"/>
            <a:ext cx="8719526" cy="1159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lvl1pPr algn="ctr" rtl="0" fontAlgn="base">
              <a:lnSpc>
                <a:spcPct val="70000"/>
              </a:lnSpc>
              <a:spcBef>
                <a:spcPct val="0"/>
              </a:spcBef>
              <a:spcAft>
                <a:spcPct val="0"/>
              </a:spcAft>
              <a:defRPr sz="3600" b="1" u="sng">
                <a:solidFill>
                  <a:srgbClr val="760002"/>
                </a:solidFill>
                <a:effectLst/>
                <a:latin typeface="Georgia" panose="02040502050405020303" pitchFamily="18" charset="0"/>
                <a:ea typeface="+mj-ea"/>
                <a:cs typeface="Arial" panose="020B0604020202020204" pitchFamily="34" charset="0"/>
              </a:defRPr>
            </a:lvl1pPr>
            <a:lvl2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2pPr>
            <a:lvl3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3pPr>
            <a:lvl4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4pPr>
            <a:lvl5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5pPr>
            <a:lvl6pPr marL="4572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6pPr>
            <a:lvl7pPr marL="9144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7pPr>
            <a:lvl8pPr marL="13716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8pPr>
            <a:lvl9pPr marL="18288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9pPr>
          </a:lstStyle>
          <a:p>
            <a:pPr marL="0" marR="0" lvl="0" indent="0" algn="l" defTabSz="914400" rtl="0" eaLnBrk="1" fontAlgn="base" latinLnBrk="0" hangingPunct="1">
              <a:lnSpc>
                <a:spcPct val="90000"/>
              </a:lnSpc>
              <a:spcBef>
                <a:spcPct val="0"/>
              </a:spcBef>
              <a:spcAft>
                <a:spcPts val="600"/>
              </a:spcAft>
              <a:buClrTx/>
              <a:buSzTx/>
              <a:buFontTx/>
              <a:buNone/>
              <a:tabLst/>
              <a:defRPr/>
            </a:pPr>
            <a:r>
              <a:rPr kumimoji="0" lang="en-US" sz="3500" b="0" i="0" u="sng"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Stewardship  &amp;  Engagement  Action  Plan</a:t>
            </a:r>
          </a:p>
        </p:txBody>
      </p:sp>
    </p:spTree>
    <p:extLst>
      <p:ext uri="{BB962C8B-B14F-4D97-AF65-F5344CB8AC3E}">
        <p14:creationId xmlns:p14="http://schemas.microsoft.com/office/powerpoint/2010/main" val="17579307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 name="Content Placeholder 5"/>
          <p:cNvSpPr txBox="1">
            <a:spLocks noGrp="1"/>
          </p:cNvSpPr>
          <p:nvPr>
            <p:ph type="body" idx="1"/>
          </p:nvPr>
        </p:nvSpPr>
        <p:spPr>
          <a:xfrm>
            <a:off x="53926" y="867555"/>
            <a:ext cx="4704779" cy="5663242"/>
          </a:xfrm>
          <a:prstGeom prst="rect">
            <a:avLst/>
          </a:prstGeom>
        </p:spPr>
        <p:txBody>
          <a:bodyPr/>
          <a:lstStyle/>
          <a:p>
            <a:pPr marL="284163" indent="-284163">
              <a:spcBef>
                <a:spcPts val="400"/>
              </a:spcBef>
              <a:tabLst>
                <a:tab pos="685800" algn="l"/>
              </a:tabLst>
              <a:defRPr sz="1900" u="sng">
                <a:solidFill>
                  <a:srgbClr val="800000"/>
                </a:solidFill>
                <a:effectLst/>
                <a:latin typeface="Georgia"/>
                <a:ea typeface="Georgia"/>
                <a:cs typeface="Georgia"/>
                <a:sym typeface="Georgia"/>
              </a:defRPr>
            </a:pPr>
            <a:r>
              <a:rPr sz="1800" dirty="0">
                <a:solidFill>
                  <a:srgbClr val="660033"/>
                </a:solidFill>
              </a:rPr>
              <a:t>LAG 1:</a:t>
            </a:r>
            <a:r>
              <a:rPr sz="1800" u="none" dirty="0">
                <a:solidFill>
                  <a:srgbClr val="660033"/>
                </a:solidFill>
              </a:rPr>
              <a:t>  Research  the  most  </a:t>
            </a:r>
            <a:r>
              <a:rPr lang="en-US" sz="1800" u="none" dirty="0">
                <a:solidFill>
                  <a:srgbClr val="660033"/>
                </a:solidFill>
              </a:rPr>
              <a:t>	</a:t>
            </a:r>
            <a:r>
              <a:rPr sz="1800" u="none" dirty="0">
                <a:solidFill>
                  <a:srgbClr val="660033"/>
                </a:solidFill>
              </a:rPr>
              <a:t>effective 	stewardship and </a:t>
            </a:r>
            <a:r>
              <a:rPr lang="en-US" sz="1800" u="none" dirty="0">
                <a:solidFill>
                  <a:srgbClr val="660033"/>
                </a:solidFill>
              </a:rPr>
              <a:t>	</a:t>
            </a:r>
            <a:r>
              <a:rPr sz="1800" u="none" dirty="0">
                <a:solidFill>
                  <a:srgbClr val="660033"/>
                </a:solidFill>
              </a:rPr>
              <a:t>ministry </a:t>
            </a:r>
            <a:r>
              <a:rPr lang="en-US" sz="1800" u="none" dirty="0">
                <a:solidFill>
                  <a:srgbClr val="660033"/>
                </a:solidFill>
              </a:rPr>
              <a:t>	</a:t>
            </a:r>
            <a:r>
              <a:rPr sz="1800" u="none" dirty="0">
                <a:solidFill>
                  <a:srgbClr val="660033"/>
                </a:solidFill>
              </a:rPr>
              <a:t>engagement,  and </a:t>
            </a:r>
            <a:r>
              <a:rPr lang="en-US" sz="1800" u="none" dirty="0">
                <a:solidFill>
                  <a:srgbClr val="660033"/>
                </a:solidFill>
              </a:rPr>
              <a:t>	</a:t>
            </a:r>
            <a:r>
              <a:rPr sz="1800" u="none" dirty="0">
                <a:solidFill>
                  <a:srgbClr val="660033"/>
                </a:solidFill>
              </a:rPr>
              <a:t>spiritual  growth  programs </a:t>
            </a:r>
            <a:r>
              <a:rPr lang="en-US" sz="1800" u="none" dirty="0">
                <a:solidFill>
                  <a:srgbClr val="660033"/>
                </a:solidFill>
              </a:rPr>
              <a:t> 	</a:t>
            </a:r>
            <a:r>
              <a:rPr sz="1800" u="none" dirty="0">
                <a:solidFill>
                  <a:srgbClr val="660033"/>
                </a:solidFill>
              </a:rPr>
              <a:t>(the  “Engagement Programs”) </a:t>
            </a:r>
            <a:r>
              <a:rPr lang="en-US" sz="1800" u="none" dirty="0">
                <a:solidFill>
                  <a:srgbClr val="660033"/>
                </a:solidFill>
              </a:rPr>
              <a:t>	</a:t>
            </a:r>
            <a:r>
              <a:rPr sz="1800" u="none" dirty="0">
                <a:solidFill>
                  <a:srgbClr val="660033"/>
                </a:solidFill>
              </a:rPr>
              <a:t>within  4  months</a:t>
            </a:r>
          </a:p>
          <a:p>
            <a:pPr marL="284163" indent="-284163">
              <a:spcBef>
                <a:spcPts val="400"/>
              </a:spcBef>
              <a:tabLst>
                <a:tab pos="685800" algn="l"/>
              </a:tabLst>
              <a:defRPr sz="1900" u="sng">
                <a:solidFill>
                  <a:srgbClr val="800000"/>
                </a:solidFill>
                <a:effectLst/>
                <a:latin typeface="Georgia"/>
                <a:ea typeface="Georgia"/>
                <a:cs typeface="Georgia"/>
                <a:sym typeface="Georgia"/>
              </a:defRPr>
            </a:pPr>
            <a:r>
              <a:rPr sz="1800" dirty="0">
                <a:solidFill>
                  <a:srgbClr val="660033"/>
                </a:solidFill>
              </a:rPr>
              <a:t>LAG 2:</a:t>
            </a:r>
            <a:r>
              <a:rPr sz="1800" u="none" dirty="0">
                <a:solidFill>
                  <a:srgbClr val="660033"/>
                </a:solidFill>
              </a:rPr>
              <a:t> Develop  the  most  </a:t>
            </a:r>
            <a:r>
              <a:rPr lang="en-US" sz="1800" u="none" dirty="0">
                <a:solidFill>
                  <a:srgbClr val="660033"/>
                </a:solidFill>
              </a:rPr>
              <a:t>	</a:t>
            </a:r>
            <a:r>
              <a:rPr sz="1800" u="none" dirty="0">
                <a:solidFill>
                  <a:srgbClr val="660033"/>
                </a:solidFill>
              </a:rPr>
              <a:t>effective 	Engagement  </a:t>
            </a:r>
            <a:r>
              <a:rPr lang="en-US" sz="1800" u="none" dirty="0">
                <a:solidFill>
                  <a:srgbClr val="660033"/>
                </a:solidFill>
              </a:rPr>
              <a:t>	</a:t>
            </a:r>
            <a:r>
              <a:rPr sz="1800" u="none" dirty="0">
                <a:solidFill>
                  <a:srgbClr val="660033"/>
                </a:solidFill>
              </a:rPr>
              <a:t>Programs  within 4 	months</a:t>
            </a:r>
          </a:p>
          <a:p>
            <a:pPr marL="233363" indent="-233363">
              <a:spcBef>
                <a:spcPts val="400"/>
              </a:spcBef>
              <a:tabLst>
                <a:tab pos="685800" algn="l"/>
              </a:tabLst>
              <a:defRPr sz="1900" u="sng">
                <a:solidFill>
                  <a:srgbClr val="800000"/>
                </a:solidFill>
                <a:effectLst/>
                <a:latin typeface="Georgia"/>
                <a:ea typeface="Georgia"/>
                <a:cs typeface="Georgia"/>
                <a:sym typeface="Georgia"/>
              </a:defRPr>
            </a:pPr>
            <a:r>
              <a:rPr sz="1800" dirty="0">
                <a:solidFill>
                  <a:srgbClr val="660033"/>
                </a:solidFill>
              </a:rPr>
              <a:t>LAG 3:</a:t>
            </a:r>
            <a:r>
              <a:rPr sz="1800" u="none" dirty="0">
                <a:solidFill>
                  <a:srgbClr val="660033"/>
                </a:solidFill>
              </a:rPr>
              <a:t> Recruit  and  train  the  </a:t>
            </a:r>
            <a:r>
              <a:rPr lang="en-US" sz="1800" u="none" dirty="0">
                <a:solidFill>
                  <a:srgbClr val="660033"/>
                </a:solidFill>
              </a:rPr>
              <a:t>	</a:t>
            </a:r>
            <a:r>
              <a:rPr sz="1800" u="none" dirty="0">
                <a:solidFill>
                  <a:srgbClr val="660033"/>
                </a:solidFill>
              </a:rPr>
              <a:t>parish “Engagement  </a:t>
            </a:r>
            <a:r>
              <a:rPr lang="en-US" sz="1800" u="none" dirty="0">
                <a:solidFill>
                  <a:srgbClr val="660033"/>
                </a:solidFill>
              </a:rPr>
              <a:t>	</a:t>
            </a:r>
            <a:r>
              <a:rPr sz="1800" u="none" dirty="0">
                <a:solidFill>
                  <a:srgbClr val="660033"/>
                </a:solidFill>
              </a:rPr>
              <a:t>Ambassadors”  within  2  </a:t>
            </a:r>
            <a:r>
              <a:rPr lang="en-US" sz="1800" u="none" dirty="0">
                <a:solidFill>
                  <a:srgbClr val="660033"/>
                </a:solidFill>
              </a:rPr>
              <a:t>	</a:t>
            </a:r>
            <a:r>
              <a:rPr sz="1800" u="none" dirty="0">
                <a:solidFill>
                  <a:srgbClr val="660033"/>
                </a:solidFill>
              </a:rPr>
              <a:t>months </a:t>
            </a:r>
          </a:p>
          <a:p>
            <a:pPr marL="233363" indent="-233363">
              <a:spcBef>
                <a:spcPts val="400"/>
              </a:spcBef>
              <a:tabLst>
                <a:tab pos="685800" algn="l"/>
              </a:tabLst>
              <a:defRPr sz="1900" u="sng">
                <a:solidFill>
                  <a:srgbClr val="800000"/>
                </a:solidFill>
                <a:effectLst/>
                <a:latin typeface="Georgia"/>
                <a:ea typeface="Georgia"/>
                <a:cs typeface="Georgia"/>
                <a:sym typeface="Georgia"/>
              </a:defRPr>
            </a:pPr>
            <a:r>
              <a:rPr sz="1800" dirty="0">
                <a:solidFill>
                  <a:srgbClr val="660033"/>
                </a:solidFill>
              </a:rPr>
              <a:t>LAG 4:</a:t>
            </a:r>
            <a:r>
              <a:rPr sz="1800" u="none" dirty="0">
                <a:solidFill>
                  <a:srgbClr val="660033"/>
                </a:solidFill>
              </a:rPr>
              <a:t> Implement  the</a:t>
            </a:r>
            <a:r>
              <a:rPr lang="en-US" sz="1800" u="none" dirty="0">
                <a:solidFill>
                  <a:srgbClr val="660033"/>
                </a:solidFill>
              </a:rPr>
              <a:t> 	</a:t>
            </a:r>
            <a:r>
              <a:rPr sz="1800" u="none" dirty="0">
                <a:solidFill>
                  <a:srgbClr val="660033"/>
                </a:solidFill>
              </a:rPr>
              <a:t>Engagement Programs  to  </a:t>
            </a:r>
            <a:r>
              <a:rPr lang="en-US" sz="1800" u="none" dirty="0">
                <a:solidFill>
                  <a:srgbClr val="660033"/>
                </a:solidFill>
              </a:rPr>
              <a:t>	</a:t>
            </a:r>
            <a:r>
              <a:rPr sz="1800" u="none" dirty="0">
                <a:solidFill>
                  <a:srgbClr val="660033"/>
                </a:solidFill>
              </a:rPr>
              <a:t>achieve  the  Engagement </a:t>
            </a:r>
            <a:r>
              <a:rPr lang="en-US" sz="1800" u="none" dirty="0">
                <a:solidFill>
                  <a:srgbClr val="660033"/>
                </a:solidFill>
              </a:rPr>
              <a:t>	</a:t>
            </a:r>
            <a:r>
              <a:rPr sz="1800" u="none" dirty="0">
                <a:solidFill>
                  <a:srgbClr val="660033"/>
                </a:solidFill>
              </a:rPr>
              <a:t>Targets  within  24  </a:t>
            </a:r>
            <a:r>
              <a:rPr lang="en-US" sz="1800" u="none" dirty="0">
                <a:solidFill>
                  <a:srgbClr val="660033"/>
                </a:solidFill>
              </a:rPr>
              <a:t>	</a:t>
            </a:r>
            <a:r>
              <a:rPr sz="1800" u="none" dirty="0">
                <a:solidFill>
                  <a:srgbClr val="660033"/>
                </a:solidFill>
              </a:rPr>
              <a:t>months</a:t>
            </a:r>
          </a:p>
          <a:p>
            <a:pPr marL="233363" indent="-233363">
              <a:spcBef>
                <a:spcPts val="400"/>
              </a:spcBef>
              <a:tabLst>
                <a:tab pos="685800" algn="l"/>
              </a:tabLst>
              <a:defRPr sz="1900" u="sng">
                <a:solidFill>
                  <a:srgbClr val="800000"/>
                </a:solidFill>
                <a:effectLst/>
                <a:latin typeface="Georgia"/>
                <a:ea typeface="Georgia"/>
                <a:cs typeface="Georgia"/>
                <a:sym typeface="Georgia"/>
              </a:defRPr>
            </a:pPr>
            <a:r>
              <a:rPr sz="1800" dirty="0">
                <a:solidFill>
                  <a:srgbClr val="660033"/>
                </a:solidFill>
              </a:rPr>
              <a:t>LAG 5</a:t>
            </a:r>
            <a:r>
              <a:rPr sz="1800" u="none" dirty="0">
                <a:solidFill>
                  <a:srgbClr val="660033"/>
                </a:solidFill>
              </a:rPr>
              <a:t>:  Compile  and assess the  	results  of the  Engagement  	Programs and make necessary 	improvements within  2 months</a:t>
            </a:r>
          </a:p>
        </p:txBody>
      </p:sp>
      <p:sp>
        <p:nvSpPr>
          <p:cNvPr id="306" name="Content Placeholder 6"/>
          <p:cNvSpPr txBox="1"/>
          <p:nvPr/>
        </p:nvSpPr>
        <p:spPr>
          <a:xfrm>
            <a:off x="4872577" y="697994"/>
            <a:ext cx="3649932" cy="4073025"/>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a:bodyPr>
          <a:lstStyle/>
          <a:p>
            <a:pPr marL="0" marR="0" lvl="0" indent="0" algn="ctr" defTabSz="859536" rtl="0" eaLnBrk="1" fontAlgn="auto" latinLnBrk="0" hangingPunct="1">
              <a:lnSpc>
                <a:spcPct val="90000"/>
              </a:lnSpc>
              <a:spcBef>
                <a:spcPts val="300"/>
              </a:spcBef>
              <a:spcAft>
                <a:spcPts val="0"/>
              </a:spcAft>
              <a:buClrTx/>
              <a:buSzTx/>
              <a:buFontTx/>
              <a:buNone/>
              <a:tabLst/>
              <a:defRPr sz="1504" b="1" u="sng">
                <a:solidFill>
                  <a:srgbClr val="5D0100"/>
                </a:solidFill>
                <a:latin typeface="Georgia"/>
                <a:ea typeface="Georgia"/>
                <a:cs typeface="Georgia"/>
                <a:sym typeface="Georgia"/>
              </a:defRPr>
            </a:pPr>
            <a:r>
              <a:rPr kumimoji="0" sz="1504" b="1" i="0" u="sng" strike="noStrike" kern="1200" cap="none" spc="0" normalizeH="0" baseline="0" noProof="0" dirty="0">
                <a:ln>
                  <a:noFill/>
                </a:ln>
                <a:solidFill>
                  <a:srgbClr val="5D0100"/>
                </a:solidFill>
                <a:effectLst/>
                <a:uLnTx/>
                <a:uFillTx/>
                <a:latin typeface="Georgia"/>
                <a:sym typeface="Georgia"/>
              </a:rPr>
              <a:t>WIG </a:t>
            </a:r>
            <a:r>
              <a:rPr kumimoji="0" lang="en-US" sz="1504" b="1" i="0" u="sng" strike="noStrike" kern="1200" cap="none" spc="0" normalizeH="0" baseline="0" noProof="0" dirty="0">
                <a:ln>
                  <a:noFill/>
                </a:ln>
                <a:solidFill>
                  <a:srgbClr val="5D0100"/>
                </a:solidFill>
                <a:effectLst/>
                <a:uLnTx/>
                <a:uFillTx/>
                <a:latin typeface="Georgia"/>
                <a:sym typeface="Georgia"/>
              </a:rPr>
              <a:t> </a:t>
            </a:r>
            <a:r>
              <a:rPr kumimoji="0" sz="1504" b="1" i="0" u="sng" strike="noStrike" kern="1200" cap="none" spc="0" normalizeH="0" baseline="0" noProof="0" dirty="0">
                <a:ln>
                  <a:noFill/>
                </a:ln>
                <a:solidFill>
                  <a:srgbClr val="5D0100"/>
                </a:solidFill>
                <a:effectLst/>
                <a:uLnTx/>
                <a:uFillTx/>
                <a:latin typeface="Georgia"/>
                <a:sym typeface="Georgia"/>
              </a:rPr>
              <a:t>3:</a:t>
            </a:r>
            <a:endParaRPr kumimoji="0" sz="2632" b="1" i="0" u="sng" strike="noStrike" kern="1200" cap="none" spc="0" normalizeH="0" baseline="0" noProof="0" dirty="0">
              <a:ln>
                <a:noFill/>
              </a:ln>
              <a:solidFill>
                <a:srgbClr val="5D0100"/>
              </a:solidFill>
              <a:effectLst>
                <a:outerShdw blurRad="35814" dist="35814" dir="2700000" rotWithShape="0">
                  <a:srgbClr val="C0AAAA">
                    <a:lumOff val="10616"/>
                  </a:srgbClr>
                </a:outerShdw>
              </a:effectLst>
              <a:uLnTx/>
              <a:uFillTx/>
              <a:latin typeface="Arial"/>
              <a:ea typeface="Arial"/>
              <a:cs typeface="Arial"/>
              <a:sym typeface="Arial"/>
            </a:endParaRPr>
          </a:p>
        </p:txBody>
      </p:sp>
      <p:sp>
        <p:nvSpPr>
          <p:cNvPr id="307" name="Rectangle 1"/>
          <p:cNvSpPr/>
          <p:nvPr/>
        </p:nvSpPr>
        <p:spPr>
          <a:xfrm>
            <a:off x="4778010" y="694489"/>
            <a:ext cx="4271423" cy="6094501"/>
          </a:xfrm>
          <a:prstGeom prst="rect">
            <a:avLst/>
          </a:prstGeom>
          <a:ln w="38100">
            <a:solidFill>
              <a:srgbClr val="5D0100"/>
            </a:solidFill>
          </a:ln>
        </p:spPr>
        <p:txBody>
          <a:bodyPr lIns="45719" rIns="45719"/>
          <a:lstStyle/>
          <a:p>
            <a:pPr marL="0" marR="0" lvl="0" indent="0" algn="l" defTabSz="914400" rtl="0" eaLnBrk="1" fontAlgn="auto" latinLnBrk="0" hangingPunct="1">
              <a:lnSpc>
                <a:spcPct val="100000"/>
              </a:lnSpc>
              <a:spcBef>
                <a:spcPts val="0"/>
              </a:spcBef>
              <a:spcAft>
                <a:spcPts val="0"/>
              </a:spcAft>
              <a:buClrTx/>
              <a:buSzTx/>
              <a:buFontTx/>
              <a:buNone/>
              <a:tabLst/>
              <a:defRPr>
                <a:solidFill>
                  <a:srgbClr val="5D0100"/>
                </a:solidFill>
                <a:latin typeface="+mj-lt"/>
                <a:ea typeface="+mj-ea"/>
                <a:cs typeface="+mj-cs"/>
                <a:sym typeface="Times Roman"/>
              </a:defRPr>
            </a:pPr>
            <a:endParaRPr kumimoji="0" sz="1800" b="0" i="0" u="none" strike="noStrike" kern="1200" cap="none" spc="0" normalizeH="0" baseline="0" noProof="0" dirty="0">
              <a:ln>
                <a:noFill/>
              </a:ln>
              <a:solidFill>
                <a:srgbClr val="5D0100"/>
              </a:solidFill>
              <a:effectLst/>
              <a:uLnTx/>
              <a:uFillTx/>
              <a:latin typeface="Times New Roman"/>
              <a:ea typeface="+mn-ea"/>
              <a:cs typeface="+mn-cs"/>
              <a:sym typeface="Times Roman"/>
            </a:endParaRPr>
          </a:p>
        </p:txBody>
      </p:sp>
      <p:sp>
        <p:nvSpPr>
          <p:cNvPr id="308" name="Rectangle 2"/>
          <p:cNvSpPr/>
          <p:nvPr/>
        </p:nvSpPr>
        <p:spPr>
          <a:xfrm>
            <a:off x="53927" y="849880"/>
            <a:ext cx="4629515" cy="5948201"/>
          </a:xfrm>
          <a:prstGeom prst="rect">
            <a:avLst/>
          </a:prstGeom>
          <a:ln w="19050">
            <a:solidFill>
              <a:srgbClr val="5D0100"/>
            </a:solidFill>
          </a:ln>
        </p:spPr>
        <p:txBody>
          <a:bodyPr lIns="45719" rIns="45719"/>
          <a:lstStyle/>
          <a:p>
            <a:pPr marL="0" marR="0" lvl="0" indent="0" algn="l" defTabSz="914400" rtl="0" eaLnBrk="1" fontAlgn="auto" latinLnBrk="0" hangingPunct="1">
              <a:lnSpc>
                <a:spcPct val="100000"/>
              </a:lnSpc>
              <a:spcBef>
                <a:spcPts val="0"/>
              </a:spcBef>
              <a:spcAft>
                <a:spcPts val="0"/>
              </a:spcAft>
              <a:buClrTx/>
              <a:buSzTx/>
              <a:buFontTx/>
              <a:buNone/>
              <a:tabLst/>
              <a:defRPr>
                <a:solidFill>
                  <a:srgbClr val="5D0100"/>
                </a:solidFill>
                <a:latin typeface="+mj-lt"/>
                <a:ea typeface="+mj-ea"/>
                <a:cs typeface="+mj-cs"/>
                <a:sym typeface="Times Roman"/>
              </a:defRPr>
            </a:pPr>
            <a:endParaRPr kumimoji="0" sz="1800" b="0" i="0" u="none" strike="noStrike" kern="1200" cap="none" spc="0" normalizeH="0" baseline="0" noProof="0" dirty="0">
              <a:ln>
                <a:noFill/>
              </a:ln>
              <a:solidFill>
                <a:srgbClr val="5D0100"/>
              </a:solidFill>
              <a:effectLst/>
              <a:uLnTx/>
              <a:uFillTx/>
              <a:latin typeface="Times New Roman"/>
              <a:ea typeface="+mn-ea"/>
              <a:cs typeface="+mn-cs"/>
              <a:sym typeface="Times Roman"/>
            </a:endParaRPr>
          </a:p>
        </p:txBody>
      </p:sp>
      <p:sp>
        <p:nvSpPr>
          <p:cNvPr id="3" name="TextBox 2">
            <a:extLst>
              <a:ext uri="{FF2B5EF4-FFF2-40B4-BE49-F238E27FC236}">
                <a16:creationId xmlns:a16="http://schemas.microsoft.com/office/drawing/2014/main" id="{DA0EFC3B-9DBD-42CD-8753-B31945162ED9}"/>
              </a:ext>
            </a:extLst>
          </p:cNvPr>
          <p:cNvSpPr txBox="1"/>
          <p:nvPr/>
        </p:nvSpPr>
        <p:spPr>
          <a:xfrm>
            <a:off x="4891881" y="964181"/>
            <a:ext cx="4043680" cy="609397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l" defTabSz="731520" rtl="0" eaLnBrk="1" fontAlgn="auto" latinLnBrk="0" hangingPunct="1">
              <a:lnSpc>
                <a:spcPct val="100000"/>
              </a:lnSpc>
              <a:spcBef>
                <a:spcPts val="0"/>
              </a:spcBef>
              <a:spcAft>
                <a:spcPts val="0"/>
              </a:spcAft>
              <a:buClrTx/>
              <a:buSzTx/>
              <a:buFontTx/>
              <a:buNone/>
              <a:tabLst/>
              <a:defRPr sz="1920" b="1">
                <a:effectLst/>
              </a:defRPr>
            </a:pPr>
            <a:r>
              <a:rPr kumimoji="0" lang="en-US" sz="1500" b="1" i="0" u="none" strike="noStrike" kern="1200" cap="none" spc="0" normalizeH="0" baseline="0" noProof="0" dirty="0">
                <a:ln>
                  <a:noFill/>
                </a:ln>
                <a:solidFill>
                  <a:srgbClr val="660033"/>
                </a:solidFill>
                <a:effectLst/>
                <a:uLnTx/>
                <a:uFillTx/>
                <a:latin typeface="Georgia" panose="02040502050405020303" pitchFamily="18" charset="0"/>
                <a:ea typeface="+mn-ea"/>
                <a:cs typeface="+mn-cs"/>
              </a:rPr>
              <a:t>Develop  and  implement  within  36 months effective  Parishioner Engagement  &amp;  Spiritual  Growth  Programs  (collectively, the “Engagement Programs”)  that  will achieve the following “Engagement Targets”:</a:t>
            </a:r>
          </a:p>
          <a:p>
            <a:pPr marL="342900" marR="0" lvl="0" indent="-342900" algn="l" defTabSz="731520" rtl="0" eaLnBrk="1" fontAlgn="auto" latinLnBrk="0" hangingPunct="1">
              <a:lnSpc>
                <a:spcPct val="100000"/>
              </a:lnSpc>
              <a:spcBef>
                <a:spcPts val="0"/>
              </a:spcBef>
              <a:spcAft>
                <a:spcPts val="0"/>
              </a:spcAft>
              <a:buClrTx/>
              <a:buSzTx/>
              <a:buFontTx/>
              <a:buAutoNum type="alphaLcParenBoth"/>
              <a:tabLst/>
              <a:defRPr sz="1920" b="1">
                <a:effectLst/>
              </a:defRPr>
            </a:pPr>
            <a:r>
              <a:rPr kumimoji="0" lang="en-US" sz="1500" b="1" i="0" u="none" strike="noStrike" kern="1200" cap="none" spc="0" normalizeH="0" baseline="0" noProof="0" dirty="0">
                <a:ln>
                  <a:noFill/>
                </a:ln>
                <a:solidFill>
                  <a:srgbClr val="660033"/>
                </a:solidFill>
                <a:effectLst/>
                <a:uLnTx/>
                <a:uFillTx/>
                <a:latin typeface="Georgia" panose="02040502050405020303" pitchFamily="18" charset="0"/>
                <a:ea typeface="+mn-ea"/>
                <a:cs typeface="+mn-cs"/>
              </a:rPr>
              <a:t>Increase ministries engagement by at least 50%; </a:t>
            </a:r>
          </a:p>
          <a:p>
            <a:pPr marL="342900" marR="0" lvl="0" indent="-342900" algn="l" defTabSz="731520" rtl="0" eaLnBrk="1" fontAlgn="auto" latinLnBrk="0" hangingPunct="1">
              <a:lnSpc>
                <a:spcPct val="100000"/>
              </a:lnSpc>
              <a:spcBef>
                <a:spcPts val="0"/>
              </a:spcBef>
              <a:spcAft>
                <a:spcPts val="0"/>
              </a:spcAft>
              <a:buClrTx/>
              <a:buSzTx/>
              <a:buFontTx/>
              <a:buAutoNum type="alphaLcParenBoth"/>
              <a:tabLst/>
              <a:defRPr sz="1920" b="1">
                <a:effectLst/>
              </a:defRPr>
            </a:pPr>
            <a:r>
              <a:rPr kumimoji="0" lang="en-US" sz="1500" b="1" i="0" u="none" strike="noStrike" kern="1200" cap="none" spc="0" normalizeH="0" baseline="0" noProof="0" dirty="0">
                <a:ln>
                  <a:noFill/>
                </a:ln>
                <a:solidFill>
                  <a:srgbClr val="660033"/>
                </a:solidFill>
                <a:effectLst/>
                <a:uLnTx/>
                <a:uFillTx/>
                <a:latin typeface="Georgia" panose="02040502050405020303" pitchFamily="18" charset="0"/>
                <a:ea typeface="+mn-ea"/>
                <a:cs typeface="+mn-cs"/>
              </a:rPr>
              <a:t>Increase the parishioner financial stewardship so that:</a:t>
            </a:r>
          </a:p>
          <a:p>
            <a:pPr marL="690563" marR="0" lvl="0" indent="-344488" algn="l" defTabSz="731520" rtl="0" eaLnBrk="1" fontAlgn="auto" latinLnBrk="0" hangingPunct="1">
              <a:lnSpc>
                <a:spcPct val="100000"/>
              </a:lnSpc>
              <a:spcBef>
                <a:spcPts val="0"/>
              </a:spcBef>
              <a:spcAft>
                <a:spcPts val="0"/>
              </a:spcAft>
              <a:buClrTx/>
              <a:buSzTx/>
              <a:buFontTx/>
              <a:buAutoNum type="romanLcParenBoth"/>
              <a:tabLst>
                <a:tab pos="1219200" algn="l"/>
              </a:tabLst>
              <a:defRPr sz="1920" b="1">
                <a:effectLst/>
              </a:defRPr>
            </a:pPr>
            <a:r>
              <a:rPr kumimoji="0" lang="en-US" sz="1500" b="1" i="0" u="none" strike="noStrike" kern="1200" cap="none" spc="0" normalizeH="0" baseline="0" noProof="0" dirty="0">
                <a:ln>
                  <a:noFill/>
                </a:ln>
                <a:solidFill>
                  <a:srgbClr val="660033"/>
                </a:solidFill>
                <a:effectLst/>
                <a:uLnTx/>
                <a:uFillTx/>
                <a:latin typeface="Georgia" panose="02040502050405020303" pitchFamily="18" charset="0"/>
                <a:ea typeface="+mn-ea"/>
                <a:cs typeface="+mn-cs"/>
              </a:rPr>
              <a:t>all parish operating expenses (plus increases in funding for parish-chosen external charities and philanthropies to equal at least 10% of the other operating expenses) are  paid  through parishioner stewardship; and</a:t>
            </a:r>
          </a:p>
          <a:p>
            <a:pPr marL="690563" marR="0" lvl="0" indent="-344488" algn="l" defTabSz="731520" rtl="0" eaLnBrk="1" fontAlgn="auto" latinLnBrk="0" hangingPunct="1">
              <a:lnSpc>
                <a:spcPct val="100000"/>
              </a:lnSpc>
              <a:spcBef>
                <a:spcPts val="0"/>
              </a:spcBef>
              <a:spcAft>
                <a:spcPts val="0"/>
              </a:spcAft>
              <a:buClrTx/>
              <a:buSzTx/>
              <a:buFontTx/>
              <a:buAutoNum type="romanLcParenBoth"/>
              <a:tabLst>
                <a:tab pos="1219200" algn="l"/>
              </a:tabLst>
              <a:defRPr sz="1920" b="1">
                <a:effectLst/>
              </a:defRPr>
            </a:pPr>
            <a:r>
              <a:rPr kumimoji="0" lang="en-US" sz="1500" b="1" i="0" u="none" strike="noStrike" kern="1200" cap="none" spc="0" normalizeH="0" baseline="0" noProof="0" dirty="0">
                <a:ln>
                  <a:noFill/>
                </a:ln>
                <a:solidFill>
                  <a:srgbClr val="660033"/>
                </a:solidFill>
                <a:effectLst/>
                <a:uLnTx/>
                <a:uFillTx/>
                <a:latin typeface="Georgia" panose="02040502050405020303" pitchFamily="18" charset="0"/>
                <a:ea typeface="+mn-ea"/>
                <a:cs typeface="+mn-cs"/>
              </a:rPr>
              <a:t> the median annual stewardship contribution from parishioners will  increase by at least 75%; </a:t>
            </a:r>
          </a:p>
          <a:p>
            <a:pPr marL="0" marR="0" lvl="0" indent="0" algn="l" defTabSz="731520" rtl="0" eaLnBrk="1" fontAlgn="auto" latinLnBrk="0" hangingPunct="1">
              <a:lnSpc>
                <a:spcPct val="100000"/>
              </a:lnSpc>
              <a:spcBef>
                <a:spcPts val="0"/>
              </a:spcBef>
              <a:spcAft>
                <a:spcPts val="0"/>
              </a:spcAft>
              <a:buClrTx/>
              <a:buSzTx/>
              <a:buFontTx/>
              <a:buNone/>
              <a:tabLst>
                <a:tab pos="690563" algn="l"/>
                <a:tab pos="1219200" algn="l"/>
              </a:tabLst>
              <a:defRPr sz="1920" b="1">
                <a:effectLst/>
              </a:defRPr>
            </a:pPr>
            <a:r>
              <a:rPr kumimoji="0" lang="en-US" sz="1500" b="1" i="0" u="none" strike="noStrike" kern="1200" cap="none" spc="0" normalizeH="0" baseline="0" noProof="0" dirty="0">
                <a:ln>
                  <a:noFill/>
                </a:ln>
                <a:solidFill>
                  <a:srgbClr val="660033"/>
                </a:solidFill>
                <a:effectLst/>
                <a:uLnTx/>
                <a:uFillTx/>
                <a:latin typeface="Georgia" panose="02040502050405020303" pitchFamily="18" charset="0"/>
                <a:ea typeface="+mn-ea"/>
                <a:cs typeface="+mn-cs"/>
              </a:rPr>
              <a:t>(c) Actively engage at least 50% of 	parishioners in a religious 	education and spiritual 	engagement program.</a:t>
            </a:r>
          </a:p>
          <a:p>
            <a:pPr marL="0" marR="0" lvl="0" indent="0" algn="l" defTabSz="914400" rtl="0" eaLnBrk="1" fontAlgn="auto" latinLnBrk="0" hangingPunct="0">
              <a:lnSpc>
                <a:spcPct val="100000"/>
              </a:lnSpc>
              <a:spcBef>
                <a:spcPts val="0"/>
              </a:spcBef>
              <a:spcAft>
                <a:spcPts val="0"/>
              </a:spcAft>
              <a:buClrTx/>
              <a:buSzTx/>
              <a:buFontTx/>
              <a:buNone/>
              <a:tabLst/>
              <a:defRPr/>
            </a:pPr>
            <a:endParaRPr kumimoji="0" lang="en-US" sz="1500" b="0" i="0" u="none" strike="noStrike" kern="1200" cap="none" spc="0" normalizeH="0" baseline="0" noProof="0" dirty="0">
              <a:ln>
                <a:noFill/>
              </a:ln>
              <a:solidFill>
                <a:srgbClr val="000000"/>
              </a:solidFill>
              <a:effectLst/>
              <a:uLnTx/>
              <a:uFillTx/>
              <a:latin typeface="Georgia" panose="02040502050405020303" pitchFamily="18" charset="0"/>
              <a:ea typeface="+mn-ea"/>
              <a:cs typeface="+mn-cs"/>
              <a:sym typeface="Calibri"/>
            </a:endParaRPr>
          </a:p>
        </p:txBody>
      </p:sp>
      <p:sp>
        <p:nvSpPr>
          <p:cNvPr id="12" name="Title 1">
            <a:extLst>
              <a:ext uri="{FF2B5EF4-FFF2-40B4-BE49-F238E27FC236}">
                <a16:creationId xmlns:a16="http://schemas.microsoft.com/office/drawing/2014/main" id="{73053738-8653-4420-889C-4D1E1EEDB544}"/>
              </a:ext>
            </a:extLst>
          </p:cNvPr>
          <p:cNvSpPr txBox="1"/>
          <p:nvPr/>
        </p:nvSpPr>
        <p:spPr>
          <a:xfrm>
            <a:off x="3025643" y="78487"/>
            <a:ext cx="6118357" cy="616002"/>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nchor="ctr">
            <a:spAutoFit/>
          </a:bodyPr>
          <a:lstStyle>
            <a:lvl1pPr algn="ctr">
              <a:lnSpc>
                <a:spcPct val="70000"/>
              </a:lnSpc>
              <a:defRPr sz="3200" b="1" u="sng">
                <a:solidFill>
                  <a:srgbClr val="760002"/>
                </a:solidFill>
                <a:latin typeface="Georgia"/>
                <a:ea typeface="Georgia"/>
                <a:cs typeface="Georgia"/>
                <a:sym typeface="Georgia"/>
              </a:defRPr>
            </a:lvl1pP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760002"/>
                </a:solidFill>
                <a:effectLst/>
                <a:uLnTx/>
                <a:uFillTx/>
                <a:latin typeface="Georgia"/>
                <a:sym typeface="Georgia"/>
              </a:rPr>
              <a:t>Parishioner  Engagement  &amp;  Spiritual </a:t>
            </a:r>
            <a:r>
              <a:rPr kumimoji="0" lang="en-US" sz="2400" b="1" i="0" u="sng" strike="noStrike" kern="1200" cap="none" spc="0" normalizeH="0" baseline="0" noProof="0" dirty="0">
                <a:ln>
                  <a:noFill/>
                </a:ln>
                <a:solidFill>
                  <a:srgbClr val="760002"/>
                </a:solidFill>
                <a:effectLst/>
                <a:uLnTx/>
                <a:uFillTx/>
                <a:latin typeface="Georgia"/>
                <a:sym typeface="Georgia"/>
              </a:rPr>
              <a:t>Growth  </a:t>
            </a:r>
            <a:r>
              <a:rPr kumimoji="0" sz="2400" b="1" i="0" u="sng" strike="noStrike" kern="1200" cap="none" spc="0" normalizeH="0" baseline="0" noProof="0" dirty="0">
                <a:ln>
                  <a:noFill/>
                </a:ln>
                <a:solidFill>
                  <a:srgbClr val="760002"/>
                </a:solidFill>
                <a:effectLst/>
                <a:uLnTx/>
                <a:uFillTx/>
                <a:latin typeface="Georgia"/>
                <a:sym typeface="Georgia"/>
              </a:rPr>
              <a:t>Lag </a:t>
            </a:r>
            <a:r>
              <a:rPr kumimoji="0" lang="en-US" sz="2400" b="1" i="0" u="sng" strike="noStrike" kern="1200" cap="none" spc="0" normalizeH="0" baseline="0" noProof="0" dirty="0">
                <a:ln>
                  <a:noFill/>
                </a:ln>
                <a:solidFill>
                  <a:srgbClr val="760002"/>
                </a:solidFill>
                <a:effectLst/>
                <a:uLnTx/>
                <a:uFillTx/>
                <a:latin typeface="Georgia"/>
                <a:sym typeface="Georgia"/>
              </a:rPr>
              <a:t> </a:t>
            </a:r>
            <a:r>
              <a:rPr kumimoji="0" sz="2400" b="1" i="0" u="sng" strike="noStrike" kern="1200" cap="none" spc="0" normalizeH="0" baseline="0" noProof="0" dirty="0">
                <a:ln>
                  <a:noFill/>
                </a:ln>
                <a:solidFill>
                  <a:srgbClr val="760002"/>
                </a:solidFill>
                <a:effectLst/>
                <a:uLnTx/>
                <a:uFillTx/>
                <a:latin typeface="Georgia"/>
                <a:sym typeface="Georgia"/>
              </a:rPr>
              <a:t>Measures </a:t>
            </a:r>
            <a:r>
              <a:rPr kumimoji="0" lang="en-US" sz="2400" b="1" i="0" u="sng" strike="noStrike" kern="1200" cap="none" spc="0" normalizeH="0" baseline="0" noProof="0" dirty="0">
                <a:ln>
                  <a:noFill/>
                </a:ln>
                <a:solidFill>
                  <a:srgbClr val="760002"/>
                </a:solidFill>
                <a:effectLst/>
                <a:uLnTx/>
                <a:uFillTx/>
                <a:latin typeface="Georgia"/>
                <a:sym typeface="Georgia"/>
              </a:rPr>
              <a:t> </a:t>
            </a:r>
            <a:r>
              <a:rPr kumimoji="0" sz="2400" b="1" i="0" u="sng" strike="noStrike" kern="1200" cap="none" spc="0" normalizeH="0" baseline="0" noProof="0" dirty="0">
                <a:ln>
                  <a:noFill/>
                </a:ln>
                <a:solidFill>
                  <a:srgbClr val="760002"/>
                </a:solidFill>
                <a:effectLst/>
                <a:uLnTx/>
                <a:uFillTx/>
                <a:latin typeface="Georgia"/>
                <a:sym typeface="Georgia"/>
              </a:rPr>
              <a:t>WIG  3</a:t>
            </a:r>
          </a:p>
        </p:txBody>
      </p:sp>
      <p:pic>
        <p:nvPicPr>
          <p:cNvPr id="13" name="Picture 5" descr="Picture 5">
            <a:extLst>
              <a:ext uri="{FF2B5EF4-FFF2-40B4-BE49-F238E27FC236}">
                <a16:creationId xmlns:a16="http://schemas.microsoft.com/office/drawing/2014/main" id="{E8D490BC-B2C2-4F78-8D0B-5DB944CAF7F6}"/>
              </a:ext>
            </a:extLst>
          </p:cNvPr>
          <p:cNvPicPr>
            <a:picLocks noChangeAspect="1"/>
          </p:cNvPicPr>
          <p:nvPr/>
        </p:nvPicPr>
        <p:blipFill>
          <a:blip r:embed="rId2"/>
          <a:stretch>
            <a:fillRect/>
          </a:stretch>
        </p:blipFill>
        <p:spPr>
          <a:xfrm>
            <a:off x="144895" y="59918"/>
            <a:ext cx="2821825" cy="711684"/>
          </a:xfrm>
          <a:prstGeom prst="rect">
            <a:avLst/>
          </a:prstGeom>
          <a:ln w="12700">
            <a:miter lim="400000"/>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 name="Content Placeholder 2"/>
          <p:cNvSpPr txBox="1">
            <a:spLocks noGrp="1"/>
          </p:cNvSpPr>
          <p:nvPr>
            <p:ph type="body" idx="1"/>
          </p:nvPr>
        </p:nvSpPr>
        <p:spPr>
          <a:xfrm>
            <a:off x="110044" y="714373"/>
            <a:ext cx="5446490" cy="5311590"/>
          </a:xfrm>
          <a:prstGeom prst="rect">
            <a:avLst/>
          </a:prstGeom>
        </p:spPr>
        <p:txBody>
          <a:bodyPr>
            <a:noAutofit/>
          </a:bodyPr>
          <a:lstStyle/>
          <a:p>
            <a:pPr marL="221694" indent="-221694" defTabSz="868680">
              <a:spcBef>
                <a:spcPts val="200"/>
              </a:spcBef>
              <a:defRPr sz="1140" u="sng">
                <a:effectLst/>
                <a:latin typeface="Georgia"/>
                <a:ea typeface="Georgia"/>
                <a:cs typeface="Georgia"/>
                <a:sym typeface="Georgia"/>
              </a:defRPr>
            </a:pPr>
            <a:r>
              <a:rPr sz="1200" dirty="0"/>
              <a:t>LEAD 1:  </a:t>
            </a:r>
          </a:p>
          <a:p>
            <a:pPr marL="0" lvl="1" indent="434340" defTabSz="868680">
              <a:spcBef>
                <a:spcPts val="200"/>
              </a:spcBef>
              <a:buSzTx/>
              <a:buNone/>
              <a:defRPr sz="1140">
                <a:solidFill>
                  <a:srgbClr val="800000"/>
                </a:solidFill>
                <a:effectLst/>
                <a:latin typeface="Georgia"/>
                <a:ea typeface="Georgia"/>
                <a:cs typeface="Georgia"/>
                <a:sym typeface="Georgia"/>
              </a:defRPr>
            </a:pPr>
            <a:r>
              <a:rPr sz="1200" dirty="0"/>
              <a:t>A: recruit team</a:t>
            </a:r>
          </a:p>
          <a:p>
            <a:pPr marL="0" lvl="1" indent="434340" defTabSz="868680">
              <a:spcBef>
                <a:spcPts val="200"/>
              </a:spcBef>
              <a:buSzTx/>
              <a:buNone/>
              <a:tabLst>
                <a:tab pos="749300" algn="l"/>
              </a:tabLst>
              <a:defRPr sz="1140">
                <a:solidFill>
                  <a:srgbClr val="800000"/>
                </a:solidFill>
                <a:effectLst/>
                <a:latin typeface="Georgia"/>
                <a:ea typeface="Georgia"/>
                <a:cs typeface="Georgia"/>
                <a:sym typeface="Georgia"/>
              </a:defRPr>
            </a:pPr>
            <a:r>
              <a:rPr sz="1200" dirty="0"/>
              <a:t>B: determine stewardship, ministry engagement, and </a:t>
            </a:r>
            <a:r>
              <a:rPr lang="en-US" sz="1200" dirty="0"/>
              <a:t>	</a:t>
            </a:r>
            <a:r>
              <a:rPr sz="1200" dirty="0"/>
              <a:t>spiritual engagement key definitions and effectiveness </a:t>
            </a:r>
            <a:r>
              <a:rPr lang="en-US" sz="1200" dirty="0"/>
              <a:t>	</a:t>
            </a:r>
            <a:r>
              <a:rPr sz="1200" dirty="0"/>
              <a:t>metrics </a:t>
            </a:r>
          </a:p>
          <a:p>
            <a:pPr marL="0" lvl="1" indent="434340" defTabSz="868680">
              <a:spcBef>
                <a:spcPts val="200"/>
              </a:spcBef>
              <a:buSzTx/>
              <a:buNone/>
              <a:tabLst>
                <a:tab pos="749300" algn="l"/>
              </a:tabLst>
              <a:defRPr sz="1140">
                <a:solidFill>
                  <a:srgbClr val="800000"/>
                </a:solidFill>
                <a:effectLst/>
                <a:latin typeface="Georgia"/>
                <a:ea typeface="Georgia"/>
                <a:cs typeface="Georgia"/>
                <a:sym typeface="Georgia"/>
              </a:defRPr>
            </a:pPr>
            <a:r>
              <a:rPr sz="1200" dirty="0"/>
              <a:t>C: analyze the parish baseline on those key effectiveness </a:t>
            </a:r>
            <a:r>
              <a:rPr lang="en-US" sz="1200" dirty="0"/>
              <a:t>	</a:t>
            </a:r>
            <a:r>
              <a:rPr sz="1200" dirty="0"/>
              <a:t>metrics and 	identify parish impediments to success</a:t>
            </a:r>
          </a:p>
          <a:p>
            <a:pPr marL="0" lvl="1" indent="434340" defTabSz="868680">
              <a:spcBef>
                <a:spcPts val="200"/>
              </a:spcBef>
              <a:buSzTx/>
              <a:buNone/>
              <a:tabLst>
                <a:tab pos="749300" algn="l"/>
              </a:tabLst>
              <a:defRPr sz="1140">
                <a:solidFill>
                  <a:srgbClr val="800000"/>
                </a:solidFill>
                <a:effectLst/>
                <a:latin typeface="Georgia"/>
                <a:ea typeface="Georgia"/>
                <a:cs typeface="Georgia"/>
                <a:sym typeface="Georgia"/>
              </a:defRPr>
            </a:pPr>
            <a:r>
              <a:rPr sz="1200" dirty="0"/>
              <a:t>D: identify at least 5 stewardship/ministry engagement and </a:t>
            </a:r>
            <a:r>
              <a:rPr lang="en-US" sz="1200" dirty="0"/>
              <a:t>	</a:t>
            </a:r>
            <a:r>
              <a:rPr sz="1200" dirty="0"/>
              <a:t>5  spiritual growth programs to consider</a:t>
            </a:r>
          </a:p>
          <a:p>
            <a:pPr marL="221694" indent="-221694" defTabSz="868680">
              <a:spcBef>
                <a:spcPts val="200"/>
              </a:spcBef>
              <a:tabLst>
                <a:tab pos="749300" algn="l"/>
              </a:tabLst>
              <a:defRPr sz="1140" u="sng">
                <a:effectLst/>
                <a:latin typeface="Georgia"/>
                <a:ea typeface="Georgia"/>
                <a:cs typeface="Georgia"/>
                <a:sym typeface="Georgia"/>
              </a:defRPr>
            </a:pPr>
            <a:r>
              <a:rPr sz="1200" dirty="0"/>
              <a:t>LEAD 2: </a:t>
            </a:r>
          </a:p>
          <a:p>
            <a:pPr marL="0" lvl="1" indent="434340" defTabSz="868680">
              <a:spcBef>
                <a:spcPts val="200"/>
              </a:spcBef>
              <a:buSzTx/>
              <a:buNone/>
              <a:tabLst>
                <a:tab pos="749300" algn="l"/>
              </a:tabLst>
              <a:defRPr sz="1140">
                <a:solidFill>
                  <a:srgbClr val="800000"/>
                </a:solidFill>
                <a:effectLst/>
                <a:latin typeface="Georgia"/>
                <a:ea typeface="Georgia"/>
                <a:cs typeface="Georgia"/>
                <a:sym typeface="Georgia"/>
              </a:defRPr>
            </a:pPr>
            <a:r>
              <a:rPr sz="1200" dirty="0"/>
              <a:t>A: evaluate researched stewardship, ministry engagement, </a:t>
            </a:r>
            <a:r>
              <a:rPr lang="en-US" sz="1200" dirty="0"/>
              <a:t>	</a:t>
            </a:r>
            <a:r>
              <a:rPr sz="1200" dirty="0"/>
              <a:t>and spiritual engagement programs for effectiveness  </a:t>
            </a:r>
            <a:r>
              <a:rPr lang="en-US" sz="1200" dirty="0"/>
              <a:t>	</a:t>
            </a:r>
            <a:r>
              <a:rPr sz="1200" dirty="0"/>
              <a:t>against key performance metrics and parish baselines</a:t>
            </a:r>
          </a:p>
          <a:p>
            <a:pPr marL="0" lvl="1" indent="434340" defTabSz="868680">
              <a:spcBef>
                <a:spcPts val="200"/>
              </a:spcBef>
              <a:buSzTx/>
              <a:buNone/>
              <a:tabLst>
                <a:tab pos="749300" algn="l"/>
              </a:tabLst>
              <a:defRPr sz="1140">
                <a:solidFill>
                  <a:srgbClr val="800000"/>
                </a:solidFill>
                <a:effectLst/>
                <a:latin typeface="Georgia"/>
                <a:ea typeface="Georgia"/>
                <a:cs typeface="Georgia"/>
                <a:sym typeface="Georgia"/>
              </a:defRPr>
            </a:pPr>
            <a:r>
              <a:rPr sz="1200" dirty="0"/>
              <a:t>B: modify stewardship, ministry engagement and spiritual </a:t>
            </a:r>
            <a:r>
              <a:rPr lang="en-US" sz="1200" dirty="0"/>
              <a:t>	</a:t>
            </a:r>
            <a:r>
              <a:rPr sz="1200" dirty="0"/>
              <a:t>engagement programs (collectively, the ”Engagement </a:t>
            </a:r>
            <a:r>
              <a:rPr lang="en-US" sz="1200" dirty="0"/>
              <a:t>	</a:t>
            </a:r>
            <a:r>
              <a:rPr sz="1200" dirty="0"/>
              <a:t>Programs”) for utilization at St Nicholas</a:t>
            </a:r>
          </a:p>
          <a:p>
            <a:pPr marL="0" lvl="1" indent="434340" defTabSz="868680">
              <a:spcBef>
                <a:spcPts val="200"/>
              </a:spcBef>
              <a:buSzTx/>
              <a:buNone/>
              <a:tabLst>
                <a:tab pos="749300" algn="l"/>
              </a:tabLst>
              <a:defRPr sz="1140">
                <a:solidFill>
                  <a:srgbClr val="800000"/>
                </a:solidFill>
                <a:effectLst/>
                <a:latin typeface="Georgia"/>
                <a:ea typeface="Georgia"/>
                <a:cs typeface="Georgia"/>
                <a:sym typeface="Georgia"/>
              </a:defRPr>
            </a:pPr>
            <a:r>
              <a:rPr sz="1200" dirty="0"/>
              <a:t>C: finalize parish Engagement Programs and establish </a:t>
            </a:r>
            <a:r>
              <a:rPr lang="en-US" sz="1200" dirty="0"/>
              <a:t>	</a:t>
            </a:r>
            <a:r>
              <a:rPr sz="1200" dirty="0"/>
              <a:t>quarterly and/or monthly performance benchmarks</a:t>
            </a:r>
          </a:p>
          <a:p>
            <a:pPr marL="221694" indent="-221694" defTabSz="868680">
              <a:spcBef>
                <a:spcPts val="200"/>
              </a:spcBef>
              <a:tabLst>
                <a:tab pos="749300" algn="l"/>
              </a:tabLst>
              <a:defRPr sz="1140" u="sng">
                <a:effectLst/>
                <a:latin typeface="Georgia"/>
                <a:ea typeface="Georgia"/>
                <a:cs typeface="Georgia"/>
                <a:sym typeface="Georgia"/>
              </a:defRPr>
            </a:pPr>
            <a:r>
              <a:rPr sz="1200" dirty="0"/>
              <a:t>LEAD 3:  </a:t>
            </a:r>
          </a:p>
          <a:p>
            <a:pPr marL="0" lvl="1" indent="434340" defTabSz="868680">
              <a:spcBef>
                <a:spcPts val="200"/>
              </a:spcBef>
              <a:buSzTx/>
              <a:buNone/>
              <a:tabLst>
                <a:tab pos="749300" algn="l"/>
              </a:tabLst>
              <a:defRPr sz="1140">
                <a:solidFill>
                  <a:srgbClr val="800000"/>
                </a:solidFill>
                <a:effectLst/>
                <a:latin typeface="Georgia"/>
                <a:ea typeface="Georgia"/>
                <a:cs typeface="Georgia"/>
                <a:sym typeface="Georgia"/>
              </a:defRPr>
            </a:pPr>
            <a:r>
              <a:rPr sz="1200" dirty="0"/>
              <a:t>A: identify numbers and names of Engagement Programs </a:t>
            </a:r>
            <a:r>
              <a:rPr lang="en-US" sz="1200" dirty="0"/>
              <a:t>	</a:t>
            </a:r>
            <a:r>
              <a:rPr sz="1200" dirty="0"/>
              <a:t>and Engagement Ambassadors to deliver Engagement </a:t>
            </a:r>
            <a:r>
              <a:rPr lang="en-US" sz="1200" dirty="0"/>
              <a:t>	</a:t>
            </a:r>
            <a:r>
              <a:rPr sz="1200" dirty="0"/>
              <a:t>Programs</a:t>
            </a:r>
          </a:p>
          <a:p>
            <a:pPr marL="0" lvl="1" indent="434340" defTabSz="868680">
              <a:spcBef>
                <a:spcPts val="200"/>
              </a:spcBef>
              <a:buSzTx/>
              <a:buNone/>
              <a:defRPr sz="1140">
                <a:solidFill>
                  <a:srgbClr val="800000"/>
                </a:solidFill>
                <a:effectLst/>
                <a:latin typeface="Georgia"/>
                <a:ea typeface="Georgia"/>
                <a:cs typeface="Georgia"/>
                <a:sym typeface="Georgia"/>
              </a:defRPr>
            </a:pPr>
            <a:r>
              <a:rPr sz="1200" dirty="0"/>
              <a:t>B: develop Engagement Ambassadors training programs</a:t>
            </a:r>
          </a:p>
          <a:p>
            <a:pPr marL="0" lvl="1" indent="434340" defTabSz="868680">
              <a:spcBef>
                <a:spcPts val="200"/>
              </a:spcBef>
              <a:buSzTx/>
              <a:buNone/>
              <a:defRPr sz="1140">
                <a:solidFill>
                  <a:srgbClr val="800000"/>
                </a:solidFill>
                <a:effectLst/>
                <a:latin typeface="Georgia"/>
                <a:ea typeface="Georgia"/>
                <a:cs typeface="Georgia"/>
                <a:sym typeface="Georgia"/>
              </a:defRPr>
            </a:pPr>
            <a:r>
              <a:rPr sz="1200" dirty="0"/>
              <a:t>C: train the Engagement Ambassadors</a:t>
            </a:r>
          </a:p>
          <a:p>
            <a:pPr marL="221694" indent="-221694" defTabSz="868680">
              <a:spcBef>
                <a:spcPts val="200"/>
              </a:spcBef>
              <a:defRPr sz="1140" u="sng">
                <a:effectLst/>
                <a:latin typeface="Georgia"/>
                <a:ea typeface="Georgia"/>
                <a:cs typeface="Georgia"/>
                <a:sym typeface="Georgia"/>
              </a:defRPr>
            </a:pPr>
            <a:r>
              <a:rPr sz="1200" dirty="0"/>
              <a:t>LEAD 4:</a:t>
            </a:r>
          </a:p>
          <a:p>
            <a:pPr marL="0" lvl="1" indent="434340" defTabSz="868680">
              <a:spcBef>
                <a:spcPts val="200"/>
              </a:spcBef>
              <a:buSzTx/>
              <a:buNone/>
              <a:defRPr sz="1140">
                <a:solidFill>
                  <a:srgbClr val="800000"/>
                </a:solidFill>
                <a:effectLst/>
                <a:latin typeface="Georgia"/>
                <a:ea typeface="Georgia"/>
                <a:cs typeface="Georgia"/>
                <a:sym typeface="Georgia"/>
              </a:defRPr>
            </a:pPr>
            <a:r>
              <a:rPr sz="1200" dirty="0"/>
              <a:t>A: implement Engagement Programs based on determined </a:t>
            </a:r>
            <a:r>
              <a:rPr lang="en-US" sz="1200" dirty="0"/>
              <a:t>	</a:t>
            </a:r>
            <a:r>
              <a:rPr sz="1200" dirty="0"/>
              <a:t>monthly and quarterly performance benchmarks</a:t>
            </a:r>
          </a:p>
          <a:p>
            <a:pPr marL="0" lvl="1" indent="434340" defTabSz="868680">
              <a:spcBef>
                <a:spcPts val="200"/>
              </a:spcBef>
              <a:buSzTx/>
              <a:buNone/>
              <a:defRPr sz="1140">
                <a:solidFill>
                  <a:srgbClr val="800000"/>
                </a:solidFill>
                <a:effectLst/>
                <a:latin typeface="Georgia"/>
                <a:ea typeface="Georgia"/>
                <a:cs typeface="Georgia"/>
                <a:sym typeface="Georgia"/>
              </a:defRPr>
            </a:pPr>
            <a:r>
              <a:rPr sz="1200" dirty="0"/>
              <a:t>B: continue Engagement Ambassadors’ follow-up with </a:t>
            </a:r>
            <a:r>
              <a:rPr lang="en-US" sz="1200" dirty="0"/>
              <a:t>	</a:t>
            </a:r>
            <a:r>
              <a:rPr sz="1200" dirty="0"/>
              <a:t>parishioners until Engagement Targets are achieved</a:t>
            </a:r>
          </a:p>
          <a:p>
            <a:pPr marL="221694" indent="-221694" defTabSz="868680">
              <a:spcBef>
                <a:spcPts val="200"/>
              </a:spcBef>
              <a:defRPr sz="1140" u="sng">
                <a:solidFill>
                  <a:srgbClr val="800000"/>
                </a:solidFill>
                <a:effectLst/>
                <a:latin typeface="Georgia"/>
                <a:ea typeface="Georgia"/>
                <a:cs typeface="Georgia"/>
                <a:sym typeface="Georgia"/>
              </a:defRPr>
            </a:pPr>
            <a:r>
              <a:rPr sz="1200" dirty="0"/>
              <a:t>LE</a:t>
            </a:r>
            <a:r>
              <a:rPr sz="1200" dirty="0">
                <a:solidFill>
                  <a:srgbClr val="5D0100"/>
                </a:solidFill>
              </a:rPr>
              <a:t>AD 5:  </a:t>
            </a:r>
          </a:p>
          <a:p>
            <a:pPr marL="0" lvl="1" indent="438864" defTabSz="868680">
              <a:spcBef>
                <a:spcPts val="200"/>
              </a:spcBef>
              <a:buSzTx/>
              <a:buNone/>
              <a:tabLst>
                <a:tab pos="749300" algn="l"/>
              </a:tabLst>
              <a:defRPr sz="1140">
                <a:solidFill>
                  <a:srgbClr val="800000"/>
                </a:solidFill>
                <a:effectLst/>
                <a:latin typeface="Georgia"/>
                <a:ea typeface="Georgia"/>
                <a:cs typeface="Georgia"/>
                <a:sym typeface="Georgia"/>
              </a:defRPr>
            </a:pPr>
            <a:r>
              <a:rPr sz="1200" dirty="0"/>
              <a:t>A: obtain qualitative and quantitative  data from </a:t>
            </a:r>
            <a:r>
              <a:rPr lang="en-US" sz="1200" dirty="0"/>
              <a:t>	</a:t>
            </a:r>
            <a:r>
              <a:rPr sz="1200" dirty="0"/>
              <a:t>Engagement Programs 	effectiveness</a:t>
            </a:r>
          </a:p>
          <a:p>
            <a:pPr marL="0" lvl="1" indent="438864" defTabSz="868680">
              <a:spcBef>
                <a:spcPts val="200"/>
              </a:spcBef>
              <a:buSzTx/>
              <a:buNone/>
              <a:tabLst>
                <a:tab pos="749300" algn="l"/>
              </a:tabLst>
              <a:defRPr sz="1140">
                <a:solidFill>
                  <a:srgbClr val="800000"/>
                </a:solidFill>
                <a:effectLst/>
                <a:latin typeface="Georgia"/>
                <a:ea typeface="Georgia"/>
                <a:cs typeface="Georgia"/>
                <a:sym typeface="Georgia"/>
              </a:defRPr>
            </a:pPr>
            <a:r>
              <a:rPr sz="1200" dirty="0"/>
              <a:t>B: analyze all data and finalize Engagement Programs </a:t>
            </a:r>
            <a:r>
              <a:rPr lang="en-US" sz="1200" dirty="0"/>
              <a:t>	</a:t>
            </a:r>
            <a:r>
              <a:rPr sz="1200" dirty="0"/>
              <a:t>assessment and make all necessary improvements</a:t>
            </a:r>
          </a:p>
        </p:txBody>
      </p:sp>
      <p:sp>
        <p:nvSpPr>
          <p:cNvPr id="312" name="Content Placeholder 3"/>
          <p:cNvSpPr txBox="1"/>
          <p:nvPr/>
        </p:nvSpPr>
        <p:spPr>
          <a:xfrm>
            <a:off x="5596446" y="1078542"/>
            <a:ext cx="3499496" cy="4858872"/>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fontScale="85000" lnSpcReduction="10000"/>
          </a:bodyPr>
          <a:lstStyle/>
          <a:p>
            <a:pPr marL="284163" marR="0" lvl="0" indent="-284163" algn="l" defTabSz="914400" rtl="0" eaLnBrk="1" fontAlgn="auto" latinLnBrk="0" hangingPunct="1">
              <a:lnSpc>
                <a:spcPct val="90000"/>
              </a:lnSpc>
              <a:spcBef>
                <a:spcPts val="400"/>
              </a:spcBef>
              <a:spcAft>
                <a:spcPts val="0"/>
              </a:spcAft>
              <a:buClrTx/>
              <a:buSzPct val="100000"/>
              <a:buFontTx/>
              <a:buChar char="•"/>
              <a:tabLst>
                <a:tab pos="685800" algn="l"/>
                <a:tab pos="690563" algn="l"/>
              </a:tabLst>
              <a:defRPr sz="1900" u="sng">
                <a:solidFill>
                  <a:srgbClr val="800000"/>
                </a:solidFill>
                <a:effectLst/>
                <a:latin typeface="Georgia"/>
                <a:ea typeface="Georgia"/>
                <a:cs typeface="Georgia"/>
                <a:sym typeface="Georgia"/>
              </a:defRPr>
            </a:pPr>
            <a:r>
              <a:rPr kumimoji="0" lang="en-US" sz="1900" b="0" i="0" u="sng" strike="noStrike" kern="0" cap="none" spc="0" normalizeH="0" baseline="0" noProof="0" dirty="0">
                <a:ln>
                  <a:noFill/>
                </a:ln>
                <a:solidFill>
                  <a:srgbClr val="660033"/>
                </a:solidFill>
                <a:effectLst/>
                <a:uLnTx/>
                <a:uFillTx/>
                <a:latin typeface="Georgia"/>
                <a:sym typeface="Georgia"/>
              </a:rPr>
              <a:t>LAG 1:</a:t>
            </a:r>
            <a:r>
              <a:rPr kumimoji="0" lang="en-US" sz="1900" b="0" i="0" u="none" strike="noStrike" kern="0" cap="none" spc="0" normalizeH="0" baseline="0" noProof="0" dirty="0">
                <a:ln>
                  <a:noFill/>
                </a:ln>
                <a:solidFill>
                  <a:srgbClr val="660033"/>
                </a:solidFill>
                <a:effectLst/>
                <a:uLnTx/>
                <a:uFillTx/>
                <a:latin typeface="Georgia"/>
                <a:sym typeface="Georgia"/>
              </a:rPr>
              <a:t>  Research  the  most  	effective stewardship and 	ministry engagement,  and 	spiritual  growth  programs  	(the  “Engagement  	Programs”) within  4  	months</a:t>
            </a:r>
          </a:p>
          <a:p>
            <a:pPr marL="284163" marR="0" lvl="0" indent="-284163" algn="l" defTabSz="914400" rtl="0" eaLnBrk="1" fontAlgn="auto" latinLnBrk="0" hangingPunct="1">
              <a:lnSpc>
                <a:spcPct val="90000"/>
              </a:lnSpc>
              <a:spcBef>
                <a:spcPts val="400"/>
              </a:spcBef>
              <a:spcAft>
                <a:spcPts val="0"/>
              </a:spcAft>
              <a:buClrTx/>
              <a:buSzPct val="100000"/>
              <a:buFontTx/>
              <a:buChar char="•"/>
              <a:tabLst>
                <a:tab pos="685800" algn="l"/>
              </a:tabLst>
              <a:defRPr sz="1900" u="sng">
                <a:solidFill>
                  <a:srgbClr val="800000"/>
                </a:solidFill>
                <a:effectLst/>
                <a:latin typeface="Georgia"/>
                <a:ea typeface="Georgia"/>
                <a:cs typeface="Georgia"/>
                <a:sym typeface="Georgia"/>
              </a:defRPr>
            </a:pPr>
            <a:r>
              <a:rPr kumimoji="0" lang="en-US" sz="1900" b="0" i="0" u="sng" strike="noStrike" kern="0" cap="none" spc="0" normalizeH="0" baseline="0" noProof="0" dirty="0">
                <a:ln>
                  <a:noFill/>
                </a:ln>
                <a:solidFill>
                  <a:srgbClr val="660033"/>
                </a:solidFill>
                <a:effectLst/>
                <a:uLnTx/>
                <a:uFillTx/>
                <a:latin typeface="Georgia"/>
                <a:sym typeface="Georgia"/>
              </a:rPr>
              <a:t>LAG 2:</a:t>
            </a:r>
            <a:r>
              <a:rPr kumimoji="0" lang="en-US" sz="1900" b="0" i="0" u="none" strike="noStrike" kern="0" cap="none" spc="0" normalizeH="0" baseline="0" noProof="0" dirty="0">
                <a:ln>
                  <a:noFill/>
                </a:ln>
                <a:solidFill>
                  <a:srgbClr val="660033"/>
                </a:solidFill>
                <a:effectLst/>
                <a:uLnTx/>
                <a:uFillTx/>
                <a:latin typeface="Georgia"/>
                <a:sym typeface="Georgia"/>
              </a:rPr>
              <a:t> Develop  the  most  	effective Engagement  	Programs  within 4 months</a:t>
            </a:r>
          </a:p>
          <a:p>
            <a:pPr marL="284163" marR="0" lvl="0" indent="-284163" algn="l" defTabSz="914400" rtl="0" eaLnBrk="1" fontAlgn="auto" latinLnBrk="0" hangingPunct="1">
              <a:lnSpc>
                <a:spcPct val="90000"/>
              </a:lnSpc>
              <a:spcBef>
                <a:spcPts val="400"/>
              </a:spcBef>
              <a:spcAft>
                <a:spcPts val="0"/>
              </a:spcAft>
              <a:buClrTx/>
              <a:buSzPct val="100000"/>
              <a:buFontTx/>
              <a:buChar char="•"/>
              <a:tabLst>
                <a:tab pos="685800" algn="l"/>
              </a:tabLst>
              <a:defRPr sz="1900" u="sng">
                <a:solidFill>
                  <a:srgbClr val="800000"/>
                </a:solidFill>
                <a:effectLst/>
                <a:latin typeface="Georgia"/>
                <a:ea typeface="Georgia"/>
                <a:cs typeface="Georgia"/>
                <a:sym typeface="Georgia"/>
              </a:defRPr>
            </a:pPr>
            <a:r>
              <a:rPr kumimoji="0" lang="en-US" sz="1900" b="0" i="0" u="sng" strike="noStrike" kern="0" cap="none" spc="0" normalizeH="0" baseline="0" noProof="0" dirty="0">
                <a:ln>
                  <a:noFill/>
                </a:ln>
                <a:solidFill>
                  <a:srgbClr val="660033"/>
                </a:solidFill>
                <a:effectLst/>
                <a:uLnTx/>
                <a:uFillTx/>
                <a:latin typeface="Georgia"/>
                <a:sym typeface="Georgia"/>
              </a:rPr>
              <a:t>LAG 3:</a:t>
            </a:r>
            <a:r>
              <a:rPr kumimoji="0" lang="en-US" sz="1900" b="0" i="0" u="none" strike="noStrike" kern="0" cap="none" spc="0" normalizeH="0" baseline="0" noProof="0" dirty="0">
                <a:ln>
                  <a:noFill/>
                </a:ln>
                <a:solidFill>
                  <a:srgbClr val="660033"/>
                </a:solidFill>
                <a:effectLst/>
                <a:uLnTx/>
                <a:uFillTx/>
                <a:latin typeface="Georgia"/>
                <a:sym typeface="Georgia"/>
              </a:rPr>
              <a:t> Recruit  and  train  the  	parish “Engagement  	Ambassadors”  within  2  	months </a:t>
            </a:r>
          </a:p>
          <a:p>
            <a:pPr marL="284163" marR="0" lvl="0" indent="-284163" algn="l" defTabSz="914400" rtl="0" eaLnBrk="1" fontAlgn="auto" latinLnBrk="0" hangingPunct="1">
              <a:lnSpc>
                <a:spcPct val="90000"/>
              </a:lnSpc>
              <a:spcBef>
                <a:spcPts val="400"/>
              </a:spcBef>
              <a:spcAft>
                <a:spcPts val="0"/>
              </a:spcAft>
              <a:buClrTx/>
              <a:buSzPct val="100000"/>
              <a:buFontTx/>
              <a:buChar char="•"/>
              <a:tabLst>
                <a:tab pos="685800" algn="l"/>
              </a:tabLst>
              <a:defRPr sz="1900" u="sng">
                <a:solidFill>
                  <a:srgbClr val="800000"/>
                </a:solidFill>
                <a:effectLst/>
                <a:latin typeface="Georgia"/>
                <a:ea typeface="Georgia"/>
                <a:cs typeface="Georgia"/>
                <a:sym typeface="Georgia"/>
              </a:defRPr>
            </a:pPr>
            <a:r>
              <a:rPr kumimoji="0" lang="en-US" sz="1900" b="0" i="0" u="sng" strike="noStrike" kern="0" cap="none" spc="0" normalizeH="0" baseline="0" noProof="0" dirty="0">
                <a:ln>
                  <a:noFill/>
                </a:ln>
                <a:solidFill>
                  <a:srgbClr val="660033"/>
                </a:solidFill>
                <a:effectLst/>
                <a:uLnTx/>
                <a:uFillTx/>
                <a:latin typeface="Georgia"/>
                <a:sym typeface="Georgia"/>
              </a:rPr>
              <a:t>LAG 4:</a:t>
            </a:r>
            <a:r>
              <a:rPr kumimoji="0" lang="en-US" sz="1900" b="0" i="0" u="none" strike="noStrike" kern="0" cap="none" spc="0" normalizeH="0" baseline="0" noProof="0" dirty="0">
                <a:ln>
                  <a:noFill/>
                </a:ln>
                <a:solidFill>
                  <a:srgbClr val="660033"/>
                </a:solidFill>
                <a:effectLst/>
                <a:uLnTx/>
                <a:uFillTx/>
                <a:latin typeface="Georgia"/>
                <a:sym typeface="Georgia"/>
              </a:rPr>
              <a:t> Implement  the  	Engagement </a:t>
            </a:r>
            <a:r>
              <a:rPr kumimoji="0" lang="en-US" sz="1900" b="0" i="0" u="sng" strike="noStrike" kern="1200" cap="none" spc="0" normalizeH="0" baseline="0" noProof="0" dirty="0">
                <a:ln>
                  <a:noFill/>
                </a:ln>
                <a:solidFill>
                  <a:srgbClr val="660033"/>
                </a:solidFill>
                <a:effectLst/>
                <a:uLnTx/>
                <a:uFillTx/>
                <a:latin typeface="Georgia"/>
                <a:sym typeface="Georgia"/>
              </a:rPr>
              <a:t> </a:t>
            </a:r>
            <a:r>
              <a:rPr kumimoji="0" lang="en-US" sz="1900" b="0" i="0" u="none" strike="noStrike" kern="0" cap="none" spc="0" normalizeH="0" baseline="0" noProof="0" dirty="0">
                <a:ln>
                  <a:noFill/>
                </a:ln>
                <a:solidFill>
                  <a:srgbClr val="660033"/>
                </a:solidFill>
                <a:effectLst/>
                <a:uLnTx/>
                <a:uFillTx/>
                <a:latin typeface="Georgia"/>
                <a:sym typeface="Georgia"/>
              </a:rPr>
              <a:t>Programs  to  	achieve  the  Engagement 	Targets  within  24  months</a:t>
            </a:r>
          </a:p>
          <a:p>
            <a:pPr marL="284163" marR="0" lvl="0" indent="-284163" algn="l" defTabSz="914400" rtl="0" eaLnBrk="1" fontAlgn="auto" latinLnBrk="0" hangingPunct="1">
              <a:lnSpc>
                <a:spcPct val="90000"/>
              </a:lnSpc>
              <a:spcBef>
                <a:spcPts val="400"/>
              </a:spcBef>
              <a:spcAft>
                <a:spcPts val="0"/>
              </a:spcAft>
              <a:buClrTx/>
              <a:buSzPct val="100000"/>
              <a:buFontTx/>
              <a:buChar char="•"/>
              <a:tabLst>
                <a:tab pos="685800" algn="l"/>
              </a:tabLst>
              <a:defRPr sz="1900" u="sng">
                <a:solidFill>
                  <a:srgbClr val="800000"/>
                </a:solidFill>
                <a:effectLst/>
                <a:latin typeface="Georgia"/>
                <a:ea typeface="Georgia"/>
                <a:cs typeface="Georgia"/>
                <a:sym typeface="Georgia"/>
              </a:defRPr>
            </a:pPr>
            <a:r>
              <a:rPr kumimoji="0" lang="en-US" sz="1900" b="0" i="0" u="sng" strike="noStrike" kern="0" cap="none" spc="0" normalizeH="0" baseline="0" noProof="0" dirty="0">
                <a:ln>
                  <a:noFill/>
                </a:ln>
                <a:solidFill>
                  <a:srgbClr val="660033"/>
                </a:solidFill>
                <a:effectLst/>
                <a:uLnTx/>
                <a:uFillTx/>
                <a:latin typeface="Georgia"/>
                <a:sym typeface="Georgia"/>
              </a:rPr>
              <a:t>LAG 5</a:t>
            </a:r>
            <a:r>
              <a:rPr kumimoji="0" lang="en-US" sz="1900" b="0" i="0" u="none" strike="noStrike" kern="0" cap="none" spc="0" normalizeH="0" baseline="0" noProof="0" dirty="0">
                <a:ln>
                  <a:noFill/>
                </a:ln>
                <a:solidFill>
                  <a:srgbClr val="660033"/>
                </a:solidFill>
                <a:effectLst/>
                <a:uLnTx/>
                <a:uFillTx/>
                <a:latin typeface="Georgia"/>
                <a:sym typeface="Georgia"/>
              </a:rPr>
              <a:t>:  Compile and assess the  	results  of the  Engagement  	Programs and </a:t>
            </a:r>
            <a:r>
              <a:rPr kumimoji="0" lang="en-US" sz="2000" b="0" i="0" u="none" strike="noStrike" kern="0" cap="none" spc="0" normalizeH="0" baseline="0" noProof="0" dirty="0">
                <a:ln>
                  <a:noFill/>
                </a:ln>
                <a:solidFill>
                  <a:srgbClr val="660033"/>
                </a:solidFill>
                <a:effectLst/>
                <a:uLnTx/>
                <a:uFillTx/>
                <a:latin typeface="Georgia"/>
                <a:sym typeface="Georgia"/>
              </a:rPr>
              <a:t>make 	necessary 	improvements 	</a:t>
            </a:r>
            <a:r>
              <a:rPr kumimoji="0" lang="en-US" sz="1900" b="0" i="0" u="none" strike="noStrike" kern="0" cap="none" spc="0" normalizeH="0" baseline="0" noProof="0" dirty="0">
                <a:ln>
                  <a:noFill/>
                </a:ln>
                <a:solidFill>
                  <a:srgbClr val="660033"/>
                </a:solidFill>
                <a:effectLst/>
                <a:uLnTx/>
                <a:uFillTx/>
                <a:latin typeface="Georgia"/>
                <a:sym typeface="Georgia"/>
              </a:rPr>
              <a:t>within  2 months</a:t>
            </a:r>
          </a:p>
          <a:p>
            <a:pPr marL="284163" marR="0" lvl="0" indent="-284163" algn="l" defTabSz="914400" rtl="0" eaLnBrk="1" fontAlgn="auto" latinLnBrk="0" hangingPunct="1">
              <a:lnSpc>
                <a:spcPct val="90000"/>
              </a:lnSpc>
              <a:spcBef>
                <a:spcPts val="300"/>
              </a:spcBef>
              <a:spcAft>
                <a:spcPts val="0"/>
              </a:spcAft>
              <a:buClrTx/>
              <a:buSzPct val="100000"/>
              <a:buFontTx/>
              <a:buChar char="•"/>
              <a:tabLst>
                <a:tab pos="685800" algn="l"/>
              </a:tabLst>
              <a:defRPr sz="1600" u="sng">
                <a:solidFill>
                  <a:srgbClr val="800000"/>
                </a:solidFill>
                <a:latin typeface="Arial"/>
                <a:ea typeface="Arial"/>
                <a:cs typeface="Arial"/>
                <a:sym typeface="Arial"/>
              </a:defRPr>
            </a:pPr>
            <a:endParaRPr kumimoji="0" lang="en-US" sz="1600" b="0" i="0" u="none" strike="noStrike" kern="1200" cap="none" spc="0" normalizeH="0" baseline="0" noProof="0" dirty="0">
              <a:ln>
                <a:noFill/>
              </a:ln>
              <a:solidFill>
                <a:srgbClr val="800000"/>
              </a:solidFill>
              <a:effectLst/>
              <a:uLnTx/>
              <a:uFillTx/>
              <a:latin typeface="Arial"/>
              <a:cs typeface="Arial"/>
              <a:sym typeface="Arial"/>
            </a:endParaRPr>
          </a:p>
        </p:txBody>
      </p:sp>
      <p:sp>
        <p:nvSpPr>
          <p:cNvPr id="313" name="Rectangle 4"/>
          <p:cNvSpPr/>
          <p:nvPr/>
        </p:nvSpPr>
        <p:spPr>
          <a:xfrm>
            <a:off x="5596444" y="779609"/>
            <a:ext cx="3459587" cy="5456738"/>
          </a:xfrm>
          <a:prstGeom prst="rect">
            <a:avLst/>
          </a:prstGeom>
          <a:ln>
            <a:solidFill>
              <a:srgbClr val="5D0100"/>
            </a:solidFill>
          </a:ln>
        </p:spPr>
        <p:txBody>
          <a:bodyPr lIns="45719" rIns="45719"/>
          <a:lstStyle/>
          <a:p>
            <a:pPr marL="0" marR="0" lvl="0" indent="0" algn="l" defTabSz="914400" rtl="0" eaLnBrk="1" fontAlgn="auto" latinLnBrk="0" hangingPunct="1">
              <a:lnSpc>
                <a:spcPct val="100000"/>
              </a:lnSpc>
              <a:spcBef>
                <a:spcPts val="0"/>
              </a:spcBef>
              <a:spcAft>
                <a:spcPts val="0"/>
              </a:spcAft>
              <a:buClrTx/>
              <a:buSzTx/>
              <a:buFontTx/>
              <a:buNone/>
              <a:tabLst/>
              <a:defRPr>
                <a:solidFill>
                  <a:srgbClr val="5D0100"/>
                </a:solidFill>
                <a:latin typeface="+mj-lt"/>
                <a:ea typeface="+mj-ea"/>
                <a:cs typeface="+mj-cs"/>
                <a:sym typeface="Times Roman"/>
              </a:defRPr>
            </a:pPr>
            <a:endParaRPr kumimoji="0" sz="1800" b="0" i="0" u="none" strike="noStrike" kern="1200" cap="none" spc="0" normalizeH="0" baseline="0" noProof="0" dirty="0">
              <a:ln>
                <a:noFill/>
              </a:ln>
              <a:solidFill>
                <a:srgbClr val="5D0100"/>
              </a:solidFill>
              <a:effectLst/>
              <a:uLnTx/>
              <a:uFillTx/>
              <a:latin typeface="Times New Roman"/>
              <a:ea typeface="+mn-ea"/>
              <a:cs typeface="+mn-cs"/>
              <a:sym typeface="Times Roman"/>
            </a:endParaRPr>
          </a:p>
        </p:txBody>
      </p:sp>
      <p:sp>
        <p:nvSpPr>
          <p:cNvPr id="314" name="Rectangle 6"/>
          <p:cNvSpPr/>
          <p:nvPr/>
        </p:nvSpPr>
        <p:spPr>
          <a:xfrm>
            <a:off x="61984" y="736787"/>
            <a:ext cx="5446491" cy="6061295"/>
          </a:xfrm>
          <a:prstGeom prst="rect">
            <a:avLst/>
          </a:prstGeom>
          <a:ln>
            <a:solidFill>
              <a:srgbClr val="5D0100"/>
            </a:solidFill>
          </a:ln>
        </p:spPr>
        <p:txBody>
          <a:bodyPr lIns="45719" rIns="45719"/>
          <a:lstStyle/>
          <a:p>
            <a:pPr marL="0" marR="0" lvl="0" indent="0" algn="l" defTabSz="914400" rtl="0" eaLnBrk="1" fontAlgn="auto" latinLnBrk="0" hangingPunct="1">
              <a:lnSpc>
                <a:spcPct val="100000"/>
              </a:lnSpc>
              <a:spcBef>
                <a:spcPts val="0"/>
              </a:spcBef>
              <a:spcAft>
                <a:spcPts val="0"/>
              </a:spcAft>
              <a:buClrTx/>
              <a:buSzTx/>
              <a:buFontTx/>
              <a:buNone/>
              <a:tabLst/>
              <a:defRPr>
                <a:solidFill>
                  <a:srgbClr val="5D0100"/>
                </a:solidFill>
                <a:latin typeface="+mj-lt"/>
                <a:ea typeface="+mj-ea"/>
                <a:cs typeface="+mj-cs"/>
                <a:sym typeface="Times Roman"/>
              </a:defRPr>
            </a:pPr>
            <a:endParaRPr kumimoji="0" sz="1800" b="0" i="0" u="none" strike="noStrike" kern="1200" cap="none" spc="0" normalizeH="0" baseline="0" noProof="0" dirty="0">
              <a:ln>
                <a:noFill/>
              </a:ln>
              <a:solidFill>
                <a:srgbClr val="5D0100"/>
              </a:solidFill>
              <a:effectLst/>
              <a:uLnTx/>
              <a:uFillTx/>
              <a:latin typeface="Times New Roman"/>
              <a:ea typeface="+mn-ea"/>
              <a:cs typeface="+mn-cs"/>
              <a:sym typeface="Times Roman"/>
            </a:endParaRPr>
          </a:p>
        </p:txBody>
      </p:sp>
      <p:sp>
        <p:nvSpPr>
          <p:cNvPr id="315" name="Title 1"/>
          <p:cNvSpPr txBox="1"/>
          <p:nvPr/>
        </p:nvSpPr>
        <p:spPr>
          <a:xfrm>
            <a:off x="3025643" y="78487"/>
            <a:ext cx="6118357" cy="616002"/>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nchor="ctr">
            <a:spAutoFit/>
          </a:bodyPr>
          <a:lstStyle>
            <a:lvl1pPr algn="ctr">
              <a:lnSpc>
                <a:spcPct val="70000"/>
              </a:lnSpc>
              <a:defRPr sz="3200" b="1" u="sng">
                <a:solidFill>
                  <a:srgbClr val="760002"/>
                </a:solidFill>
                <a:latin typeface="Georgia"/>
                <a:ea typeface="Georgia"/>
                <a:cs typeface="Georgia"/>
                <a:sym typeface="Georgia"/>
              </a:defRPr>
            </a:lvl1pP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760002"/>
                </a:solidFill>
                <a:effectLst/>
                <a:uLnTx/>
                <a:uFillTx/>
                <a:latin typeface="Georgia"/>
                <a:sym typeface="Georgia"/>
              </a:rPr>
              <a:t>Parishioner  Engagement  &amp;  Spiritual </a:t>
            </a:r>
            <a:r>
              <a:rPr kumimoji="0" lang="en-US" sz="2400" b="1" i="0" u="sng" strike="noStrike" kern="1200" cap="none" spc="0" normalizeH="0" baseline="0" noProof="0" dirty="0">
                <a:ln>
                  <a:noFill/>
                </a:ln>
                <a:solidFill>
                  <a:srgbClr val="760002"/>
                </a:solidFill>
                <a:effectLst/>
                <a:uLnTx/>
                <a:uFillTx/>
                <a:latin typeface="Georgia"/>
                <a:sym typeface="Georgia"/>
              </a:rPr>
              <a:t>Growth  </a:t>
            </a:r>
            <a:r>
              <a:rPr kumimoji="0" sz="2400" b="1" i="0" u="sng" strike="noStrike" kern="1200" cap="none" spc="0" normalizeH="0" baseline="0" noProof="0" dirty="0">
                <a:ln>
                  <a:noFill/>
                </a:ln>
                <a:solidFill>
                  <a:srgbClr val="760002"/>
                </a:solidFill>
                <a:effectLst/>
                <a:uLnTx/>
                <a:uFillTx/>
                <a:latin typeface="Georgia"/>
                <a:sym typeface="Georgia"/>
              </a:rPr>
              <a:t>L</a:t>
            </a:r>
            <a:r>
              <a:rPr kumimoji="0" lang="en-US" sz="2400" b="1" i="0" u="sng" strike="noStrike" kern="1200" cap="none" spc="0" normalizeH="0" baseline="0" noProof="0" dirty="0">
                <a:ln>
                  <a:noFill/>
                </a:ln>
                <a:solidFill>
                  <a:srgbClr val="760002"/>
                </a:solidFill>
                <a:effectLst/>
                <a:uLnTx/>
                <a:uFillTx/>
                <a:latin typeface="Georgia"/>
                <a:sym typeface="Georgia"/>
              </a:rPr>
              <a:t>ead</a:t>
            </a:r>
            <a:r>
              <a:rPr kumimoji="0" sz="2400" b="1" i="0" u="sng" strike="noStrike" kern="1200" cap="none" spc="0" normalizeH="0" baseline="0" noProof="0" dirty="0">
                <a:ln>
                  <a:noFill/>
                </a:ln>
                <a:solidFill>
                  <a:srgbClr val="760002"/>
                </a:solidFill>
                <a:effectLst/>
                <a:uLnTx/>
                <a:uFillTx/>
                <a:latin typeface="Georgia"/>
                <a:sym typeface="Georgia"/>
              </a:rPr>
              <a:t> </a:t>
            </a:r>
            <a:r>
              <a:rPr kumimoji="0" lang="en-US" sz="2400" b="1" i="0" u="sng" strike="noStrike" kern="1200" cap="none" spc="0" normalizeH="0" baseline="0" noProof="0" dirty="0">
                <a:ln>
                  <a:noFill/>
                </a:ln>
                <a:solidFill>
                  <a:srgbClr val="760002"/>
                </a:solidFill>
                <a:effectLst/>
                <a:uLnTx/>
                <a:uFillTx/>
                <a:latin typeface="Georgia"/>
                <a:sym typeface="Georgia"/>
              </a:rPr>
              <a:t> </a:t>
            </a:r>
            <a:r>
              <a:rPr kumimoji="0" sz="2400" b="1" i="0" u="sng" strike="noStrike" kern="1200" cap="none" spc="0" normalizeH="0" baseline="0" noProof="0" dirty="0">
                <a:ln>
                  <a:noFill/>
                </a:ln>
                <a:solidFill>
                  <a:srgbClr val="760002"/>
                </a:solidFill>
                <a:effectLst/>
                <a:uLnTx/>
                <a:uFillTx/>
                <a:latin typeface="Georgia"/>
                <a:sym typeface="Georgia"/>
              </a:rPr>
              <a:t>Measures </a:t>
            </a:r>
            <a:r>
              <a:rPr kumimoji="0" lang="en-US" sz="2400" b="1" i="0" u="sng" strike="noStrike" kern="1200" cap="none" spc="0" normalizeH="0" baseline="0" noProof="0" dirty="0">
                <a:ln>
                  <a:noFill/>
                </a:ln>
                <a:solidFill>
                  <a:srgbClr val="760002"/>
                </a:solidFill>
                <a:effectLst/>
                <a:uLnTx/>
                <a:uFillTx/>
                <a:latin typeface="Georgia"/>
                <a:sym typeface="Georgia"/>
              </a:rPr>
              <a:t> </a:t>
            </a:r>
            <a:r>
              <a:rPr kumimoji="0" sz="2400" b="1" i="0" u="sng" strike="noStrike" kern="1200" cap="none" spc="0" normalizeH="0" baseline="0" noProof="0" dirty="0">
                <a:ln>
                  <a:noFill/>
                </a:ln>
                <a:solidFill>
                  <a:srgbClr val="760002"/>
                </a:solidFill>
                <a:effectLst/>
                <a:uLnTx/>
                <a:uFillTx/>
                <a:latin typeface="Georgia"/>
                <a:sym typeface="Georgia"/>
              </a:rPr>
              <a:t>WIG  3</a:t>
            </a:r>
          </a:p>
        </p:txBody>
      </p:sp>
      <p:pic>
        <p:nvPicPr>
          <p:cNvPr id="7" name="Picture 5" descr="Picture 5">
            <a:extLst>
              <a:ext uri="{FF2B5EF4-FFF2-40B4-BE49-F238E27FC236}">
                <a16:creationId xmlns:a16="http://schemas.microsoft.com/office/drawing/2014/main" id="{2A2CEC31-7234-416C-9F7A-507EC409BE71}"/>
              </a:ext>
            </a:extLst>
          </p:cNvPr>
          <p:cNvPicPr>
            <a:picLocks noChangeAspect="1"/>
          </p:cNvPicPr>
          <p:nvPr/>
        </p:nvPicPr>
        <p:blipFill>
          <a:blip r:embed="rId2"/>
          <a:stretch>
            <a:fillRect/>
          </a:stretch>
        </p:blipFill>
        <p:spPr>
          <a:xfrm>
            <a:off x="144895" y="59918"/>
            <a:ext cx="2821825" cy="711684"/>
          </a:xfrm>
          <a:prstGeom prst="rect">
            <a:avLst/>
          </a:prstGeom>
          <a:ln w="12700">
            <a:miter lim="400000"/>
          </a:ln>
        </p:spPr>
      </p:pic>
    </p:spTree>
  </p:cSld>
  <p:clrMapOvr>
    <a:masterClrMapping/>
  </p:clrMapOvr>
  <mc:AlternateContent xmlns:mc="http://schemas.openxmlformats.org/markup-compatibility/2006" xmlns:p159="http://schemas.microsoft.com/office/powerpoint/2015/09/main">
    <mc:Choice Requires="p159">
      <p:transition spd="med">
        <p159:morph option="byObject"/>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7" name="Content Placeholder 3"/>
          <p:cNvGraphicFramePr/>
          <p:nvPr/>
        </p:nvGraphicFramePr>
        <p:xfrm>
          <a:off x="142240" y="1043065"/>
          <a:ext cx="8930640" cy="5220253"/>
        </p:xfrm>
        <a:graphic>
          <a:graphicData uri="http://schemas.openxmlformats.org/drawingml/2006/table">
            <a:tbl>
              <a:tblPr firstRow="1" bandRow="1"/>
              <a:tblGrid>
                <a:gridCol w="3636482">
                  <a:extLst>
                    <a:ext uri="{9D8B030D-6E8A-4147-A177-3AD203B41FA5}">
                      <a16:colId xmlns:a16="http://schemas.microsoft.com/office/drawing/2014/main" val="20000"/>
                    </a:ext>
                  </a:extLst>
                </a:gridCol>
                <a:gridCol w="1622966">
                  <a:extLst>
                    <a:ext uri="{9D8B030D-6E8A-4147-A177-3AD203B41FA5}">
                      <a16:colId xmlns:a16="http://schemas.microsoft.com/office/drawing/2014/main" val="20001"/>
                    </a:ext>
                  </a:extLst>
                </a:gridCol>
                <a:gridCol w="1814504">
                  <a:extLst>
                    <a:ext uri="{9D8B030D-6E8A-4147-A177-3AD203B41FA5}">
                      <a16:colId xmlns:a16="http://schemas.microsoft.com/office/drawing/2014/main" val="20002"/>
                    </a:ext>
                  </a:extLst>
                </a:gridCol>
                <a:gridCol w="1856688">
                  <a:extLst>
                    <a:ext uri="{9D8B030D-6E8A-4147-A177-3AD203B41FA5}">
                      <a16:colId xmlns:a16="http://schemas.microsoft.com/office/drawing/2014/main" val="20003"/>
                    </a:ext>
                  </a:extLst>
                </a:gridCol>
              </a:tblGrid>
              <a:tr h="511947">
                <a:tc>
                  <a:txBody>
                    <a:bodyPr/>
                    <a:lstStyle/>
                    <a:p>
                      <a:pPr algn="ctr">
                        <a:defRPr sz="1400">
                          <a:solidFill>
                            <a:srgbClr val="800000"/>
                          </a:solidFill>
                          <a:latin typeface="Georgia"/>
                          <a:ea typeface="Georgia"/>
                          <a:cs typeface="Georgia"/>
                          <a:sym typeface="Georgia"/>
                        </a:defRPr>
                      </a:pPr>
                      <a:r>
                        <a:rPr dirty="0"/>
                        <a:t>Key  Actions  Necessary  To  Achieve  </a:t>
                      </a:r>
                    </a:p>
                    <a:p>
                      <a:pPr algn="ctr">
                        <a:defRPr sz="1400" u="sng">
                          <a:solidFill>
                            <a:srgbClr val="800000"/>
                          </a:solidFill>
                          <a:latin typeface="Georgia"/>
                          <a:ea typeface="Georgia"/>
                          <a:cs typeface="Georgia"/>
                          <a:sym typeface="Georgia"/>
                        </a:defRPr>
                      </a:pPr>
                      <a:r>
                        <a:rPr dirty="0"/>
                        <a:t>Strategic  WIG 3</a:t>
                      </a:r>
                    </a:p>
                  </a:txBody>
                  <a:tcPr marL="45720" marR="45720" horzOverflow="overflow">
                    <a:lnL w="12700">
                      <a:solidFill>
                        <a:srgbClr val="800000"/>
                      </a:solidFill>
                    </a:lnL>
                    <a:lnR w="12700">
                      <a:solidFill>
                        <a:srgbClr val="800000"/>
                      </a:solidFill>
                    </a:lnR>
                    <a:lnT w="12700">
                      <a:solidFill>
                        <a:srgbClr val="800000"/>
                      </a:solidFill>
                    </a:lnT>
                    <a:lnB w="38100">
                      <a:solidFill>
                        <a:srgbClr val="800000"/>
                      </a:solidFill>
                    </a:lnB>
                    <a:solidFill>
                      <a:srgbClr val="FFF8CD"/>
                    </a:solidFill>
                  </a:tcPr>
                </a:tc>
                <a:tc>
                  <a:txBody>
                    <a:bodyPr/>
                    <a:lstStyle/>
                    <a:p>
                      <a:pPr algn="ctr">
                        <a:defRPr sz="1400">
                          <a:solidFill>
                            <a:srgbClr val="800000"/>
                          </a:solidFill>
                          <a:latin typeface="Georgia"/>
                          <a:ea typeface="Georgia"/>
                          <a:cs typeface="Georgia"/>
                          <a:sym typeface="Georgia"/>
                        </a:defRPr>
                      </a:pPr>
                      <a:r>
                        <a:rPr dirty="0"/>
                        <a:t>Responsible </a:t>
                      </a:r>
                      <a:r>
                        <a:rPr u="sng" dirty="0"/>
                        <a:t>Party</a:t>
                      </a:r>
                    </a:p>
                  </a:txBody>
                  <a:tcPr marL="45720" marR="45720" horzOverflow="overflow">
                    <a:lnL w="12700">
                      <a:solidFill>
                        <a:srgbClr val="800000"/>
                      </a:solidFill>
                    </a:lnL>
                    <a:lnR w="12700">
                      <a:solidFill>
                        <a:srgbClr val="800000"/>
                      </a:solidFill>
                    </a:lnR>
                    <a:lnT w="12700">
                      <a:solidFill>
                        <a:srgbClr val="800000"/>
                      </a:solidFill>
                    </a:lnT>
                    <a:lnB w="38100">
                      <a:solidFill>
                        <a:srgbClr val="800000"/>
                      </a:solidFill>
                    </a:lnB>
                    <a:solidFill>
                      <a:srgbClr val="FFF8CD"/>
                    </a:solidFill>
                  </a:tcPr>
                </a:tc>
                <a:tc>
                  <a:txBody>
                    <a:bodyPr/>
                    <a:lstStyle/>
                    <a:p>
                      <a:pPr algn="ctr">
                        <a:defRPr sz="1400">
                          <a:solidFill>
                            <a:srgbClr val="800000"/>
                          </a:solidFill>
                          <a:latin typeface="Georgia"/>
                          <a:ea typeface="Georgia"/>
                          <a:cs typeface="Georgia"/>
                          <a:sym typeface="Georgia"/>
                        </a:defRPr>
                      </a:pPr>
                      <a:r>
                        <a:rPr dirty="0"/>
                        <a:t>Deadline </a:t>
                      </a:r>
                      <a:r>
                        <a:rPr u="sng" dirty="0"/>
                        <a:t>Timetable</a:t>
                      </a:r>
                    </a:p>
                  </a:txBody>
                  <a:tcPr marL="45720" marR="45720" horzOverflow="overflow">
                    <a:lnL w="12700">
                      <a:solidFill>
                        <a:srgbClr val="800000"/>
                      </a:solidFill>
                    </a:lnL>
                    <a:lnR w="12700">
                      <a:solidFill>
                        <a:srgbClr val="800000"/>
                      </a:solidFill>
                    </a:lnR>
                    <a:lnT w="12700">
                      <a:solidFill>
                        <a:srgbClr val="800000"/>
                      </a:solidFill>
                    </a:lnT>
                    <a:lnB w="38100">
                      <a:solidFill>
                        <a:srgbClr val="800000"/>
                      </a:solidFill>
                    </a:lnB>
                    <a:solidFill>
                      <a:srgbClr val="FFF8CD"/>
                    </a:solidFill>
                  </a:tcPr>
                </a:tc>
                <a:tc>
                  <a:txBody>
                    <a:bodyPr/>
                    <a:lstStyle/>
                    <a:p>
                      <a:pPr algn="ctr">
                        <a:defRPr sz="1400">
                          <a:solidFill>
                            <a:srgbClr val="800000"/>
                          </a:solidFill>
                          <a:latin typeface="Georgia"/>
                          <a:ea typeface="Georgia"/>
                          <a:cs typeface="Georgia"/>
                          <a:sym typeface="Georgia"/>
                        </a:defRPr>
                      </a:pPr>
                      <a:r>
                        <a:rPr lang="en-US" dirty="0"/>
                        <a:t> </a:t>
                      </a:r>
                      <a:r>
                        <a:rPr dirty="0"/>
                        <a:t>Completion </a:t>
                      </a:r>
                    </a:p>
                    <a:p>
                      <a:pPr algn="ctr">
                        <a:defRPr sz="1400" u="sng">
                          <a:solidFill>
                            <a:srgbClr val="800000"/>
                          </a:solidFill>
                          <a:latin typeface="Georgia"/>
                          <a:ea typeface="Georgia"/>
                          <a:cs typeface="Georgia"/>
                          <a:sym typeface="Georgia"/>
                        </a:defRPr>
                      </a:pPr>
                      <a:r>
                        <a:rPr dirty="0"/>
                        <a:t>Confirmation Test</a:t>
                      </a:r>
                    </a:p>
                  </a:txBody>
                  <a:tcPr marL="45720" marR="45720" horzOverflow="overflow">
                    <a:lnL w="12700">
                      <a:solidFill>
                        <a:srgbClr val="800000"/>
                      </a:solidFill>
                    </a:lnL>
                    <a:lnR w="12700">
                      <a:solidFill>
                        <a:srgbClr val="800000"/>
                      </a:solidFill>
                    </a:lnR>
                    <a:lnT w="12700">
                      <a:solidFill>
                        <a:srgbClr val="800000"/>
                      </a:solidFill>
                    </a:lnT>
                    <a:lnB w="38100">
                      <a:solidFill>
                        <a:srgbClr val="800000"/>
                      </a:solidFill>
                    </a:lnB>
                    <a:solidFill>
                      <a:srgbClr val="FFF8CD"/>
                    </a:solidFill>
                  </a:tcPr>
                </a:tc>
                <a:extLst>
                  <a:ext uri="{0D108BD9-81ED-4DB2-BD59-A6C34878D82A}">
                    <a16:rowId xmlns:a16="http://schemas.microsoft.com/office/drawing/2014/main" val="10000"/>
                  </a:ext>
                </a:extLst>
              </a:tr>
              <a:tr h="457117">
                <a:tc gridSpan="4">
                  <a:txBody>
                    <a:bodyPr/>
                    <a:lstStyle/>
                    <a:p>
                      <a:pPr algn="l">
                        <a:lnSpc>
                          <a:spcPct val="107000"/>
                        </a:lnSpc>
                        <a:defRPr sz="1800"/>
                      </a:pPr>
                      <a:r>
                        <a:rPr sz="1400" b="1" u="sng" dirty="0">
                          <a:solidFill>
                            <a:srgbClr val="FF0000"/>
                          </a:solidFill>
                          <a:latin typeface="Georgia"/>
                          <a:ea typeface="Georgia"/>
                          <a:cs typeface="Georgia"/>
                          <a:sym typeface="Georgia"/>
                        </a:rPr>
                        <a:t>LAG 1: Research  the  most   effective  stewardship, and  ministry  and </a:t>
                      </a:r>
                      <a:r>
                        <a:rPr lang="en-US" sz="1400" b="1" u="sng" dirty="0">
                          <a:solidFill>
                            <a:srgbClr val="FF0000"/>
                          </a:solidFill>
                          <a:latin typeface="Georgia"/>
                          <a:ea typeface="Georgia"/>
                          <a:cs typeface="Georgia"/>
                          <a:sym typeface="Georgia"/>
                        </a:rPr>
                        <a:t>spiritual</a:t>
                      </a:r>
                      <a:r>
                        <a:rPr sz="1400" b="1" u="sng" dirty="0">
                          <a:solidFill>
                            <a:srgbClr val="FF0000"/>
                          </a:solidFill>
                          <a:latin typeface="Georgia"/>
                          <a:ea typeface="Georgia"/>
                          <a:cs typeface="Georgia"/>
                          <a:sym typeface="Georgia"/>
                        </a:rPr>
                        <a:t>  engagement  programs (the  “Engagement  Programs”) within  4  months</a:t>
                      </a:r>
                    </a:p>
                  </a:txBody>
                  <a:tcPr marL="0" marR="0" marT="0" marB="0" horzOverflow="overflow">
                    <a:lnL w="12700">
                      <a:solidFill>
                        <a:srgbClr val="5D0100"/>
                      </a:solidFill>
                    </a:lnL>
                    <a:lnR w="12700">
                      <a:solidFill>
                        <a:srgbClr val="5D0100"/>
                      </a:solidFill>
                    </a:lnR>
                    <a:lnT w="38100">
                      <a:solidFill>
                        <a:srgbClr val="800000"/>
                      </a:solidFill>
                    </a:lnT>
                    <a:lnB w="12700">
                      <a:solidFill>
                        <a:srgbClr val="5D0100"/>
                      </a:solidFill>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516090">
                <a:tc>
                  <a:txBody>
                    <a:bodyPr/>
                    <a:lstStyle/>
                    <a:p>
                      <a:pPr algn="just">
                        <a:lnSpc>
                          <a:spcPct val="107000"/>
                        </a:lnSpc>
                        <a:defRPr sz="1800"/>
                      </a:pPr>
                      <a:r>
                        <a:rPr sz="1400" b="1" dirty="0">
                          <a:solidFill>
                            <a:srgbClr val="5D0100"/>
                          </a:solidFill>
                          <a:latin typeface="Georgia"/>
                          <a:ea typeface="Georgia"/>
                          <a:cs typeface="Georgia"/>
                          <a:sym typeface="Georgia"/>
                        </a:rPr>
                        <a:t>1. Form </a:t>
                      </a:r>
                      <a:r>
                        <a:rPr lang="en-US" sz="1400" b="1" dirty="0">
                          <a:solidFill>
                            <a:srgbClr val="5D0100"/>
                          </a:solidFill>
                          <a:latin typeface="Georgia"/>
                          <a:ea typeface="Georgia"/>
                          <a:cs typeface="Georgia"/>
                          <a:sym typeface="Georgia"/>
                        </a:rPr>
                        <a:t>Parishioner Engagement &amp; Spiritual Growth </a:t>
                      </a:r>
                      <a:r>
                        <a:rPr sz="1400" b="1" dirty="0">
                          <a:solidFill>
                            <a:srgbClr val="5D0100"/>
                          </a:solidFill>
                          <a:latin typeface="Georgia"/>
                          <a:ea typeface="Georgia"/>
                          <a:cs typeface="Georgia"/>
                          <a:sym typeface="Georgia"/>
                        </a:rPr>
                        <a:t>Wildly Important Goal Team 3 (“Engagement Programs Team 3”). </a:t>
                      </a:r>
                    </a:p>
                  </a:txBody>
                  <a:tcPr marL="0" marR="0" marT="0" marB="0" horzOverflow="overflow">
                    <a:lnL w="12700">
                      <a:solidFill>
                        <a:srgbClr val="800000"/>
                      </a:solidFill>
                    </a:lnL>
                    <a:lnR w="12700">
                      <a:solidFill>
                        <a:srgbClr val="800000"/>
                      </a:solidFill>
                    </a:lnR>
                    <a:lnT w="12700">
                      <a:solidFill>
                        <a:srgbClr val="5D0100"/>
                      </a:solidFill>
                    </a:lnT>
                    <a:lnB w="12700">
                      <a:solidFill>
                        <a:srgbClr val="800000"/>
                      </a:solidFill>
                    </a:lnB>
                    <a:noFill/>
                  </a:tcPr>
                </a:tc>
                <a:tc>
                  <a:txBody>
                    <a:bodyPr/>
                    <a:lstStyle/>
                    <a:p>
                      <a:pPr marL="60325" indent="0" algn="l">
                        <a:lnSpc>
                          <a:spcPct val="107000"/>
                        </a:lnSpc>
                        <a:defRPr sz="1800"/>
                      </a:pPr>
                      <a:r>
                        <a:rPr sz="1200" b="0" dirty="0">
                          <a:solidFill>
                            <a:srgbClr val="5D0100"/>
                          </a:solidFill>
                          <a:latin typeface="Georgia"/>
                          <a:ea typeface="Georgia"/>
                          <a:cs typeface="Georgia"/>
                          <a:sym typeface="Georgia"/>
                        </a:rPr>
                        <a:t>Strategic Planning Team and Goal co-Captains</a:t>
                      </a:r>
                    </a:p>
                  </a:txBody>
                  <a:tcPr marL="0" marR="0" marT="0" marB="0" horzOverflow="overflow">
                    <a:lnL w="12700">
                      <a:solidFill>
                        <a:srgbClr val="800000"/>
                      </a:solidFill>
                    </a:lnL>
                    <a:lnR w="12700">
                      <a:solidFill>
                        <a:srgbClr val="800000"/>
                      </a:solidFill>
                    </a:lnR>
                    <a:lnT w="12700">
                      <a:solidFill>
                        <a:srgbClr val="5D0100"/>
                      </a:solidFill>
                    </a:lnT>
                    <a:lnB w="12700">
                      <a:solidFill>
                        <a:srgbClr val="800000"/>
                      </a:solidFill>
                    </a:lnB>
                    <a:noFill/>
                  </a:tcPr>
                </a:tc>
                <a:tc>
                  <a:txBody>
                    <a:bodyPr/>
                    <a:lstStyle/>
                    <a:p>
                      <a:pPr algn="l">
                        <a:lnSpc>
                          <a:spcPct val="107000"/>
                        </a:lnSpc>
                        <a:defRPr sz="1800"/>
                      </a:pPr>
                      <a:r>
                        <a:rPr lang="en-US" sz="1200" b="0" dirty="0">
                          <a:solidFill>
                            <a:srgbClr val="660033"/>
                          </a:solidFill>
                          <a:latin typeface="Georgia"/>
                          <a:ea typeface="Georgia"/>
                          <a:cs typeface="Georgia"/>
                          <a:sym typeface="Georgia"/>
                        </a:rPr>
                        <a:t> </a:t>
                      </a:r>
                      <a:r>
                        <a:rPr sz="1200" b="0" dirty="0">
                          <a:solidFill>
                            <a:srgbClr val="660033"/>
                          </a:solidFill>
                          <a:latin typeface="Georgia"/>
                          <a:ea typeface="Georgia"/>
                          <a:cs typeface="Georgia"/>
                          <a:sym typeface="Georgia"/>
                        </a:rPr>
                        <a:t>1 month  after Start Date</a:t>
                      </a:r>
                    </a:p>
                  </a:txBody>
                  <a:tcPr marL="0" marR="0" marT="0" marB="0" horzOverflow="overflow">
                    <a:lnL w="12700">
                      <a:solidFill>
                        <a:srgbClr val="800000"/>
                      </a:solidFill>
                    </a:lnL>
                    <a:lnR w="12700">
                      <a:solidFill>
                        <a:srgbClr val="800000"/>
                      </a:solidFill>
                    </a:lnR>
                    <a:lnT w="12700">
                      <a:solidFill>
                        <a:srgbClr val="5D0100"/>
                      </a:solidFill>
                    </a:lnT>
                    <a:lnB w="12700">
                      <a:solidFill>
                        <a:srgbClr val="800000"/>
                      </a:solidFill>
                    </a:lnB>
                    <a:noFill/>
                  </a:tcPr>
                </a:tc>
                <a:tc>
                  <a:txBody>
                    <a:bodyPr/>
                    <a:lstStyle/>
                    <a:p>
                      <a:pPr algn="l">
                        <a:lnSpc>
                          <a:spcPct val="107000"/>
                        </a:lnSpc>
                        <a:defRPr sz="1800"/>
                      </a:pPr>
                      <a:r>
                        <a:rPr sz="1200" b="0" dirty="0">
                          <a:solidFill>
                            <a:srgbClr val="5D0100"/>
                          </a:solidFill>
                          <a:latin typeface="Georgia"/>
                          <a:ea typeface="Georgia"/>
                          <a:cs typeface="Georgia"/>
                          <a:sym typeface="Georgia"/>
                        </a:rPr>
                        <a:t>Engagement Programs Ministry Team 3 members agree to serve  </a:t>
                      </a:r>
                    </a:p>
                  </a:txBody>
                  <a:tcPr marL="0" marR="0" marT="0" marB="0" horzOverflow="overflow">
                    <a:lnL w="12700">
                      <a:solidFill>
                        <a:srgbClr val="800000"/>
                      </a:solidFill>
                    </a:lnL>
                    <a:lnR w="12700">
                      <a:solidFill>
                        <a:srgbClr val="800000"/>
                      </a:solidFill>
                    </a:lnR>
                    <a:lnT w="12700">
                      <a:solidFill>
                        <a:srgbClr val="5D0100"/>
                      </a:solidFill>
                    </a:lnT>
                    <a:lnB w="12700">
                      <a:solidFill>
                        <a:srgbClr val="800000"/>
                      </a:solidFill>
                    </a:lnB>
                    <a:noFill/>
                  </a:tcPr>
                </a:tc>
                <a:extLst>
                  <a:ext uri="{0D108BD9-81ED-4DB2-BD59-A6C34878D82A}">
                    <a16:rowId xmlns:a16="http://schemas.microsoft.com/office/drawing/2014/main" val="10002"/>
                  </a:ext>
                </a:extLst>
              </a:tr>
              <a:tr h="606954">
                <a:tc>
                  <a:txBody>
                    <a:bodyPr/>
                    <a:lstStyle/>
                    <a:p>
                      <a:pPr marL="0" lvl="1" indent="0" algn="l">
                        <a:defRPr sz="1400" b="1">
                          <a:solidFill>
                            <a:srgbClr val="5D0100"/>
                          </a:solidFill>
                          <a:latin typeface="Georgia"/>
                          <a:ea typeface="Georgia"/>
                          <a:cs typeface="Georgia"/>
                          <a:sym typeface="Georgia"/>
                        </a:defRPr>
                      </a:pPr>
                      <a:r>
                        <a:rPr dirty="0"/>
                        <a:t>2. Determine stewardship and ministry and </a:t>
                      </a:r>
                      <a:r>
                        <a:rPr lang="en-US" dirty="0"/>
                        <a:t>spiritual </a:t>
                      </a:r>
                      <a:r>
                        <a:rPr dirty="0"/>
                        <a:t>engagement key  definitions and effectiveness metrics.</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noFill/>
                  </a:tcPr>
                </a:tc>
                <a:tc>
                  <a:txBody>
                    <a:bodyPr/>
                    <a:lstStyle/>
                    <a:p>
                      <a:pPr marL="60325" indent="0" algn="l">
                        <a:lnSpc>
                          <a:spcPct val="107000"/>
                        </a:lnSpc>
                        <a:defRPr b="1">
                          <a:solidFill>
                            <a:srgbClr val="5D0100"/>
                          </a:solidFill>
                          <a:latin typeface="Georgia"/>
                          <a:ea typeface="Georgia"/>
                          <a:cs typeface="Georgia"/>
                          <a:sym typeface="Georgia"/>
                        </a:defRPr>
                      </a:pPr>
                      <a:r>
                        <a:rPr sz="1200" b="0" dirty="0"/>
                        <a:t>Engagement Programs  Ministry  Team 3</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noFill/>
                  </a:tcPr>
                </a:tc>
                <a:tc>
                  <a:txBody>
                    <a:bodyPr/>
                    <a:lstStyle/>
                    <a:p>
                      <a:pPr algn="l">
                        <a:lnSpc>
                          <a:spcPct val="107000"/>
                        </a:lnSpc>
                        <a:defRPr b="1">
                          <a:solidFill>
                            <a:srgbClr val="FF0000"/>
                          </a:solidFill>
                          <a:latin typeface="Georgia"/>
                          <a:ea typeface="Georgia"/>
                          <a:cs typeface="Georgia"/>
                          <a:sym typeface="Georgia"/>
                        </a:defRPr>
                      </a:pPr>
                      <a:r>
                        <a:rPr lang="en-US" sz="1200" b="0" dirty="0">
                          <a:solidFill>
                            <a:srgbClr val="660033"/>
                          </a:solidFill>
                        </a:rPr>
                        <a:t> </a:t>
                      </a:r>
                      <a:r>
                        <a:rPr sz="1200" b="0" dirty="0">
                          <a:solidFill>
                            <a:srgbClr val="660033"/>
                          </a:solidFill>
                        </a:rPr>
                        <a:t>2 month after step 1</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noFill/>
                  </a:tcPr>
                </a:tc>
                <a:tc>
                  <a:txBody>
                    <a:bodyPr/>
                    <a:lstStyle/>
                    <a:p>
                      <a:pPr algn="l">
                        <a:lnSpc>
                          <a:spcPct val="107000"/>
                        </a:lnSpc>
                        <a:defRPr sz="1800"/>
                      </a:pPr>
                      <a:r>
                        <a:rPr sz="1200" b="0" dirty="0">
                          <a:solidFill>
                            <a:srgbClr val="5D0100"/>
                          </a:solidFill>
                          <a:latin typeface="Georgia"/>
                          <a:ea typeface="Georgia"/>
                          <a:cs typeface="Georgia"/>
                          <a:sym typeface="Georgia"/>
                        </a:rPr>
                        <a:t>Engagement definitions and metrics determined </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noFill/>
                  </a:tcPr>
                </a:tc>
                <a:extLst>
                  <a:ext uri="{0D108BD9-81ED-4DB2-BD59-A6C34878D82A}">
                    <a16:rowId xmlns:a16="http://schemas.microsoft.com/office/drawing/2014/main" val="10003"/>
                  </a:ext>
                </a:extLst>
              </a:tr>
              <a:tr h="765663">
                <a:tc>
                  <a:txBody>
                    <a:bodyPr/>
                    <a:lstStyle/>
                    <a:p>
                      <a:pPr algn="l">
                        <a:lnSpc>
                          <a:spcPct val="107000"/>
                        </a:lnSpc>
                        <a:defRPr sz="1800"/>
                      </a:pPr>
                      <a:r>
                        <a:rPr sz="1400" b="1" dirty="0">
                          <a:solidFill>
                            <a:srgbClr val="5D0100"/>
                          </a:solidFill>
                          <a:latin typeface="Georgia"/>
                          <a:ea typeface="Georgia"/>
                          <a:cs typeface="Georgia"/>
                          <a:sym typeface="Georgia"/>
                        </a:rPr>
                        <a:t>3. Analyze the parish baseline on those key stewardship</a:t>
                      </a:r>
                      <a:r>
                        <a:rPr lang="en-US" sz="1400" b="1" dirty="0">
                          <a:solidFill>
                            <a:srgbClr val="5D0100"/>
                          </a:solidFill>
                          <a:latin typeface="Georgia"/>
                          <a:ea typeface="Georgia"/>
                          <a:cs typeface="Georgia"/>
                          <a:sym typeface="Georgia"/>
                        </a:rPr>
                        <a:t>,</a:t>
                      </a:r>
                      <a:r>
                        <a:rPr sz="1400" b="1" dirty="0">
                          <a:solidFill>
                            <a:srgbClr val="5D0100"/>
                          </a:solidFill>
                          <a:latin typeface="Georgia"/>
                          <a:ea typeface="Georgia"/>
                          <a:cs typeface="Georgia"/>
                          <a:sym typeface="Georgia"/>
                        </a:rPr>
                        <a:t> </a:t>
                      </a:r>
                      <a:r>
                        <a:rPr lang="en-US" sz="1400" b="1" dirty="0">
                          <a:solidFill>
                            <a:srgbClr val="5D0100"/>
                          </a:solidFill>
                          <a:latin typeface="Georgia"/>
                          <a:ea typeface="Georgia"/>
                          <a:cs typeface="Georgia"/>
                          <a:sym typeface="Georgia"/>
                        </a:rPr>
                        <a:t>ministry and spiritual  engagement </a:t>
                      </a:r>
                      <a:r>
                        <a:rPr sz="1400" b="1" dirty="0">
                          <a:solidFill>
                            <a:srgbClr val="5D0100"/>
                          </a:solidFill>
                          <a:latin typeface="Georgia"/>
                          <a:ea typeface="Georgia"/>
                          <a:cs typeface="Georgia"/>
                          <a:sym typeface="Georgia"/>
                        </a:rPr>
                        <a:t>effectiveness metrics and survey/research parish impediments to achieving increased stewardship and ministry and spiritual  engagement success.</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EF6"/>
                    </a:solidFill>
                  </a:tcPr>
                </a:tc>
                <a:tc>
                  <a:txBody>
                    <a:bodyPr/>
                    <a:lstStyle/>
                    <a:p>
                      <a:pPr marL="60325" indent="0" algn="l">
                        <a:lnSpc>
                          <a:spcPct val="107000"/>
                        </a:lnSpc>
                        <a:defRPr b="1">
                          <a:solidFill>
                            <a:srgbClr val="5D0100"/>
                          </a:solidFill>
                          <a:latin typeface="Georgia"/>
                          <a:ea typeface="Georgia"/>
                          <a:cs typeface="Georgia"/>
                          <a:sym typeface="Georgia"/>
                        </a:defRPr>
                      </a:pPr>
                      <a:r>
                        <a:rPr sz="1200" b="0" dirty="0"/>
                        <a:t>Engagement Programs  Ministry Team 3</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EF6"/>
                    </a:solidFill>
                  </a:tcPr>
                </a:tc>
                <a:tc>
                  <a:txBody>
                    <a:bodyPr/>
                    <a:lstStyle/>
                    <a:p>
                      <a:pPr algn="l">
                        <a:lnSpc>
                          <a:spcPct val="107000"/>
                        </a:lnSpc>
                        <a:defRPr b="1">
                          <a:solidFill>
                            <a:srgbClr val="FF0000"/>
                          </a:solidFill>
                          <a:latin typeface="Georgia"/>
                          <a:ea typeface="Georgia"/>
                          <a:cs typeface="Georgia"/>
                          <a:sym typeface="Georgia"/>
                        </a:defRPr>
                      </a:pPr>
                      <a:r>
                        <a:rPr lang="en-US" sz="1200" b="0" dirty="0">
                          <a:solidFill>
                            <a:srgbClr val="660033"/>
                          </a:solidFill>
                        </a:rPr>
                        <a:t> </a:t>
                      </a:r>
                      <a:r>
                        <a:rPr sz="1200" b="0" dirty="0">
                          <a:solidFill>
                            <a:srgbClr val="660033"/>
                          </a:solidFill>
                        </a:rPr>
                        <a:t>1 months after step 2</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EF6"/>
                    </a:solidFill>
                  </a:tcPr>
                </a:tc>
                <a:tc>
                  <a:txBody>
                    <a:bodyPr/>
                    <a:lstStyle/>
                    <a:p>
                      <a:pPr algn="l">
                        <a:lnSpc>
                          <a:spcPct val="107000"/>
                        </a:lnSpc>
                        <a:defRPr sz="1800"/>
                      </a:pPr>
                      <a:r>
                        <a:rPr sz="1200" b="0" dirty="0">
                          <a:solidFill>
                            <a:srgbClr val="5D0100"/>
                          </a:solidFill>
                          <a:latin typeface="Georgia"/>
                          <a:ea typeface="Georgia"/>
                          <a:cs typeface="Georgia"/>
                          <a:sym typeface="Georgia"/>
                        </a:rPr>
                        <a:t>Parish baselines and parish impediments </a:t>
                      </a:r>
                      <a:r>
                        <a:rPr lang="en-US" sz="1200" b="0" dirty="0">
                          <a:solidFill>
                            <a:srgbClr val="5D0100"/>
                          </a:solidFill>
                          <a:latin typeface="Georgia"/>
                          <a:ea typeface="Georgia"/>
                          <a:cs typeface="Georgia"/>
                          <a:sym typeface="Georgia"/>
                        </a:rPr>
                        <a:t>determination </a:t>
                      </a:r>
                      <a:r>
                        <a:rPr sz="1200" b="0" dirty="0">
                          <a:solidFill>
                            <a:srgbClr val="5D0100"/>
                          </a:solidFill>
                          <a:latin typeface="Georgia"/>
                          <a:ea typeface="Georgia"/>
                          <a:cs typeface="Georgia"/>
                          <a:sym typeface="Georgia"/>
                        </a:rPr>
                        <a:t>are finalized</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EF6"/>
                    </a:solidFill>
                  </a:tcPr>
                </a:tc>
                <a:extLst>
                  <a:ext uri="{0D108BD9-81ED-4DB2-BD59-A6C34878D82A}">
                    <a16:rowId xmlns:a16="http://schemas.microsoft.com/office/drawing/2014/main" val="10004"/>
                  </a:ext>
                </a:extLst>
              </a:tr>
              <a:tr h="1095185">
                <a:tc>
                  <a:txBody>
                    <a:bodyPr/>
                    <a:lstStyle/>
                    <a:p>
                      <a:pPr algn="l">
                        <a:lnSpc>
                          <a:spcPct val="107000"/>
                        </a:lnSpc>
                        <a:defRPr sz="1800"/>
                      </a:pPr>
                      <a:r>
                        <a:rPr sz="1400" b="1" dirty="0">
                          <a:solidFill>
                            <a:srgbClr val="5D0100"/>
                          </a:solidFill>
                          <a:latin typeface="Georgia"/>
                          <a:ea typeface="Georgia"/>
                          <a:cs typeface="Georgia"/>
                          <a:sym typeface="Georgia"/>
                        </a:rPr>
                        <a:t>4. Identify at least 5 stewardship/ ministry engagement, and 5 spiritual growth programs, to consider from both inside and outside the Orthodox ecosystem.</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CED"/>
                    </a:solidFill>
                  </a:tcPr>
                </a:tc>
                <a:tc>
                  <a:txBody>
                    <a:bodyPr/>
                    <a:lstStyle/>
                    <a:p>
                      <a:pPr marL="60325" indent="0" algn="l">
                        <a:lnSpc>
                          <a:spcPct val="107000"/>
                        </a:lnSpc>
                        <a:defRPr sz="1800"/>
                      </a:pPr>
                      <a:r>
                        <a:rPr sz="1200" b="0" dirty="0">
                          <a:solidFill>
                            <a:srgbClr val="5D0100"/>
                          </a:solidFill>
                          <a:latin typeface="Georgia"/>
                          <a:ea typeface="Georgia"/>
                          <a:cs typeface="Georgia"/>
                          <a:sym typeface="Georgia"/>
                        </a:rPr>
                        <a:t>Engagement Programs  Ministry Team 3</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CED"/>
                    </a:solidFill>
                  </a:tcPr>
                </a:tc>
                <a:tc>
                  <a:txBody>
                    <a:bodyPr/>
                    <a:lstStyle/>
                    <a:p>
                      <a:pPr algn="l">
                        <a:lnSpc>
                          <a:spcPct val="107000"/>
                        </a:lnSpc>
                        <a:defRPr sz="1800"/>
                      </a:pPr>
                      <a:r>
                        <a:rPr lang="en-US" sz="1200" b="0" dirty="0">
                          <a:solidFill>
                            <a:srgbClr val="660033"/>
                          </a:solidFill>
                          <a:latin typeface="Georgia"/>
                          <a:ea typeface="Georgia"/>
                          <a:cs typeface="Georgia"/>
                          <a:sym typeface="Georgia"/>
                        </a:rPr>
                        <a:t> </a:t>
                      </a:r>
                      <a:r>
                        <a:rPr sz="1200" b="0" dirty="0">
                          <a:solidFill>
                            <a:srgbClr val="660033"/>
                          </a:solidFill>
                          <a:latin typeface="Georgia"/>
                          <a:ea typeface="Georgia"/>
                          <a:cs typeface="Georgia"/>
                          <a:sym typeface="Georgia"/>
                        </a:rPr>
                        <a:t>Simultaneous with steps 2 </a:t>
                      </a:r>
                      <a:r>
                        <a:rPr lang="en-US" sz="1200" b="0" dirty="0">
                          <a:solidFill>
                            <a:srgbClr val="660033"/>
                          </a:solidFill>
                          <a:latin typeface="Georgia"/>
                          <a:ea typeface="Georgia"/>
                          <a:cs typeface="Georgia"/>
                          <a:sym typeface="Georgia"/>
                        </a:rPr>
                        <a:t>   </a:t>
                      </a:r>
                      <a:r>
                        <a:rPr sz="1200" b="0" dirty="0">
                          <a:solidFill>
                            <a:srgbClr val="660033"/>
                          </a:solidFill>
                          <a:latin typeface="Georgia"/>
                          <a:ea typeface="Georgia"/>
                          <a:cs typeface="Georgia"/>
                          <a:sym typeface="Georgia"/>
                        </a:rPr>
                        <a:t>&amp; 3</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CED"/>
                    </a:solidFill>
                  </a:tcPr>
                </a:tc>
                <a:tc>
                  <a:txBody>
                    <a:bodyPr/>
                    <a:lstStyle/>
                    <a:p>
                      <a:pPr algn="l">
                        <a:lnSpc>
                          <a:spcPct val="107000"/>
                        </a:lnSpc>
                        <a:defRPr sz="1800"/>
                      </a:pPr>
                      <a:r>
                        <a:rPr sz="1200" b="0" dirty="0">
                          <a:solidFill>
                            <a:srgbClr val="5D0100"/>
                          </a:solidFill>
                          <a:latin typeface="Georgia"/>
                          <a:ea typeface="Georgia"/>
                          <a:cs typeface="Georgia"/>
                          <a:sym typeface="Georgia"/>
                        </a:rPr>
                        <a:t>At least 5 stewardship /ministry engagement, and 5 spiritual growth programs are examined</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CED"/>
                    </a:solidFill>
                  </a:tcPr>
                </a:tc>
                <a:extLst>
                  <a:ext uri="{0D108BD9-81ED-4DB2-BD59-A6C34878D82A}">
                    <a16:rowId xmlns:a16="http://schemas.microsoft.com/office/drawing/2014/main" val="10005"/>
                  </a:ext>
                </a:extLst>
              </a:tr>
            </a:tbl>
          </a:graphicData>
        </a:graphic>
      </p:graphicFrame>
      <p:sp>
        <p:nvSpPr>
          <p:cNvPr id="318" name="Title 1"/>
          <p:cNvSpPr txBox="1">
            <a:spLocks noGrp="1"/>
          </p:cNvSpPr>
          <p:nvPr>
            <p:ph type="title"/>
          </p:nvPr>
        </p:nvSpPr>
        <p:spPr>
          <a:xfrm>
            <a:off x="3920896" y="-43934"/>
            <a:ext cx="4297553" cy="1143001"/>
          </a:xfrm>
          <a:prstGeom prst="rect">
            <a:avLst/>
          </a:prstGeom>
        </p:spPr>
        <p:txBody>
          <a:bodyPr/>
          <a:lstStyle/>
          <a:p>
            <a:pPr>
              <a:defRPr sz="2400" u="none"/>
            </a:pPr>
            <a:r>
              <a:rPr sz="2000" dirty="0"/>
              <a:t>Parishioner Engagement  &amp; Spiritual Growth Wildly  </a:t>
            </a:r>
            <a:r>
              <a:rPr sz="2000" u="sng" dirty="0"/>
              <a:t>Important Goal 3 Action Plan</a:t>
            </a:r>
          </a:p>
        </p:txBody>
      </p:sp>
      <p:pic>
        <p:nvPicPr>
          <p:cNvPr id="319" name="Picture 5" descr="Picture 5"/>
          <p:cNvPicPr>
            <a:picLocks noChangeAspect="1"/>
          </p:cNvPicPr>
          <p:nvPr/>
        </p:nvPicPr>
        <p:blipFill>
          <a:blip r:embed="rId2"/>
          <a:stretch>
            <a:fillRect/>
          </a:stretch>
        </p:blipFill>
        <p:spPr>
          <a:xfrm>
            <a:off x="1037063" y="130750"/>
            <a:ext cx="2983519" cy="752464"/>
          </a:xfrm>
          <a:prstGeom prst="rect">
            <a:avLst/>
          </a:prstGeom>
          <a:ln w="12700">
            <a:miter lim="400000"/>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1" name="Content Placeholder 3"/>
          <p:cNvGraphicFramePr/>
          <p:nvPr/>
        </p:nvGraphicFramePr>
        <p:xfrm>
          <a:off x="61678" y="1068478"/>
          <a:ext cx="9020641" cy="5635216"/>
        </p:xfrm>
        <a:graphic>
          <a:graphicData uri="http://schemas.openxmlformats.org/drawingml/2006/table">
            <a:tbl>
              <a:tblPr firstRow="1" bandRow="1"/>
              <a:tblGrid>
                <a:gridCol w="3893110">
                  <a:extLst>
                    <a:ext uri="{9D8B030D-6E8A-4147-A177-3AD203B41FA5}">
                      <a16:colId xmlns:a16="http://schemas.microsoft.com/office/drawing/2014/main" val="20000"/>
                    </a:ext>
                  </a:extLst>
                </a:gridCol>
                <a:gridCol w="1520030">
                  <a:extLst>
                    <a:ext uri="{9D8B030D-6E8A-4147-A177-3AD203B41FA5}">
                      <a16:colId xmlns:a16="http://schemas.microsoft.com/office/drawing/2014/main" val="20001"/>
                    </a:ext>
                  </a:extLst>
                </a:gridCol>
                <a:gridCol w="1639824">
                  <a:extLst>
                    <a:ext uri="{9D8B030D-6E8A-4147-A177-3AD203B41FA5}">
                      <a16:colId xmlns:a16="http://schemas.microsoft.com/office/drawing/2014/main" val="20002"/>
                    </a:ext>
                  </a:extLst>
                </a:gridCol>
                <a:gridCol w="1967677">
                  <a:extLst>
                    <a:ext uri="{9D8B030D-6E8A-4147-A177-3AD203B41FA5}">
                      <a16:colId xmlns:a16="http://schemas.microsoft.com/office/drawing/2014/main" val="20003"/>
                    </a:ext>
                  </a:extLst>
                </a:gridCol>
              </a:tblGrid>
              <a:tr h="455835">
                <a:tc>
                  <a:txBody>
                    <a:bodyPr/>
                    <a:lstStyle/>
                    <a:p>
                      <a:pPr algn="ctr">
                        <a:defRPr>
                          <a:solidFill>
                            <a:srgbClr val="800000"/>
                          </a:solidFill>
                          <a:latin typeface="Georgia"/>
                          <a:ea typeface="Georgia"/>
                          <a:cs typeface="Georgia"/>
                          <a:sym typeface="Georgia"/>
                        </a:defRPr>
                      </a:pPr>
                      <a:r>
                        <a:rPr dirty="0"/>
                        <a:t>Key  Actions  Necessary  To  Achieve  </a:t>
                      </a:r>
                    </a:p>
                    <a:p>
                      <a:pPr algn="ctr">
                        <a:defRPr u="sng">
                          <a:solidFill>
                            <a:srgbClr val="800000"/>
                          </a:solidFill>
                          <a:latin typeface="Georgia"/>
                          <a:ea typeface="Georgia"/>
                          <a:cs typeface="Georgia"/>
                          <a:sym typeface="Georgia"/>
                        </a:defRPr>
                      </a:pPr>
                      <a:r>
                        <a:rPr dirty="0"/>
                        <a:t>Strategic  WIG 3</a:t>
                      </a:r>
                    </a:p>
                  </a:txBody>
                  <a:tcPr marL="45720" marR="45720" horzOverflow="overflow">
                    <a:lnL w="12700">
                      <a:solidFill>
                        <a:srgbClr val="800000"/>
                      </a:solidFill>
                    </a:lnL>
                    <a:lnR w="12700">
                      <a:solidFill>
                        <a:srgbClr val="800000"/>
                      </a:solidFill>
                    </a:lnR>
                    <a:lnT w="12700">
                      <a:solidFill>
                        <a:srgbClr val="800000"/>
                      </a:solidFill>
                    </a:lnT>
                    <a:lnB w="12700">
                      <a:solidFill>
                        <a:srgbClr val="5D0100"/>
                      </a:solidFill>
                    </a:lnB>
                    <a:solidFill>
                      <a:srgbClr val="FFF8CD"/>
                    </a:solidFill>
                  </a:tcPr>
                </a:tc>
                <a:tc>
                  <a:txBody>
                    <a:bodyPr/>
                    <a:lstStyle/>
                    <a:p>
                      <a:pPr algn="ctr">
                        <a:defRPr>
                          <a:solidFill>
                            <a:srgbClr val="800000"/>
                          </a:solidFill>
                          <a:latin typeface="Georgia"/>
                          <a:ea typeface="Georgia"/>
                          <a:cs typeface="Georgia"/>
                          <a:sym typeface="Georgia"/>
                        </a:defRPr>
                      </a:pPr>
                      <a:r>
                        <a:rPr u="sng" dirty="0"/>
                        <a:t>Responsible Party</a:t>
                      </a:r>
                    </a:p>
                  </a:txBody>
                  <a:tcPr marL="45720" marR="45720" horzOverflow="overflow">
                    <a:lnL w="12700">
                      <a:solidFill>
                        <a:srgbClr val="800000"/>
                      </a:solidFill>
                    </a:lnL>
                    <a:lnR w="12700">
                      <a:solidFill>
                        <a:srgbClr val="800000"/>
                      </a:solidFill>
                    </a:lnR>
                    <a:lnT w="12700">
                      <a:solidFill>
                        <a:srgbClr val="800000"/>
                      </a:solidFill>
                    </a:lnT>
                    <a:lnB w="12700">
                      <a:solidFill>
                        <a:srgbClr val="5D0100"/>
                      </a:solidFill>
                    </a:lnB>
                    <a:solidFill>
                      <a:srgbClr val="FFF8CD"/>
                    </a:solidFill>
                  </a:tcPr>
                </a:tc>
                <a:tc>
                  <a:txBody>
                    <a:bodyPr/>
                    <a:lstStyle/>
                    <a:p>
                      <a:pPr algn="ctr">
                        <a:defRPr>
                          <a:solidFill>
                            <a:srgbClr val="800000"/>
                          </a:solidFill>
                          <a:latin typeface="Georgia"/>
                          <a:ea typeface="Georgia"/>
                          <a:cs typeface="Georgia"/>
                          <a:sym typeface="Georgia"/>
                        </a:defRPr>
                      </a:pPr>
                      <a:r>
                        <a:rPr u="sng" dirty="0"/>
                        <a:t>Deadline Timetable</a:t>
                      </a:r>
                    </a:p>
                  </a:txBody>
                  <a:tcPr marL="45720" marR="45720" horzOverflow="overflow">
                    <a:lnL w="12700">
                      <a:solidFill>
                        <a:srgbClr val="800000"/>
                      </a:solidFill>
                    </a:lnL>
                    <a:lnR w="12700">
                      <a:solidFill>
                        <a:srgbClr val="800000"/>
                      </a:solidFill>
                    </a:lnR>
                    <a:lnT w="12700">
                      <a:solidFill>
                        <a:srgbClr val="800000"/>
                      </a:solidFill>
                    </a:lnT>
                    <a:lnB w="12700">
                      <a:solidFill>
                        <a:srgbClr val="5D0100"/>
                      </a:solidFill>
                    </a:lnB>
                    <a:solidFill>
                      <a:srgbClr val="FFF8CD"/>
                    </a:solidFill>
                  </a:tcPr>
                </a:tc>
                <a:tc>
                  <a:txBody>
                    <a:bodyPr/>
                    <a:lstStyle/>
                    <a:p>
                      <a:pPr algn="ctr">
                        <a:defRPr>
                          <a:solidFill>
                            <a:srgbClr val="800000"/>
                          </a:solidFill>
                          <a:latin typeface="Georgia"/>
                          <a:ea typeface="Georgia"/>
                          <a:cs typeface="Georgia"/>
                          <a:sym typeface="Georgia"/>
                        </a:defRPr>
                      </a:pPr>
                      <a:r>
                        <a:rPr dirty="0"/>
                        <a:t>Completion </a:t>
                      </a:r>
                    </a:p>
                    <a:p>
                      <a:pPr algn="ctr">
                        <a:defRPr u="sng">
                          <a:solidFill>
                            <a:srgbClr val="800000"/>
                          </a:solidFill>
                          <a:latin typeface="Georgia"/>
                          <a:ea typeface="Georgia"/>
                          <a:cs typeface="Georgia"/>
                          <a:sym typeface="Georgia"/>
                        </a:defRPr>
                      </a:pPr>
                      <a:r>
                        <a:rPr dirty="0"/>
                        <a:t>Confirmation Test</a:t>
                      </a:r>
                    </a:p>
                  </a:txBody>
                  <a:tcPr marL="45720" marR="45720" horzOverflow="overflow">
                    <a:lnL w="12700">
                      <a:solidFill>
                        <a:srgbClr val="800000"/>
                      </a:solidFill>
                    </a:lnL>
                    <a:lnR w="12700">
                      <a:solidFill>
                        <a:srgbClr val="800000"/>
                      </a:solidFill>
                    </a:lnR>
                    <a:lnT w="12700">
                      <a:solidFill>
                        <a:srgbClr val="800000"/>
                      </a:solidFill>
                    </a:lnT>
                    <a:lnB w="12700">
                      <a:solidFill>
                        <a:srgbClr val="5D0100"/>
                      </a:solidFill>
                    </a:lnB>
                    <a:solidFill>
                      <a:srgbClr val="FFF8CD"/>
                    </a:solidFill>
                  </a:tcPr>
                </a:tc>
                <a:extLst>
                  <a:ext uri="{0D108BD9-81ED-4DB2-BD59-A6C34878D82A}">
                    <a16:rowId xmlns:a16="http://schemas.microsoft.com/office/drawing/2014/main" val="10000"/>
                  </a:ext>
                </a:extLst>
              </a:tr>
              <a:tr h="303122">
                <a:tc gridSpan="4">
                  <a:txBody>
                    <a:bodyPr/>
                    <a:lstStyle/>
                    <a:p>
                      <a:pPr algn="l">
                        <a:lnSpc>
                          <a:spcPct val="107000"/>
                        </a:lnSpc>
                        <a:defRPr sz="1800"/>
                      </a:pPr>
                      <a:r>
                        <a:rPr sz="1400" b="1" u="sng" dirty="0">
                          <a:solidFill>
                            <a:srgbClr val="FF0000"/>
                          </a:solidFill>
                          <a:latin typeface="Georgia"/>
                          <a:ea typeface="Georgia"/>
                          <a:cs typeface="Georgia"/>
                          <a:sym typeface="Georgia"/>
                        </a:rPr>
                        <a:t>LAG 2: Develop   the   most  effective Engagement  Programs  within  4 	months</a:t>
                      </a:r>
                    </a:p>
                  </a:txBody>
                  <a:tcPr marL="0" marR="0" marT="0" marB="0" horzOverflow="overflow">
                    <a:lnL w="12700">
                      <a:solidFill>
                        <a:srgbClr val="5D0100"/>
                      </a:solidFill>
                    </a:lnL>
                    <a:lnR w="12700">
                      <a:solidFill>
                        <a:srgbClr val="5D0100"/>
                      </a:solidFill>
                    </a:lnR>
                    <a:lnT w="12700">
                      <a:solidFill>
                        <a:srgbClr val="5D0100"/>
                      </a:solidFill>
                    </a:lnT>
                    <a:lnB w="12700">
                      <a:solidFill>
                        <a:srgbClr val="5D0100"/>
                      </a:solidFill>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303122">
                <a:tc>
                  <a:txBody>
                    <a:bodyPr/>
                    <a:lstStyle/>
                    <a:p>
                      <a:pPr marL="57150" lvl="1" indent="0" algn="l">
                        <a:defRPr sz="1400" b="1">
                          <a:solidFill>
                            <a:srgbClr val="5D0100"/>
                          </a:solidFill>
                          <a:latin typeface="Georgia"/>
                          <a:ea typeface="Georgia"/>
                          <a:cs typeface="Georgia"/>
                          <a:sym typeface="Georgia"/>
                        </a:defRPr>
                      </a:pPr>
                      <a:r>
                        <a:rPr dirty="0"/>
                        <a:t>5. Evaluate researched stewardship/ ministry engagement and  spiritual growth programs for effectiveness  against key performance metrics and parish baselines based on criteria of effectiveness determined in step 2.</a:t>
                      </a:r>
                    </a:p>
                  </a:txBody>
                  <a:tcPr marL="0" marR="0" marT="0" marB="0" horzOverflow="overflow">
                    <a:lnL w="12700">
                      <a:solidFill>
                        <a:srgbClr val="800000"/>
                      </a:solidFill>
                    </a:lnL>
                    <a:lnR w="12700">
                      <a:solidFill>
                        <a:srgbClr val="800000"/>
                      </a:solidFill>
                    </a:lnR>
                    <a:lnT w="12700">
                      <a:solidFill>
                        <a:srgbClr val="5D0100"/>
                      </a:solidFill>
                    </a:lnT>
                    <a:lnB w="12700">
                      <a:solidFill>
                        <a:srgbClr val="800000"/>
                      </a:solidFill>
                    </a:lnB>
                    <a:noFill/>
                  </a:tcPr>
                </a:tc>
                <a:tc>
                  <a:txBody>
                    <a:bodyPr/>
                    <a:lstStyle/>
                    <a:p>
                      <a:pPr algn="l">
                        <a:lnSpc>
                          <a:spcPct val="107000"/>
                        </a:lnSpc>
                        <a:defRPr sz="1800"/>
                      </a:pPr>
                      <a:r>
                        <a:rPr sz="1200" b="0" dirty="0">
                          <a:solidFill>
                            <a:srgbClr val="5D0100"/>
                          </a:solidFill>
                          <a:latin typeface="Georgia"/>
                          <a:ea typeface="Georgia"/>
                          <a:cs typeface="Georgia"/>
                          <a:sym typeface="Georgia"/>
                        </a:rPr>
                        <a:t>Engagement Programs  Ministry Team 3</a:t>
                      </a:r>
                    </a:p>
                  </a:txBody>
                  <a:tcPr marL="0" marR="0" marT="0" marB="0" horzOverflow="overflow">
                    <a:lnL w="12700">
                      <a:solidFill>
                        <a:srgbClr val="800000"/>
                      </a:solidFill>
                    </a:lnL>
                    <a:lnR w="12700">
                      <a:solidFill>
                        <a:srgbClr val="800000"/>
                      </a:solidFill>
                    </a:lnR>
                    <a:lnT w="12700">
                      <a:solidFill>
                        <a:srgbClr val="5D0100"/>
                      </a:solidFill>
                    </a:lnT>
                    <a:lnB w="12700">
                      <a:solidFill>
                        <a:srgbClr val="800000"/>
                      </a:solidFill>
                    </a:lnB>
                    <a:solidFill>
                      <a:srgbClr val="FFFEF6"/>
                    </a:solidFill>
                  </a:tcPr>
                </a:tc>
                <a:tc>
                  <a:txBody>
                    <a:bodyPr/>
                    <a:lstStyle/>
                    <a:p>
                      <a:pPr algn="l">
                        <a:lnSpc>
                          <a:spcPct val="107000"/>
                        </a:lnSpc>
                        <a:defRPr b="1">
                          <a:solidFill>
                            <a:srgbClr val="FF0000"/>
                          </a:solidFill>
                          <a:latin typeface="Georgia"/>
                          <a:ea typeface="Georgia"/>
                          <a:cs typeface="Georgia"/>
                          <a:sym typeface="Georgia"/>
                        </a:defRPr>
                      </a:pPr>
                      <a:r>
                        <a:rPr sz="1200" b="0" dirty="0">
                          <a:solidFill>
                            <a:srgbClr val="660033"/>
                          </a:solidFill>
                        </a:rPr>
                        <a:t>2 months after step 4</a:t>
                      </a:r>
                    </a:p>
                  </a:txBody>
                  <a:tcPr marL="0" marR="0" marT="0" marB="0" horzOverflow="overflow">
                    <a:lnL w="12700">
                      <a:solidFill>
                        <a:srgbClr val="800000"/>
                      </a:solidFill>
                    </a:lnL>
                    <a:lnR w="12700">
                      <a:solidFill>
                        <a:srgbClr val="800000"/>
                      </a:solidFill>
                    </a:lnR>
                    <a:lnT w="12700">
                      <a:solidFill>
                        <a:srgbClr val="5D0100"/>
                      </a:solidFill>
                    </a:lnT>
                    <a:lnB w="12700">
                      <a:solidFill>
                        <a:srgbClr val="800000"/>
                      </a:solidFill>
                    </a:lnB>
                    <a:solidFill>
                      <a:srgbClr val="FFFEF6"/>
                    </a:solidFill>
                  </a:tcPr>
                </a:tc>
                <a:tc>
                  <a:txBody>
                    <a:bodyPr/>
                    <a:lstStyle/>
                    <a:p>
                      <a:pPr algn="l">
                        <a:lnSpc>
                          <a:spcPct val="107000"/>
                        </a:lnSpc>
                        <a:defRPr sz="1800"/>
                      </a:pPr>
                      <a:r>
                        <a:rPr sz="1200" b="0" dirty="0">
                          <a:solidFill>
                            <a:srgbClr val="5D0100"/>
                          </a:solidFill>
                          <a:latin typeface="Georgia"/>
                          <a:ea typeface="Georgia"/>
                          <a:cs typeface="Georgia"/>
                          <a:sym typeface="Georgia"/>
                        </a:rPr>
                        <a:t>Evaluation of alternative stewardship, ministry engagement, and spiritual engagement programs is completed </a:t>
                      </a:r>
                    </a:p>
                  </a:txBody>
                  <a:tcPr marL="0" marR="0" marT="0" marB="0" horzOverflow="overflow">
                    <a:lnL w="12700">
                      <a:solidFill>
                        <a:srgbClr val="800000"/>
                      </a:solidFill>
                    </a:lnL>
                    <a:lnR w="12700">
                      <a:solidFill>
                        <a:srgbClr val="800000"/>
                      </a:solidFill>
                    </a:lnR>
                    <a:lnT w="12700">
                      <a:solidFill>
                        <a:srgbClr val="5D0100"/>
                      </a:solidFill>
                    </a:lnT>
                    <a:lnB w="12700">
                      <a:solidFill>
                        <a:srgbClr val="800000"/>
                      </a:solidFill>
                    </a:lnB>
                    <a:solidFill>
                      <a:srgbClr val="FFFEF6"/>
                    </a:solidFill>
                  </a:tcPr>
                </a:tc>
                <a:extLst>
                  <a:ext uri="{0D108BD9-81ED-4DB2-BD59-A6C34878D82A}">
                    <a16:rowId xmlns:a16="http://schemas.microsoft.com/office/drawing/2014/main" val="10002"/>
                  </a:ext>
                </a:extLst>
              </a:tr>
              <a:tr h="303122">
                <a:tc>
                  <a:txBody>
                    <a:bodyPr/>
                    <a:lstStyle/>
                    <a:p>
                      <a:pPr marL="57150" lvl="1" indent="0" algn="l">
                        <a:defRPr sz="1400" b="1">
                          <a:solidFill>
                            <a:srgbClr val="5D0100"/>
                          </a:solidFill>
                          <a:latin typeface="Georgia"/>
                          <a:ea typeface="Georgia"/>
                          <a:cs typeface="Georgia"/>
                          <a:sym typeface="Georgia"/>
                        </a:defRPr>
                      </a:pPr>
                      <a:r>
                        <a:rPr dirty="0"/>
                        <a:t>6. Modify </a:t>
                      </a:r>
                      <a:r>
                        <a:rPr lang="en-US" dirty="0"/>
                        <a:t>or develop </a:t>
                      </a:r>
                      <a:r>
                        <a:rPr dirty="0"/>
                        <a:t>stewardship / ministry engagement and  spiritual growth programs (collectively, the “Engagement Programs”) for utilization at St. Nicholas and finalize Engagement Programs and establish monthly performance benchmarks.  </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noFill/>
                  </a:tcPr>
                </a:tc>
                <a:tc>
                  <a:txBody>
                    <a:bodyPr/>
                    <a:lstStyle/>
                    <a:p>
                      <a:pPr algn="l">
                        <a:lnSpc>
                          <a:spcPct val="107000"/>
                        </a:lnSpc>
                        <a:defRPr sz="1800"/>
                      </a:pPr>
                      <a:r>
                        <a:rPr sz="1200" b="0" dirty="0">
                          <a:solidFill>
                            <a:srgbClr val="5D0100"/>
                          </a:solidFill>
                          <a:latin typeface="Georgia"/>
                          <a:ea typeface="Georgia"/>
                          <a:cs typeface="Georgia"/>
                          <a:sym typeface="Georgia"/>
                        </a:rPr>
                        <a:t>Engagement Programs  Ministry Team 3</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CED"/>
                    </a:solidFill>
                  </a:tcPr>
                </a:tc>
                <a:tc>
                  <a:txBody>
                    <a:bodyPr/>
                    <a:lstStyle/>
                    <a:p>
                      <a:pPr algn="l">
                        <a:lnSpc>
                          <a:spcPct val="107000"/>
                        </a:lnSpc>
                        <a:defRPr b="1">
                          <a:solidFill>
                            <a:srgbClr val="FF0000"/>
                          </a:solidFill>
                          <a:latin typeface="Georgia"/>
                          <a:ea typeface="Georgia"/>
                          <a:cs typeface="Georgia"/>
                          <a:sym typeface="Georgia"/>
                        </a:defRPr>
                      </a:pPr>
                      <a:r>
                        <a:rPr sz="1200" b="0" dirty="0">
                          <a:solidFill>
                            <a:srgbClr val="660033"/>
                          </a:solidFill>
                        </a:rPr>
                        <a:t>2 months after step 5</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CED"/>
                    </a:solidFill>
                  </a:tcPr>
                </a:tc>
                <a:tc>
                  <a:txBody>
                    <a:bodyPr/>
                    <a:lstStyle/>
                    <a:p>
                      <a:pPr algn="l">
                        <a:lnSpc>
                          <a:spcPct val="107000"/>
                        </a:lnSpc>
                        <a:defRPr sz="1800"/>
                      </a:pPr>
                      <a:r>
                        <a:rPr sz="1200" b="0" dirty="0">
                          <a:solidFill>
                            <a:srgbClr val="5D0100"/>
                          </a:solidFill>
                          <a:latin typeface="Georgia"/>
                          <a:ea typeface="Georgia"/>
                          <a:cs typeface="Georgia"/>
                          <a:sym typeface="Georgia"/>
                        </a:rPr>
                        <a:t>Engagement Programs are finalized, and monthly performance benchmarks are determined</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CED"/>
                    </a:solidFill>
                  </a:tcPr>
                </a:tc>
                <a:extLst>
                  <a:ext uri="{0D108BD9-81ED-4DB2-BD59-A6C34878D82A}">
                    <a16:rowId xmlns:a16="http://schemas.microsoft.com/office/drawing/2014/main" val="10003"/>
                  </a:ext>
                </a:extLst>
              </a:tr>
              <a:tr h="303122">
                <a:tc gridSpan="4">
                  <a:txBody>
                    <a:bodyPr/>
                    <a:lstStyle/>
                    <a:p>
                      <a:pPr algn="l">
                        <a:lnSpc>
                          <a:spcPct val="107000"/>
                        </a:lnSpc>
                        <a:defRPr sz="1800"/>
                      </a:pPr>
                      <a:r>
                        <a:rPr sz="1400" b="1" u="sng" dirty="0">
                          <a:solidFill>
                            <a:srgbClr val="FF0000"/>
                          </a:solidFill>
                          <a:latin typeface="Georgia"/>
                          <a:ea typeface="Georgia"/>
                          <a:cs typeface="Georgia"/>
                          <a:sym typeface="Georgia"/>
                        </a:rPr>
                        <a:t>LAG 3: Recruit  and  train  the  parish  Engagement  Ambassadors  within 2  months</a:t>
                      </a:r>
                    </a:p>
                  </a:txBody>
                  <a:tcPr marL="0" marR="0" marT="0" marB="0" horzOverflow="overflow">
                    <a:lnL w="12700">
                      <a:solidFill>
                        <a:srgbClr val="800000"/>
                      </a:solidFill>
                    </a:lnL>
                    <a:lnR w="12700">
                      <a:solidFill>
                        <a:srgbClr val="800000"/>
                      </a:solidFill>
                    </a:lnR>
                    <a:lnT w="12700">
                      <a:solidFill>
                        <a:srgbClr val="800000"/>
                      </a:solidFill>
                    </a:lnT>
                    <a:lnB w="12700">
                      <a:solidFill>
                        <a:srgbClr val="5D0100"/>
                      </a:solidFill>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4"/>
                  </a:ext>
                </a:extLst>
              </a:tr>
              <a:tr h="761772">
                <a:tc>
                  <a:txBody>
                    <a:bodyPr/>
                    <a:lstStyle/>
                    <a:p>
                      <a:pPr marL="57150" lvl="1" indent="0" algn="l">
                        <a:defRPr sz="1400" b="1">
                          <a:solidFill>
                            <a:srgbClr val="5D0100"/>
                          </a:solidFill>
                          <a:latin typeface="Georgia"/>
                          <a:ea typeface="Georgia"/>
                          <a:cs typeface="Georgia"/>
                          <a:sym typeface="Georgia"/>
                        </a:defRPr>
                      </a:pPr>
                      <a:r>
                        <a:rPr dirty="0"/>
                        <a:t>7. Identify and recruit the “Engagement Ambassadors” who can implement the Engagement Programs.</a:t>
                      </a:r>
                    </a:p>
                  </a:txBody>
                  <a:tcPr marL="0" marR="0" marT="0" marB="0" horzOverflow="overflow">
                    <a:lnL w="12700">
                      <a:solidFill>
                        <a:srgbClr val="5D0100"/>
                      </a:solidFill>
                    </a:lnL>
                    <a:lnR w="12700">
                      <a:solidFill>
                        <a:srgbClr val="5D0100"/>
                      </a:solidFill>
                    </a:lnR>
                    <a:lnT w="12700">
                      <a:solidFill>
                        <a:srgbClr val="5D0100"/>
                      </a:solidFill>
                    </a:lnT>
                    <a:lnB w="12700">
                      <a:solidFill>
                        <a:srgbClr val="5D0100"/>
                      </a:solidFill>
                    </a:lnB>
                    <a:solidFill>
                      <a:srgbClr val="FFFCED"/>
                    </a:solidFill>
                  </a:tcPr>
                </a:tc>
                <a:tc>
                  <a:txBody>
                    <a:bodyPr/>
                    <a:lstStyle/>
                    <a:p>
                      <a:pPr algn="l">
                        <a:lnSpc>
                          <a:spcPct val="107000"/>
                        </a:lnSpc>
                        <a:defRPr sz="1800"/>
                      </a:pPr>
                      <a:r>
                        <a:rPr sz="1200" b="0" dirty="0">
                          <a:solidFill>
                            <a:srgbClr val="5D0100"/>
                          </a:solidFill>
                          <a:latin typeface="Georgia"/>
                          <a:ea typeface="Georgia"/>
                          <a:cs typeface="Georgia"/>
                          <a:sym typeface="Georgia"/>
                        </a:rPr>
                        <a:t>Engagement Programs Ministry Team 3</a:t>
                      </a:r>
                    </a:p>
                  </a:txBody>
                  <a:tcPr marL="0" marR="0" marT="0" marB="0" horzOverflow="overflow">
                    <a:lnL w="12700">
                      <a:solidFill>
                        <a:srgbClr val="5D0100"/>
                      </a:solidFill>
                    </a:lnL>
                    <a:lnR w="12700">
                      <a:solidFill>
                        <a:srgbClr val="5D0100"/>
                      </a:solidFill>
                    </a:lnR>
                    <a:lnT w="12700">
                      <a:solidFill>
                        <a:srgbClr val="5D0100"/>
                      </a:solidFill>
                    </a:lnT>
                    <a:lnB w="12700">
                      <a:solidFill>
                        <a:srgbClr val="5D0100"/>
                      </a:solidFill>
                    </a:lnB>
                    <a:solidFill>
                      <a:srgbClr val="FFFCED"/>
                    </a:solidFill>
                  </a:tcPr>
                </a:tc>
                <a:tc>
                  <a:txBody>
                    <a:bodyPr/>
                    <a:lstStyle/>
                    <a:p>
                      <a:pPr algn="l">
                        <a:lnSpc>
                          <a:spcPct val="107000"/>
                        </a:lnSpc>
                        <a:defRPr b="1">
                          <a:solidFill>
                            <a:srgbClr val="FF0000"/>
                          </a:solidFill>
                          <a:latin typeface="Georgia"/>
                          <a:ea typeface="Georgia"/>
                          <a:cs typeface="Georgia"/>
                          <a:sym typeface="Georgia"/>
                        </a:defRPr>
                      </a:pPr>
                      <a:r>
                        <a:rPr sz="1200" b="0" dirty="0">
                          <a:solidFill>
                            <a:srgbClr val="660033"/>
                          </a:solidFill>
                        </a:rPr>
                        <a:t>1 month after step 6</a:t>
                      </a:r>
                    </a:p>
                  </a:txBody>
                  <a:tcPr marL="0" marR="0" marT="0" marB="0" horzOverflow="overflow">
                    <a:lnL w="12700">
                      <a:solidFill>
                        <a:srgbClr val="5D0100"/>
                      </a:solidFill>
                    </a:lnL>
                    <a:lnR w="12700">
                      <a:solidFill>
                        <a:srgbClr val="5D0100"/>
                      </a:solidFill>
                    </a:lnR>
                    <a:lnT w="12700">
                      <a:solidFill>
                        <a:srgbClr val="5D0100"/>
                      </a:solidFill>
                    </a:lnT>
                    <a:lnB w="12700">
                      <a:solidFill>
                        <a:srgbClr val="5D0100"/>
                      </a:solidFill>
                    </a:lnB>
                    <a:solidFill>
                      <a:srgbClr val="FFFCED"/>
                    </a:solidFill>
                  </a:tcPr>
                </a:tc>
                <a:tc>
                  <a:txBody>
                    <a:bodyPr/>
                    <a:lstStyle/>
                    <a:p>
                      <a:pPr algn="l">
                        <a:lnSpc>
                          <a:spcPct val="107000"/>
                        </a:lnSpc>
                        <a:defRPr sz="1800"/>
                      </a:pPr>
                      <a:r>
                        <a:rPr sz="1200" b="0" dirty="0">
                          <a:solidFill>
                            <a:srgbClr val="5D0100"/>
                          </a:solidFill>
                          <a:latin typeface="Georgia"/>
                          <a:ea typeface="Georgia"/>
                          <a:cs typeface="Georgia"/>
                          <a:sym typeface="Georgia"/>
                        </a:rPr>
                        <a:t>Engagement Ambassadors are recruited</a:t>
                      </a:r>
                    </a:p>
                  </a:txBody>
                  <a:tcPr marL="0" marR="0" marT="0" marB="0" horzOverflow="overflow">
                    <a:lnL w="12700">
                      <a:solidFill>
                        <a:srgbClr val="5D0100"/>
                      </a:solidFill>
                    </a:lnL>
                    <a:lnR w="12700">
                      <a:solidFill>
                        <a:srgbClr val="5D0100"/>
                      </a:solidFill>
                    </a:lnR>
                    <a:lnT w="12700">
                      <a:solidFill>
                        <a:srgbClr val="5D0100"/>
                      </a:solidFill>
                    </a:lnT>
                    <a:lnB w="12700">
                      <a:solidFill>
                        <a:srgbClr val="5D0100"/>
                      </a:solidFill>
                    </a:lnB>
                    <a:solidFill>
                      <a:srgbClr val="FFFCED"/>
                    </a:solidFill>
                  </a:tcPr>
                </a:tc>
                <a:extLst>
                  <a:ext uri="{0D108BD9-81ED-4DB2-BD59-A6C34878D82A}">
                    <a16:rowId xmlns:a16="http://schemas.microsoft.com/office/drawing/2014/main" val="10005"/>
                  </a:ext>
                </a:extLst>
              </a:tr>
              <a:tr h="625969">
                <a:tc>
                  <a:txBody>
                    <a:bodyPr/>
                    <a:lstStyle/>
                    <a:p>
                      <a:pPr marL="57150" lvl="1" indent="0" algn="l">
                        <a:defRPr sz="1400" b="1">
                          <a:solidFill>
                            <a:srgbClr val="5D0100"/>
                          </a:solidFill>
                          <a:latin typeface="Georgia"/>
                          <a:ea typeface="Georgia"/>
                          <a:cs typeface="Georgia"/>
                          <a:sym typeface="Georgia"/>
                        </a:defRPr>
                      </a:pPr>
                      <a:r>
                        <a:rPr dirty="0"/>
                        <a:t>8. Develop Engagement Ambassadors training program and train the Engagement Ambassadors selected in step 7. </a:t>
                      </a:r>
                    </a:p>
                  </a:txBody>
                  <a:tcPr marL="0" marR="0" marT="0" marB="0" horzOverflow="overflow">
                    <a:lnL w="12700">
                      <a:solidFill>
                        <a:srgbClr val="5D0100"/>
                      </a:solidFill>
                    </a:lnL>
                    <a:lnR w="12700">
                      <a:solidFill>
                        <a:srgbClr val="800000"/>
                      </a:solidFill>
                    </a:lnR>
                    <a:lnT w="12700">
                      <a:solidFill>
                        <a:srgbClr val="5D0100"/>
                      </a:solidFill>
                    </a:lnT>
                    <a:lnB w="12700">
                      <a:solidFill>
                        <a:srgbClr val="5D0100"/>
                      </a:solidFill>
                    </a:lnB>
                    <a:solidFill>
                      <a:srgbClr val="FFFEF6"/>
                    </a:solidFill>
                  </a:tcPr>
                </a:tc>
                <a:tc>
                  <a:txBody>
                    <a:bodyPr/>
                    <a:lstStyle/>
                    <a:p>
                      <a:pPr algn="l">
                        <a:lnSpc>
                          <a:spcPct val="107000"/>
                        </a:lnSpc>
                        <a:defRPr sz="1800"/>
                      </a:pPr>
                      <a:r>
                        <a:rPr sz="1200" b="0" dirty="0">
                          <a:solidFill>
                            <a:srgbClr val="5D0100"/>
                          </a:solidFill>
                          <a:latin typeface="Georgia"/>
                          <a:ea typeface="Georgia"/>
                          <a:cs typeface="Georgia"/>
                          <a:sym typeface="Georgia"/>
                        </a:rPr>
                        <a:t>Engagement Programs Ministry Team 3</a:t>
                      </a:r>
                    </a:p>
                  </a:txBody>
                  <a:tcPr marL="0" marR="0" marT="0" marB="0" horzOverflow="overflow">
                    <a:lnL w="12700">
                      <a:solidFill>
                        <a:srgbClr val="800000"/>
                      </a:solidFill>
                    </a:lnL>
                    <a:lnR w="12700">
                      <a:solidFill>
                        <a:srgbClr val="800000"/>
                      </a:solidFill>
                    </a:lnR>
                    <a:lnT w="12700">
                      <a:solidFill>
                        <a:srgbClr val="5D0100"/>
                      </a:solidFill>
                    </a:lnT>
                    <a:lnB w="12700">
                      <a:solidFill>
                        <a:srgbClr val="5D0100"/>
                      </a:solidFill>
                    </a:lnB>
                    <a:solidFill>
                      <a:srgbClr val="FFFEF6"/>
                    </a:solidFill>
                  </a:tcPr>
                </a:tc>
                <a:tc>
                  <a:txBody>
                    <a:bodyPr/>
                    <a:lstStyle/>
                    <a:p>
                      <a:pPr algn="l">
                        <a:lnSpc>
                          <a:spcPct val="107000"/>
                        </a:lnSpc>
                        <a:defRPr b="1">
                          <a:solidFill>
                            <a:srgbClr val="FF0000"/>
                          </a:solidFill>
                          <a:latin typeface="Georgia"/>
                          <a:ea typeface="Georgia"/>
                          <a:cs typeface="Georgia"/>
                          <a:sym typeface="Georgia"/>
                        </a:defRPr>
                      </a:pPr>
                      <a:r>
                        <a:rPr sz="1200" b="0" dirty="0">
                          <a:solidFill>
                            <a:srgbClr val="660033"/>
                          </a:solidFill>
                        </a:rPr>
                        <a:t>1 month after step 7</a:t>
                      </a:r>
                    </a:p>
                  </a:txBody>
                  <a:tcPr marL="0" marR="0" marT="0" marB="0" horzOverflow="overflow">
                    <a:lnL w="12700">
                      <a:solidFill>
                        <a:srgbClr val="800000"/>
                      </a:solidFill>
                    </a:lnL>
                    <a:lnR w="12700">
                      <a:solidFill>
                        <a:srgbClr val="800000"/>
                      </a:solidFill>
                    </a:lnR>
                    <a:lnT w="12700">
                      <a:solidFill>
                        <a:srgbClr val="5D0100"/>
                      </a:solidFill>
                    </a:lnT>
                    <a:lnB w="12700">
                      <a:solidFill>
                        <a:srgbClr val="5D0100"/>
                      </a:solidFill>
                    </a:lnB>
                    <a:solidFill>
                      <a:srgbClr val="FFFEF6"/>
                    </a:solidFill>
                  </a:tcPr>
                </a:tc>
                <a:tc>
                  <a:txBody>
                    <a:bodyPr/>
                    <a:lstStyle/>
                    <a:p>
                      <a:pPr algn="l">
                        <a:lnSpc>
                          <a:spcPct val="107000"/>
                        </a:lnSpc>
                        <a:defRPr sz="1800"/>
                      </a:pPr>
                      <a:r>
                        <a:rPr sz="1200" b="0" dirty="0">
                          <a:solidFill>
                            <a:srgbClr val="5D0100"/>
                          </a:solidFill>
                          <a:latin typeface="Georgia"/>
                          <a:ea typeface="Georgia"/>
                          <a:cs typeface="Georgia"/>
                          <a:sym typeface="Georgia"/>
                        </a:rPr>
                        <a:t>Engagement Ambassadors are trained</a:t>
                      </a:r>
                    </a:p>
                  </a:txBody>
                  <a:tcPr marL="0" marR="0" marT="0" marB="0" horzOverflow="overflow">
                    <a:lnL w="12700">
                      <a:solidFill>
                        <a:srgbClr val="800000"/>
                      </a:solidFill>
                    </a:lnL>
                    <a:lnR w="12700">
                      <a:solidFill>
                        <a:srgbClr val="800000"/>
                      </a:solidFill>
                    </a:lnR>
                    <a:lnT w="12700">
                      <a:solidFill>
                        <a:srgbClr val="5D0100"/>
                      </a:solidFill>
                    </a:lnT>
                    <a:lnB w="12700">
                      <a:solidFill>
                        <a:srgbClr val="5D0100"/>
                      </a:solidFill>
                    </a:lnB>
                    <a:solidFill>
                      <a:srgbClr val="FFFEF6"/>
                    </a:solidFill>
                  </a:tcPr>
                </a:tc>
                <a:extLst>
                  <a:ext uri="{0D108BD9-81ED-4DB2-BD59-A6C34878D82A}">
                    <a16:rowId xmlns:a16="http://schemas.microsoft.com/office/drawing/2014/main" val="10006"/>
                  </a:ext>
                </a:extLst>
              </a:tr>
            </a:tbl>
          </a:graphicData>
        </a:graphic>
      </p:graphicFrame>
      <p:sp>
        <p:nvSpPr>
          <p:cNvPr id="6" name="Title 1">
            <a:extLst>
              <a:ext uri="{FF2B5EF4-FFF2-40B4-BE49-F238E27FC236}">
                <a16:creationId xmlns:a16="http://schemas.microsoft.com/office/drawing/2014/main" id="{7A406F05-078A-47F6-9643-659D8D8DDAEA}"/>
              </a:ext>
            </a:extLst>
          </p:cNvPr>
          <p:cNvSpPr txBox="1">
            <a:spLocks noGrp="1"/>
          </p:cNvSpPr>
          <p:nvPr>
            <p:ph type="title"/>
          </p:nvPr>
        </p:nvSpPr>
        <p:spPr>
          <a:xfrm>
            <a:off x="3920896" y="-43934"/>
            <a:ext cx="4297553" cy="1143001"/>
          </a:xfrm>
          <a:prstGeom prst="rect">
            <a:avLst/>
          </a:prstGeom>
        </p:spPr>
        <p:txBody>
          <a:bodyPr/>
          <a:lstStyle/>
          <a:p>
            <a:pPr>
              <a:defRPr sz="2400" u="none"/>
            </a:pPr>
            <a:r>
              <a:rPr sz="2000" dirty="0"/>
              <a:t>Parishioner Engagement  &amp; Spiritual Growth Wildly  </a:t>
            </a:r>
            <a:r>
              <a:rPr sz="2000" u="sng" dirty="0"/>
              <a:t>Important Goal 3 Action Plan</a:t>
            </a:r>
          </a:p>
        </p:txBody>
      </p:sp>
      <p:pic>
        <p:nvPicPr>
          <p:cNvPr id="7" name="Picture 5" descr="Picture 5">
            <a:extLst>
              <a:ext uri="{FF2B5EF4-FFF2-40B4-BE49-F238E27FC236}">
                <a16:creationId xmlns:a16="http://schemas.microsoft.com/office/drawing/2014/main" id="{58DA7620-5B68-4041-AC31-5163E0C9647D}"/>
              </a:ext>
            </a:extLst>
          </p:cNvPr>
          <p:cNvPicPr>
            <a:picLocks noChangeAspect="1"/>
          </p:cNvPicPr>
          <p:nvPr/>
        </p:nvPicPr>
        <p:blipFill>
          <a:blip r:embed="rId2"/>
          <a:stretch>
            <a:fillRect/>
          </a:stretch>
        </p:blipFill>
        <p:spPr>
          <a:xfrm>
            <a:off x="1037063" y="130750"/>
            <a:ext cx="2983519" cy="752464"/>
          </a:xfrm>
          <a:prstGeom prst="rect">
            <a:avLst/>
          </a:prstGeom>
          <a:ln w="12700">
            <a:miter lim="400000"/>
          </a:ln>
        </p:spPr>
      </p:pic>
    </p:spTree>
  </p:cSld>
  <p:clrMapOvr>
    <a:masterClrMapping/>
  </p:clrMapOvr>
  <mc:AlternateContent xmlns:mc="http://schemas.openxmlformats.org/markup-compatibility/2006" xmlns:p159="http://schemas.microsoft.com/office/powerpoint/2015/09/main">
    <mc:Choice Requires="p159">
      <p:transition spd="med">
        <p159:morph option="byObject"/>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5" name="Content Placeholder 3"/>
          <p:cNvGraphicFramePr/>
          <p:nvPr/>
        </p:nvGraphicFramePr>
        <p:xfrm>
          <a:off x="70701" y="874719"/>
          <a:ext cx="9073299" cy="5745144"/>
        </p:xfrm>
        <a:graphic>
          <a:graphicData uri="http://schemas.openxmlformats.org/drawingml/2006/table">
            <a:tbl>
              <a:tblPr firstRow="1" bandRow="1"/>
              <a:tblGrid>
                <a:gridCol w="3854129">
                  <a:extLst>
                    <a:ext uri="{9D8B030D-6E8A-4147-A177-3AD203B41FA5}">
                      <a16:colId xmlns:a16="http://schemas.microsoft.com/office/drawing/2014/main" val="20000"/>
                    </a:ext>
                  </a:extLst>
                </a:gridCol>
                <a:gridCol w="1547196">
                  <a:extLst>
                    <a:ext uri="{9D8B030D-6E8A-4147-A177-3AD203B41FA5}">
                      <a16:colId xmlns:a16="http://schemas.microsoft.com/office/drawing/2014/main" val="20001"/>
                    </a:ext>
                  </a:extLst>
                </a:gridCol>
                <a:gridCol w="1669131">
                  <a:extLst>
                    <a:ext uri="{9D8B030D-6E8A-4147-A177-3AD203B41FA5}">
                      <a16:colId xmlns:a16="http://schemas.microsoft.com/office/drawing/2014/main" val="20002"/>
                    </a:ext>
                  </a:extLst>
                </a:gridCol>
                <a:gridCol w="2002843">
                  <a:extLst>
                    <a:ext uri="{9D8B030D-6E8A-4147-A177-3AD203B41FA5}">
                      <a16:colId xmlns:a16="http://schemas.microsoft.com/office/drawing/2014/main" val="20003"/>
                    </a:ext>
                  </a:extLst>
                </a:gridCol>
              </a:tblGrid>
              <a:tr h="536874">
                <a:tc>
                  <a:txBody>
                    <a:bodyPr/>
                    <a:lstStyle/>
                    <a:p>
                      <a:pPr algn="ctr">
                        <a:defRPr sz="1400">
                          <a:solidFill>
                            <a:srgbClr val="800000"/>
                          </a:solidFill>
                          <a:latin typeface="Georgia"/>
                          <a:ea typeface="Georgia"/>
                          <a:cs typeface="Georgia"/>
                          <a:sym typeface="Georgia"/>
                        </a:defRPr>
                      </a:pPr>
                      <a:r>
                        <a:rPr dirty="0"/>
                        <a:t>Key  Actions  Necessary  To  Achieve  </a:t>
                      </a:r>
                    </a:p>
                    <a:p>
                      <a:pPr algn="ctr">
                        <a:defRPr sz="1400" u="sng">
                          <a:solidFill>
                            <a:srgbClr val="800000"/>
                          </a:solidFill>
                          <a:latin typeface="Georgia"/>
                          <a:ea typeface="Georgia"/>
                          <a:cs typeface="Georgia"/>
                          <a:sym typeface="Georgia"/>
                        </a:defRPr>
                      </a:pPr>
                      <a:r>
                        <a:rPr dirty="0"/>
                        <a:t>Strategic  WIG 3</a:t>
                      </a:r>
                    </a:p>
                  </a:txBody>
                  <a:tcPr marL="45720" marR="45720" horzOverflow="overflow">
                    <a:lnL w="12700">
                      <a:solidFill>
                        <a:srgbClr val="800000"/>
                      </a:solidFill>
                    </a:lnL>
                    <a:lnR w="12700">
                      <a:solidFill>
                        <a:srgbClr val="800000"/>
                      </a:solidFill>
                    </a:lnR>
                    <a:lnT w="12700">
                      <a:solidFill>
                        <a:srgbClr val="800000"/>
                      </a:solidFill>
                    </a:lnT>
                    <a:lnB w="38100">
                      <a:solidFill>
                        <a:srgbClr val="800000"/>
                      </a:solidFill>
                    </a:lnB>
                    <a:solidFill>
                      <a:srgbClr val="FFF8CD"/>
                    </a:solidFill>
                  </a:tcPr>
                </a:tc>
                <a:tc>
                  <a:txBody>
                    <a:bodyPr/>
                    <a:lstStyle/>
                    <a:p>
                      <a:pPr algn="ctr">
                        <a:defRPr sz="1400">
                          <a:solidFill>
                            <a:srgbClr val="800000"/>
                          </a:solidFill>
                          <a:latin typeface="Georgia"/>
                          <a:ea typeface="Georgia"/>
                          <a:cs typeface="Georgia"/>
                          <a:sym typeface="Georgia"/>
                        </a:defRPr>
                      </a:pPr>
                      <a:r>
                        <a:rPr dirty="0"/>
                        <a:t>Responsible </a:t>
                      </a:r>
                      <a:r>
                        <a:rPr u="sng" dirty="0"/>
                        <a:t>Party</a:t>
                      </a:r>
                    </a:p>
                  </a:txBody>
                  <a:tcPr marL="45720" marR="45720" horzOverflow="overflow">
                    <a:lnL w="12700">
                      <a:solidFill>
                        <a:srgbClr val="800000"/>
                      </a:solidFill>
                    </a:lnL>
                    <a:lnR w="12700">
                      <a:solidFill>
                        <a:srgbClr val="800000"/>
                      </a:solidFill>
                    </a:lnR>
                    <a:lnT w="12700">
                      <a:solidFill>
                        <a:srgbClr val="800000"/>
                      </a:solidFill>
                    </a:lnT>
                    <a:lnB w="38100">
                      <a:solidFill>
                        <a:srgbClr val="800000"/>
                      </a:solidFill>
                    </a:lnB>
                    <a:solidFill>
                      <a:srgbClr val="FFF8CD"/>
                    </a:solidFill>
                  </a:tcPr>
                </a:tc>
                <a:tc>
                  <a:txBody>
                    <a:bodyPr/>
                    <a:lstStyle/>
                    <a:p>
                      <a:pPr algn="ctr">
                        <a:defRPr sz="1400">
                          <a:solidFill>
                            <a:srgbClr val="800000"/>
                          </a:solidFill>
                          <a:latin typeface="Georgia"/>
                          <a:ea typeface="Georgia"/>
                          <a:cs typeface="Georgia"/>
                          <a:sym typeface="Georgia"/>
                        </a:defRPr>
                      </a:pPr>
                      <a:r>
                        <a:rPr dirty="0"/>
                        <a:t>Deadline</a:t>
                      </a:r>
                      <a:r>
                        <a:rPr u="sng" dirty="0"/>
                        <a:t> Timetable</a:t>
                      </a:r>
                    </a:p>
                  </a:txBody>
                  <a:tcPr marL="45720" marR="45720" horzOverflow="overflow">
                    <a:lnL w="12700">
                      <a:solidFill>
                        <a:srgbClr val="800000"/>
                      </a:solidFill>
                    </a:lnL>
                    <a:lnR w="12700">
                      <a:solidFill>
                        <a:srgbClr val="800000"/>
                      </a:solidFill>
                    </a:lnR>
                    <a:lnT w="12700">
                      <a:solidFill>
                        <a:srgbClr val="800000"/>
                      </a:solidFill>
                    </a:lnT>
                    <a:lnB w="38100">
                      <a:solidFill>
                        <a:srgbClr val="800000"/>
                      </a:solidFill>
                    </a:lnB>
                    <a:solidFill>
                      <a:srgbClr val="FFF8CD"/>
                    </a:solidFill>
                  </a:tcPr>
                </a:tc>
                <a:tc>
                  <a:txBody>
                    <a:bodyPr/>
                    <a:lstStyle/>
                    <a:p>
                      <a:pPr algn="ctr">
                        <a:defRPr sz="1400">
                          <a:solidFill>
                            <a:srgbClr val="800000"/>
                          </a:solidFill>
                          <a:latin typeface="Georgia"/>
                          <a:ea typeface="Georgia"/>
                          <a:cs typeface="Georgia"/>
                          <a:sym typeface="Georgia"/>
                        </a:defRPr>
                      </a:pPr>
                      <a:r>
                        <a:rPr dirty="0"/>
                        <a:t>Completion </a:t>
                      </a:r>
                    </a:p>
                    <a:p>
                      <a:pPr algn="ctr">
                        <a:defRPr sz="1400" u="sng">
                          <a:solidFill>
                            <a:srgbClr val="800000"/>
                          </a:solidFill>
                          <a:latin typeface="Georgia"/>
                          <a:ea typeface="Georgia"/>
                          <a:cs typeface="Georgia"/>
                          <a:sym typeface="Georgia"/>
                        </a:defRPr>
                      </a:pPr>
                      <a:r>
                        <a:rPr dirty="0"/>
                        <a:t>Confirmation Test</a:t>
                      </a:r>
                    </a:p>
                  </a:txBody>
                  <a:tcPr marL="45720" marR="45720" horzOverflow="overflow">
                    <a:lnL w="12700">
                      <a:solidFill>
                        <a:srgbClr val="800000"/>
                      </a:solidFill>
                    </a:lnL>
                    <a:lnR w="12700">
                      <a:solidFill>
                        <a:srgbClr val="800000"/>
                      </a:solidFill>
                    </a:lnR>
                    <a:lnT w="12700">
                      <a:solidFill>
                        <a:srgbClr val="800000"/>
                      </a:solidFill>
                    </a:lnT>
                    <a:lnB w="38100">
                      <a:solidFill>
                        <a:srgbClr val="800000"/>
                      </a:solidFill>
                    </a:lnB>
                    <a:solidFill>
                      <a:srgbClr val="FFF8CD"/>
                    </a:solidFill>
                  </a:tcPr>
                </a:tc>
                <a:extLst>
                  <a:ext uri="{0D108BD9-81ED-4DB2-BD59-A6C34878D82A}">
                    <a16:rowId xmlns:a16="http://schemas.microsoft.com/office/drawing/2014/main" val="10000"/>
                  </a:ext>
                </a:extLst>
              </a:tr>
              <a:tr h="50800">
                <a:tc gridSpan="4">
                  <a:txBody>
                    <a:bodyPr/>
                    <a:lstStyle/>
                    <a:p>
                      <a:pPr marL="0" lvl="1" indent="0" algn="l">
                        <a:defRPr sz="1400" b="1" u="sng">
                          <a:solidFill>
                            <a:srgbClr val="FF0000"/>
                          </a:solidFill>
                          <a:latin typeface="Georgia"/>
                          <a:ea typeface="Georgia"/>
                          <a:cs typeface="Georgia"/>
                          <a:sym typeface="Georgia"/>
                        </a:defRPr>
                      </a:pPr>
                      <a:r>
                        <a:rPr dirty="0"/>
                        <a:t>LAG 4: Implement  the  Engagement  Programs  to  achieve  the </a:t>
                      </a:r>
                      <a:r>
                        <a:rPr lang="en-US" dirty="0"/>
                        <a:t> Engagement Targets</a:t>
                      </a:r>
                      <a:r>
                        <a:rPr dirty="0"/>
                        <a:t>  within  24  months</a:t>
                      </a:r>
                    </a:p>
                  </a:txBody>
                  <a:tcPr marL="0" marR="0" marT="0" marB="0" horzOverflow="overflow">
                    <a:lnL w="12700">
                      <a:solidFill>
                        <a:srgbClr val="800000"/>
                      </a:solidFill>
                    </a:lnL>
                    <a:lnR w="12700">
                      <a:solidFill>
                        <a:srgbClr val="800000"/>
                      </a:solidFill>
                    </a:lnR>
                    <a:lnT w="38100">
                      <a:solidFill>
                        <a:srgbClr val="800000"/>
                      </a:solidFill>
                    </a:lnT>
                    <a:lnB w="12700">
                      <a:solidFill>
                        <a:srgbClr val="800000"/>
                      </a:solidFill>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50800">
                <a:tc>
                  <a:txBody>
                    <a:bodyPr/>
                    <a:lstStyle/>
                    <a:p>
                      <a:pPr marL="58738" lvl="1" indent="0" algn="l">
                        <a:defRPr sz="1400" b="1">
                          <a:solidFill>
                            <a:srgbClr val="5D0100"/>
                          </a:solidFill>
                          <a:latin typeface="Georgia"/>
                          <a:ea typeface="Georgia"/>
                          <a:cs typeface="Georgia"/>
                          <a:sym typeface="Georgia"/>
                        </a:defRPr>
                      </a:pPr>
                      <a:r>
                        <a:rPr dirty="0"/>
                        <a:t>9. Implement Engagement Programs to achieve the Engagement Targets.</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noFill/>
                  </a:tcPr>
                </a:tc>
                <a:tc>
                  <a:txBody>
                    <a:bodyPr/>
                    <a:lstStyle/>
                    <a:p>
                      <a:pPr algn="l">
                        <a:lnSpc>
                          <a:spcPct val="107000"/>
                        </a:lnSpc>
                        <a:defRPr sz="1800"/>
                      </a:pPr>
                      <a:r>
                        <a:rPr sz="1200" b="0" dirty="0">
                          <a:solidFill>
                            <a:srgbClr val="5D0100"/>
                          </a:solidFill>
                          <a:latin typeface="Georgia"/>
                          <a:ea typeface="Georgia"/>
                          <a:cs typeface="Georgia"/>
                          <a:sym typeface="Georgia"/>
                        </a:rPr>
                        <a:t>Engagement Ambassadors</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EF6"/>
                    </a:solidFill>
                  </a:tcPr>
                </a:tc>
                <a:tc>
                  <a:txBody>
                    <a:bodyPr/>
                    <a:lstStyle/>
                    <a:p>
                      <a:pPr algn="l">
                        <a:lnSpc>
                          <a:spcPct val="107000"/>
                        </a:lnSpc>
                        <a:defRPr b="1">
                          <a:solidFill>
                            <a:srgbClr val="FF0000"/>
                          </a:solidFill>
                          <a:latin typeface="Georgia"/>
                          <a:ea typeface="Georgia"/>
                          <a:cs typeface="Georgia"/>
                          <a:sym typeface="Georgia"/>
                        </a:defRPr>
                      </a:pPr>
                      <a:r>
                        <a:rPr sz="1200" b="0" dirty="0">
                          <a:solidFill>
                            <a:srgbClr val="660033"/>
                          </a:solidFill>
                        </a:rPr>
                        <a:t>24 months after step 8</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EF6"/>
                    </a:solidFill>
                  </a:tcPr>
                </a:tc>
                <a:tc>
                  <a:txBody>
                    <a:bodyPr/>
                    <a:lstStyle/>
                    <a:p>
                      <a:pPr algn="l">
                        <a:lnSpc>
                          <a:spcPct val="107000"/>
                        </a:lnSpc>
                        <a:defRPr sz="1800"/>
                      </a:pPr>
                      <a:r>
                        <a:rPr sz="1200" b="0" dirty="0">
                          <a:solidFill>
                            <a:srgbClr val="5D0100"/>
                          </a:solidFill>
                          <a:latin typeface="Georgia"/>
                          <a:ea typeface="Georgia"/>
                          <a:cs typeface="Georgia"/>
                          <a:sym typeface="Georgia"/>
                        </a:rPr>
                        <a:t>Engagement Programs are </a:t>
                      </a:r>
                      <a:r>
                        <a:rPr lang="en-US" sz="1200" b="0" dirty="0">
                          <a:solidFill>
                            <a:srgbClr val="5D0100"/>
                          </a:solidFill>
                          <a:latin typeface="Georgia"/>
                          <a:ea typeface="Georgia"/>
                          <a:cs typeface="Georgia"/>
                          <a:sym typeface="Georgia"/>
                        </a:rPr>
                        <a:t>fully launched</a:t>
                      </a:r>
                      <a:endParaRPr sz="1200" b="0" dirty="0">
                        <a:solidFill>
                          <a:srgbClr val="5D0100"/>
                        </a:solidFill>
                        <a:latin typeface="Georgia"/>
                        <a:ea typeface="Georgia"/>
                        <a:cs typeface="Georgia"/>
                        <a:sym typeface="Georgia"/>
                      </a:endParaRP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EF6"/>
                    </a:solidFill>
                  </a:tcPr>
                </a:tc>
                <a:extLst>
                  <a:ext uri="{0D108BD9-81ED-4DB2-BD59-A6C34878D82A}">
                    <a16:rowId xmlns:a16="http://schemas.microsoft.com/office/drawing/2014/main" val="10002"/>
                  </a:ext>
                </a:extLst>
              </a:tr>
              <a:tr h="50800">
                <a:tc>
                  <a:txBody>
                    <a:bodyPr/>
                    <a:lstStyle/>
                    <a:p>
                      <a:pPr marL="58738" lvl="1" indent="0" algn="l">
                        <a:defRPr sz="1400" b="1">
                          <a:solidFill>
                            <a:srgbClr val="5D0100"/>
                          </a:solidFill>
                          <a:latin typeface="Georgia"/>
                          <a:ea typeface="Georgia"/>
                          <a:cs typeface="Georgia"/>
                          <a:sym typeface="Georgia"/>
                        </a:defRPr>
                      </a:pPr>
                      <a:r>
                        <a:rPr dirty="0">
                          <a:solidFill>
                            <a:srgbClr val="660033"/>
                          </a:solidFill>
                        </a:rPr>
                        <a:t>10. Track and report on monthly performance benchmarks determined in step 6  and continue Engagement Ambassadors’ follow-up with parishioners until Engagement Targets are achieved</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noFill/>
                  </a:tcPr>
                </a:tc>
                <a:tc>
                  <a:txBody>
                    <a:bodyPr/>
                    <a:lstStyle/>
                    <a:p>
                      <a:pPr algn="l">
                        <a:lnSpc>
                          <a:spcPct val="107000"/>
                        </a:lnSpc>
                        <a:defRPr sz="1800"/>
                      </a:pPr>
                      <a:r>
                        <a:rPr sz="1200" b="0" dirty="0">
                          <a:solidFill>
                            <a:srgbClr val="5D0100"/>
                          </a:solidFill>
                          <a:latin typeface="Georgia"/>
                          <a:ea typeface="Georgia"/>
                          <a:cs typeface="Georgia"/>
                          <a:sym typeface="Georgia"/>
                        </a:rPr>
                        <a:t>Engagement Ambassadors</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CED"/>
                    </a:solidFill>
                  </a:tcPr>
                </a:tc>
                <a:tc>
                  <a:txBody>
                    <a:bodyPr/>
                    <a:lstStyle/>
                    <a:p>
                      <a:pPr algn="l">
                        <a:lnSpc>
                          <a:spcPct val="107000"/>
                        </a:lnSpc>
                        <a:defRPr sz="1800"/>
                      </a:pPr>
                      <a:r>
                        <a:rPr sz="1200" b="0" dirty="0">
                          <a:solidFill>
                            <a:srgbClr val="660033"/>
                          </a:solidFill>
                          <a:latin typeface="Georgia"/>
                          <a:ea typeface="Georgia"/>
                          <a:cs typeface="Georgia"/>
                          <a:sym typeface="Georgia"/>
                        </a:rPr>
                        <a:t>Contemporaneous with step 9</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CED"/>
                    </a:solidFill>
                  </a:tcPr>
                </a:tc>
                <a:tc>
                  <a:txBody>
                    <a:bodyPr/>
                    <a:lstStyle/>
                    <a:p>
                      <a:pPr algn="l">
                        <a:lnSpc>
                          <a:spcPct val="107000"/>
                        </a:lnSpc>
                        <a:defRPr sz="1800"/>
                      </a:pPr>
                      <a:r>
                        <a:rPr sz="1200" b="0" dirty="0">
                          <a:solidFill>
                            <a:srgbClr val="5D0100"/>
                          </a:solidFill>
                          <a:latin typeface="Georgia"/>
                          <a:ea typeface="Georgia"/>
                          <a:cs typeface="Georgia"/>
                          <a:sym typeface="Georgia"/>
                        </a:rPr>
                        <a:t>Established  monthly Engagement Targets are achieved</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CED"/>
                    </a:solidFill>
                  </a:tcPr>
                </a:tc>
                <a:extLst>
                  <a:ext uri="{0D108BD9-81ED-4DB2-BD59-A6C34878D82A}">
                    <a16:rowId xmlns:a16="http://schemas.microsoft.com/office/drawing/2014/main" val="10003"/>
                  </a:ext>
                </a:extLst>
              </a:tr>
              <a:tr h="50800">
                <a:tc gridSpan="4">
                  <a:txBody>
                    <a:bodyPr/>
                    <a:lstStyle/>
                    <a:p>
                      <a:pPr algn="l">
                        <a:lnSpc>
                          <a:spcPct val="107000"/>
                        </a:lnSpc>
                        <a:defRPr sz="1800"/>
                      </a:pPr>
                      <a:r>
                        <a:rPr sz="1400" b="1" u="sng" dirty="0">
                          <a:solidFill>
                            <a:srgbClr val="FF0000"/>
                          </a:solidFill>
                          <a:latin typeface="Georgia"/>
                          <a:ea typeface="Georgia"/>
                          <a:cs typeface="Georgia"/>
                          <a:sym typeface="Georgia"/>
                        </a:rPr>
                        <a:t>LAG 5: Compile  and assess the  results  of the  Parish Engagement  Programs and make necessary improvements  within  2 months</a:t>
                      </a:r>
                    </a:p>
                  </a:txBody>
                  <a:tcPr marL="0" marR="0" marT="0" marB="0" horzOverflow="overflow">
                    <a:lnL w="12700">
                      <a:solidFill>
                        <a:srgbClr val="800000"/>
                      </a:solidFill>
                    </a:lnL>
                    <a:lnR w="12700">
                      <a:solidFill>
                        <a:srgbClr val="800000"/>
                      </a:solidFill>
                    </a:lnR>
                    <a:lnT w="12700">
                      <a:solidFill>
                        <a:srgbClr val="800000"/>
                      </a:solidFill>
                    </a:lnT>
                    <a:lnB w="12700">
                      <a:solidFill>
                        <a:srgbClr val="5D0100"/>
                      </a:solidFill>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4"/>
                  </a:ext>
                </a:extLst>
              </a:tr>
              <a:tr h="395522">
                <a:tc>
                  <a:txBody>
                    <a:bodyPr/>
                    <a:lstStyle/>
                    <a:p>
                      <a:pPr marL="58738" lvl="1" indent="0" algn="l">
                        <a:defRPr sz="1400" b="1">
                          <a:solidFill>
                            <a:srgbClr val="5D0100"/>
                          </a:solidFill>
                          <a:latin typeface="Georgia"/>
                          <a:ea typeface="Georgia"/>
                          <a:cs typeface="Georgia"/>
                          <a:sym typeface="Georgia"/>
                        </a:defRPr>
                      </a:pPr>
                      <a:r>
                        <a:rPr dirty="0"/>
                        <a:t>11. Obtain and compile qualitative and quantitative data from Engagement Programs and compile as to the effectiveness and success (based on criteria established in step 2) and identify areas for improvement. </a:t>
                      </a:r>
                    </a:p>
                  </a:txBody>
                  <a:tcPr marL="0" marR="0" marT="0" marB="0" horzOverflow="overflow">
                    <a:lnL w="12700">
                      <a:solidFill>
                        <a:srgbClr val="5D0100"/>
                      </a:solidFill>
                    </a:lnL>
                    <a:lnR w="12700">
                      <a:solidFill>
                        <a:srgbClr val="5D0100"/>
                      </a:solidFill>
                    </a:lnR>
                    <a:lnT w="12700">
                      <a:solidFill>
                        <a:srgbClr val="5D0100"/>
                      </a:solidFill>
                    </a:lnT>
                    <a:lnB w="12700">
                      <a:solidFill>
                        <a:srgbClr val="5D0100"/>
                      </a:solidFill>
                    </a:lnB>
                    <a:solidFill>
                      <a:srgbClr val="FFFCED"/>
                    </a:solidFill>
                  </a:tcPr>
                </a:tc>
                <a:tc>
                  <a:txBody>
                    <a:bodyPr/>
                    <a:lstStyle/>
                    <a:p>
                      <a:pPr algn="l">
                        <a:lnSpc>
                          <a:spcPct val="107000"/>
                        </a:lnSpc>
                        <a:defRPr sz="1800"/>
                      </a:pPr>
                      <a:r>
                        <a:rPr sz="1200" b="0" dirty="0">
                          <a:solidFill>
                            <a:srgbClr val="5D0100"/>
                          </a:solidFill>
                          <a:latin typeface="Georgia"/>
                          <a:ea typeface="Georgia"/>
                          <a:cs typeface="Georgia"/>
                          <a:sym typeface="Georgia"/>
                        </a:rPr>
                        <a:t>Engagement Ambassadors and Engagement Ministry Team 3</a:t>
                      </a:r>
                    </a:p>
                  </a:txBody>
                  <a:tcPr marL="0" marR="0" marT="0" marB="0" horzOverflow="overflow">
                    <a:lnL w="12700">
                      <a:solidFill>
                        <a:srgbClr val="5D0100"/>
                      </a:solidFill>
                    </a:lnL>
                    <a:lnR w="12700">
                      <a:solidFill>
                        <a:srgbClr val="800000"/>
                      </a:solidFill>
                    </a:lnR>
                    <a:lnT w="12700">
                      <a:solidFill>
                        <a:srgbClr val="800000"/>
                      </a:solidFill>
                    </a:lnT>
                    <a:lnB w="12700">
                      <a:solidFill>
                        <a:srgbClr val="800000"/>
                      </a:solidFill>
                    </a:lnB>
                    <a:solidFill>
                      <a:srgbClr val="FFFCED"/>
                    </a:solidFill>
                  </a:tcPr>
                </a:tc>
                <a:tc>
                  <a:txBody>
                    <a:bodyPr/>
                    <a:lstStyle/>
                    <a:p>
                      <a:pPr algn="l">
                        <a:lnSpc>
                          <a:spcPct val="107000"/>
                        </a:lnSpc>
                        <a:defRPr sz="1400" b="1">
                          <a:solidFill>
                            <a:srgbClr val="FF0000"/>
                          </a:solidFill>
                          <a:latin typeface="Georgia"/>
                          <a:ea typeface="Georgia"/>
                          <a:cs typeface="Georgia"/>
                          <a:sym typeface="Georgia"/>
                        </a:defRPr>
                      </a:pPr>
                      <a:r>
                        <a:rPr sz="1200" b="0" dirty="0">
                          <a:solidFill>
                            <a:srgbClr val="660033"/>
                          </a:solidFill>
                        </a:rPr>
                        <a:t>1 month after step 10</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CED"/>
                    </a:solidFill>
                  </a:tcPr>
                </a:tc>
                <a:tc>
                  <a:txBody>
                    <a:bodyPr/>
                    <a:lstStyle/>
                    <a:p>
                      <a:pPr algn="l">
                        <a:lnSpc>
                          <a:spcPct val="107000"/>
                        </a:lnSpc>
                        <a:defRPr sz="1800"/>
                      </a:pPr>
                      <a:r>
                        <a:rPr sz="1200" b="0" dirty="0">
                          <a:solidFill>
                            <a:srgbClr val="5D0100"/>
                          </a:solidFill>
                          <a:latin typeface="Georgia"/>
                          <a:ea typeface="Georgia"/>
                          <a:cs typeface="Georgia"/>
                          <a:sym typeface="Georgia"/>
                        </a:rPr>
                        <a:t>Engagement Programs
assessments are completed</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CED"/>
                    </a:solidFill>
                  </a:tcPr>
                </a:tc>
                <a:extLst>
                  <a:ext uri="{0D108BD9-81ED-4DB2-BD59-A6C34878D82A}">
                    <a16:rowId xmlns:a16="http://schemas.microsoft.com/office/drawing/2014/main" val="10005"/>
                  </a:ext>
                </a:extLst>
              </a:tr>
              <a:tr h="395522">
                <a:tc>
                  <a:txBody>
                    <a:bodyPr/>
                    <a:lstStyle/>
                    <a:p>
                      <a:pPr algn="l">
                        <a:lnSpc>
                          <a:spcPct val="107000"/>
                        </a:lnSpc>
                        <a:defRPr sz="1800"/>
                      </a:pPr>
                      <a:r>
                        <a:rPr sz="1400" b="1" dirty="0">
                          <a:solidFill>
                            <a:srgbClr val="5D0100"/>
                          </a:solidFill>
                          <a:latin typeface="Georgia"/>
                          <a:ea typeface="Georgia"/>
                          <a:cs typeface="Georgia"/>
                          <a:sym typeface="Georgia"/>
                        </a:rPr>
                        <a:t>12. Finalize </a:t>
                      </a:r>
                      <a:r>
                        <a:rPr lang="en-US" sz="1400" b="1" dirty="0">
                          <a:solidFill>
                            <a:srgbClr val="5D0100"/>
                          </a:solidFill>
                          <a:latin typeface="Georgia"/>
                          <a:ea typeface="Georgia"/>
                          <a:cs typeface="Georgia"/>
                          <a:sym typeface="Georgia"/>
                        </a:rPr>
                        <a:t>and deliver </a:t>
                      </a:r>
                      <a:r>
                        <a:rPr sz="1400" b="1" dirty="0">
                          <a:solidFill>
                            <a:srgbClr val="5D0100"/>
                          </a:solidFill>
                          <a:latin typeface="Georgia"/>
                          <a:ea typeface="Georgia"/>
                          <a:cs typeface="Georgia"/>
                          <a:sym typeface="Georgia"/>
                        </a:rPr>
                        <a:t>Engagement Programs assessment analysis report, and make all refinements necessary to make the Engagement Ministries more effective based on information identified in step 11.</a:t>
                      </a:r>
                    </a:p>
                  </a:txBody>
                  <a:tcPr marL="0" marR="0" marT="0" marB="0" horzOverflow="overflow">
                    <a:lnL w="12700">
                      <a:solidFill>
                        <a:srgbClr val="5D0100"/>
                      </a:solidFill>
                    </a:lnL>
                    <a:lnR w="12700">
                      <a:solidFill>
                        <a:srgbClr val="5D0100"/>
                      </a:solidFill>
                    </a:lnR>
                    <a:lnT w="12700">
                      <a:solidFill>
                        <a:srgbClr val="5D0100"/>
                      </a:solidFill>
                    </a:lnT>
                    <a:lnB w="12700">
                      <a:solidFill>
                        <a:srgbClr val="5D0100"/>
                      </a:solidFill>
                    </a:lnB>
                    <a:solidFill>
                      <a:srgbClr val="FFFEF6"/>
                    </a:solidFill>
                  </a:tcPr>
                </a:tc>
                <a:tc>
                  <a:txBody>
                    <a:bodyPr/>
                    <a:lstStyle/>
                    <a:p>
                      <a:pPr algn="l">
                        <a:lnSpc>
                          <a:spcPct val="107000"/>
                        </a:lnSpc>
                        <a:defRPr sz="1800"/>
                      </a:pPr>
                      <a:r>
                        <a:rPr sz="1200" b="0" dirty="0">
                          <a:solidFill>
                            <a:srgbClr val="5D0100"/>
                          </a:solidFill>
                          <a:latin typeface="Georgia"/>
                          <a:ea typeface="Georgia"/>
                          <a:cs typeface="Georgia"/>
                          <a:sym typeface="Georgia"/>
                        </a:rPr>
                        <a:t>Engagement Ambassadors and Engagement Ministry  Team 3</a:t>
                      </a:r>
                    </a:p>
                  </a:txBody>
                  <a:tcPr marL="0" marR="0" marT="0" marB="0" horzOverflow="overflow">
                    <a:lnL w="12700">
                      <a:solidFill>
                        <a:srgbClr val="5D0100"/>
                      </a:solidFill>
                    </a:lnL>
                    <a:lnR w="12700">
                      <a:solidFill>
                        <a:srgbClr val="800000"/>
                      </a:solidFill>
                    </a:lnR>
                    <a:lnT w="12700">
                      <a:solidFill>
                        <a:srgbClr val="800000"/>
                      </a:solidFill>
                    </a:lnT>
                    <a:lnB w="12700">
                      <a:solidFill>
                        <a:srgbClr val="800000"/>
                      </a:solidFill>
                    </a:lnB>
                    <a:solidFill>
                      <a:srgbClr val="FFFEF6"/>
                    </a:solidFill>
                  </a:tcPr>
                </a:tc>
                <a:tc>
                  <a:txBody>
                    <a:bodyPr/>
                    <a:lstStyle/>
                    <a:p>
                      <a:pPr algn="l">
                        <a:lnSpc>
                          <a:spcPct val="107000"/>
                        </a:lnSpc>
                        <a:defRPr sz="1400" b="1">
                          <a:solidFill>
                            <a:srgbClr val="FF0000"/>
                          </a:solidFill>
                          <a:latin typeface="Georgia"/>
                          <a:ea typeface="Georgia"/>
                          <a:cs typeface="Georgia"/>
                          <a:sym typeface="Georgia"/>
                        </a:defRPr>
                      </a:pPr>
                      <a:r>
                        <a:rPr sz="1200" b="0" dirty="0">
                          <a:solidFill>
                            <a:srgbClr val="660033"/>
                          </a:solidFill>
                        </a:rPr>
                        <a:t>1 month after step 11</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EF6"/>
                    </a:solidFill>
                  </a:tcPr>
                </a:tc>
                <a:tc>
                  <a:txBody>
                    <a:bodyPr/>
                    <a:lstStyle/>
                    <a:p>
                      <a:pPr algn="l">
                        <a:lnSpc>
                          <a:spcPct val="107000"/>
                        </a:lnSpc>
                        <a:defRPr sz="1800"/>
                      </a:pPr>
                      <a:r>
                        <a:rPr sz="1200" b="0" dirty="0">
                          <a:solidFill>
                            <a:srgbClr val="5D0100"/>
                          </a:solidFill>
                          <a:latin typeface="Georgia"/>
                          <a:ea typeface="Georgia"/>
                          <a:cs typeface="Georgia"/>
                          <a:sym typeface="Georgia"/>
                        </a:rPr>
                        <a:t>Engagement Programs analysis is completed, and Engagement Programs are refined accordingly</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EF6"/>
                    </a:solidFill>
                  </a:tcPr>
                </a:tc>
                <a:extLst>
                  <a:ext uri="{0D108BD9-81ED-4DB2-BD59-A6C34878D82A}">
                    <a16:rowId xmlns:a16="http://schemas.microsoft.com/office/drawing/2014/main" val="10006"/>
                  </a:ext>
                </a:extLst>
              </a:tr>
            </a:tbl>
          </a:graphicData>
        </a:graphic>
      </p:graphicFrame>
      <p:sp>
        <p:nvSpPr>
          <p:cNvPr id="6" name="Title 1">
            <a:extLst>
              <a:ext uri="{FF2B5EF4-FFF2-40B4-BE49-F238E27FC236}">
                <a16:creationId xmlns:a16="http://schemas.microsoft.com/office/drawing/2014/main" id="{621A7FEE-8B01-4570-836C-039EA29B837B}"/>
              </a:ext>
            </a:extLst>
          </p:cNvPr>
          <p:cNvSpPr txBox="1">
            <a:spLocks noGrp="1"/>
          </p:cNvSpPr>
          <p:nvPr>
            <p:ph type="title"/>
          </p:nvPr>
        </p:nvSpPr>
        <p:spPr>
          <a:xfrm>
            <a:off x="3920896" y="-43934"/>
            <a:ext cx="4297553" cy="1143001"/>
          </a:xfrm>
          <a:prstGeom prst="rect">
            <a:avLst/>
          </a:prstGeom>
        </p:spPr>
        <p:txBody>
          <a:bodyPr/>
          <a:lstStyle/>
          <a:p>
            <a:pPr>
              <a:defRPr sz="2400" u="none"/>
            </a:pPr>
            <a:r>
              <a:rPr sz="2000" dirty="0"/>
              <a:t>Parishioner Engagement  &amp; Spiritual Growth Wildly  </a:t>
            </a:r>
            <a:r>
              <a:rPr sz="2000" u="sng" dirty="0"/>
              <a:t>Important Goal 3 Action Plan</a:t>
            </a:r>
          </a:p>
        </p:txBody>
      </p:sp>
      <p:pic>
        <p:nvPicPr>
          <p:cNvPr id="7" name="Picture 5" descr="Picture 5">
            <a:extLst>
              <a:ext uri="{FF2B5EF4-FFF2-40B4-BE49-F238E27FC236}">
                <a16:creationId xmlns:a16="http://schemas.microsoft.com/office/drawing/2014/main" id="{9F85EAF6-255B-496B-AF21-AE3B181F8462}"/>
              </a:ext>
            </a:extLst>
          </p:cNvPr>
          <p:cNvPicPr>
            <a:picLocks noChangeAspect="1"/>
          </p:cNvPicPr>
          <p:nvPr/>
        </p:nvPicPr>
        <p:blipFill>
          <a:blip r:embed="rId2"/>
          <a:stretch>
            <a:fillRect/>
          </a:stretch>
        </p:blipFill>
        <p:spPr>
          <a:xfrm>
            <a:off x="1037063" y="130750"/>
            <a:ext cx="2983519" cy="752464"/>
          </a:xfrm>
          <a:prstGeom prst="rect">
            <a:avLst/>
          </a:prstGeom>
          <a:ln w="12700">
            <a:miter lim="400000"/>
          </a:ln>
        </p:spPr>
      </p:pic>
    </p:spTree>
  </p:cSld>
  <p:clrMapOvr>
    <a:masterClrMapping/>
  </p:clrMapOvr>
  <mc:AlternateContent xmlns:mc="http://schemas.openxmlformats.org/markup-compatibility/2006" xmlns:p159="http://schemas.microsoft.com/office/powerpoint/2015/09/main">
    <mc:Choice Requires="p159">
      <p:transition spd="med">
        <p159:morph option="byObject"/>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9" name="Table 5"/>
          <p:cNvGraphicFramePr/>
          <p:nvPr/>
        </p:nvGraphicFramePr>
        <p:xfrm>
          <a:off x="114103" y="983148"/>
          <a:ext cx="8915793" cy="5974080"/>
        </p:xfrm>
        <a:graphic>
          <a:graphicData uri="http://schemas.openxmlformats.org/drawingml/2006/table">
            <a:tbl>
              <a:tblPr firstRow="1" bandRow="1"/>
              <a:tblGrid>
                <a:gridCol w="5028807">
                  <a:extLst>
                    <a:ext uri="{9D8B030D-6E8A-4147-A177-3AD203B41FA5}">
                      <a16:colId xmlns:a16="http://schemas.microsoft.com/office/drawing/2014/main" val="20000"/>
                    </a:ext>
                  </a:extLst>
                </a:gridCol>
                <a:gridCol w="1882140">
                  <a:extLst>
                    <a:ext uri="{9D8B030D-6E8A-4147-A177-3AD203B41FA5}">
                      <a16:colId xmlns:a16="http://schemas.microsoft.com/office/drawing/2014/main" val="20001"/>
                    </a:ext>
                  </a:extLst>
                </a:gridCol>
                <a:gridCol w="2004846">
                  <a:extLst>
                    <a:ext uri="{9D8B030D-6E8A-4147-A177-3AD203B41FA5}">
                      <a16:colId xmlns:a16="http://schemas.microsoft.com/office/drawing/2014/main" val="20002"/>
                    </a:ext>
                  </a:extLst>
                </a:gridCol>
              </a:tblGrid>
              <a:tr h="370840">
                <a:tc>
                  <a:txBody>
                    <a:bodyPr/>
                    <a:lstStyle/>
                    <a:p>
                      <a:pPr algn="l">
                        <a:defRPr sz="1800" b="0">
                          <a:solidFill>
                            <a:srgbClr val="000000"/>
                          </a:solidFill>
                        </a:defRPr>
                      </a:pPr>
                      <a:r>
                        <a:rPr sz="1200" b="1" dirty="0">
                          <a:solidFill>
                            <a:srgbClr val="800000"/>
                          </a:solidFill>
                          <a:latin typeface="Arial"/>
                          <a:ea typeface="Arial"/>
                          <a:cs typeface="Arial"/>
                          <a:sym typeface="Arial"/>
                        </a:rPr>
                        <a:t>Lead Measure Action</a:t>
                      </a:r>
                    </a:p>
                  </a:txBody>
                  <a:tcPr marL="45720" marR="45720" horzOverflow="overflow">
                    <a:lnL w="12700">
                      <a:solidFill>
                        <a:srgbClr val="800000"/>
                      </a:solidFill>
                    </a:lnL>
                    <a:lnR w="12700">
                      <a:solidFill>
                        <a:srgbClr val="800000"/>
                      </a:solidFill>
                    </a:lnR>
                    <a:lnT w="12700">
                      <a:solidFill>
                        <a:srgbClr val="800000"/>
                      </a:solidFill>
                    </a:lnT>
                    <a:lnB w="38100">
                      <a:solidFill>
                        <a:srgbClr val="800000"/>
                      </a:solidFill>
                    </a:lnB>
                    <a:solidFill>
                      <a:srgbClr val="FFF4A0"/>
                    </a:solidFill>
                  </a:tcPr>
                </a:tc>
                <a:tc>
                  <a:txBody>
                    <a:bodyPr/>
                    <a:lstStyle/>
                    <a:p>
                      <a:pPr algn="l">
                        <a:defRPr sz="1800" b="0">
                          <a:solidFill>
                            <a:srgbClr val="000000"/>
                          </a:solidFill>
                        </a:defRPr>
                      </a:pPr>
                      <a:r>
                        <a:rPr sz="1200" b="1" dirty="0">
                          <a:solidFill>
                            <a:srgbClr val="800000"/>
                          </a:solidFill>
                          <a:latin typeface="Arial"/>
                          <a:ea typeface="Arial"/>
                          <a:cs typeface="Arial"/>
                          <a:sym typeface="Arial"/>
                        </a:rPr>
                        <a:t>Deadline Date</a:t>
                      </a:r>
                    </a:p>
                  </a:txBody>
                  <a:tcPr marL="45720" marR="45720" horzOverflow="overflow">
                    <a:lnL w="12700">
                      <a:solidFill>
                        <a:srgbClr val="800000"/>
                      </a:solidFill>
                    </a:lnL>
                    <a:lnR w="12700">
                      <a:solidFill>
                        <a:srgbClr val="800000"/>
                      </a:solidFill>
                    </a:lnR>
                    <a:lnT w="12700">
                      <a:solidFill>
                        <a:srgbClr val="800000"/>
                      </a:solidFill>
                    </a:lnT>
                    <a:lnB w="38100">
                      <a:solidFill>
                        <a:srgbClr val="800000"/>
                      </a:solidFill>
                    </a:lnB>
                    <a:solidFill>
                      <a:srgbClr val="FFF4A0"/>
                    </a:solidFill>
                  </a:tcPr>
                </a:tc>
                <a:tc>
                  <a:txBody>
                    <a:bodyPr/>
                    <a:lstStyle/>
                    <a:p>
                      <a:pPr algn="l">
                        <a:defRPr sz="1800" b="0">
                          <a:solidFill>
                            <a:srgbClr val="000000"/>
                          </a:solidFill>
                        </a:defRPr>
                      </a:pPr>
                      <a:r>
                        <a:rPr sz="1200" b="1" dirty="0">
                          <a:solidFill>
                            <a:srgbClr val="800000"/>
                          </a:solidFill>
                          <a:latin typeface="Arial"/>
                          <a:ea typeface="Arial"/>
                          <a:cs typeface="Arial"/>
                          <a:sym typeface="Arial"/>
                        </a:rPr>
                        <a:t>Status: Percent Complete and Date</a:t>
                      </a:r>
                    </a:p>
                  </a:txBody>
                  <a:tcPr marL="45720" marR="45720" horzOverflow="overflow">
                    <a:lnL w="12700">
                      <a:solidFill>
                        <a:srgbClr val="800000"/>
                      </a:solidFill>
                    </a:lnL>
                    <a:lnR w="12700">
                      <a:solidFill>
                        <a:srgbClr val="800000"/>
                      </a:solidFill>
                    </a:lnR>
                    <a:lnT w="12700">
                      <a:solidFill>
                        <a:srgbClr val="800000"/>
                      </a:solidFill>
                    </a:lnT>
                    <a:lnB w="38100">
                      <a:solidFill>
                        <a:srgbClr val="800000"/>
                      </a:solidFill>
                    </a:lnB>
                    <a:solidFill>
                      <a:srgbClr val="FFF4A0"/>
                    </a:solidFill>
                  </a:tcPr>
                </a:tc>
                <a:extLst>
                  <a:ext uri="{0D108BD9-81ED-4DB2-BD59-A6C34878D82A}">
                    <a16:rowId xmlns:a16="http://schemas.microsoft.com/office/drawing/2014/main" val="10000"/>
                  </a:ext>
                </a:extLst>
              </a:tr>
              <a:tr h="370840">
                <a:tc>
                  <a:txBody>
                    <a:bodyPr/>
                    <a:lstStyle/>
                    <a:p>
                      <a:pPr algn="l">
                        <a:defRPr sz="1800"/>
                      </a:pPr>
                      <a:r>
                        <a:rPr sz="1500" dirty="0">
                          <a:solidFill>
                            <a:srgbClr val="5D0100"/>
                          </a:solidFill>
                          <a:latin typeface="Georgia"/>
                          <a:ea typeface="Georgia"/>
                          <a:cs typeface="Georgia"/>
                          <a:sym typeface="Georgia"/>
                        </a:rPr>
                        <a:t>1. Form Engagement Ministry Team 3</a:t>
                      </a:r>
                    </a:p>
                  </a:txBody>
                  <a:tcPr marL="45720" marR="45720" horzOverflow="overflow">
                    <a:lnL w="12700">
                      <a:solidFill>
                        <a:srgbClr val="800000"/>
                      </a:solidFill>
                    </a:lnL>
                    <a:lnR w="12700">
                      <a:solidFill>
                        <a:srgbClr val="800000"/>
                      </a:solidFill>
                    </a:lnR>
                    <a:lnT w="38100">
                      <a:solidFill>
                        <a:srgbClr val="800000"/>
                      </a:solidFill>
                    </a:lnT>
                    <a:lnB w="12700">
                      <a:solidFill>
                        <a:srgbClr val="800000"/>
                      </a:solidFill>
                    </a:lnB>
                    <a:solidFill>
                      <a:srgbClr val="FFFBDF"/>
                    </a:solidFill>
                  </a:tcPr>
                </a:tc>
                <a:tc>
                  <a:txBody>
                    <a:bodyPr/>
                    <a:lstStyle/>
                    <a:p>
                      <a:pPr algn="l">
                        <a:defRPr sz="1800"/>
                      </a:pPr>
                      <a:r>
                        <a:rPr sz="1500" dirty="0">
                          <a:solidFill>
                            <a:srgbClr val="660033"/>
                          </a:solidFill>
                          <a:latin typeface="Georgia"/>
                          <a:ea typeface="Georgia"/>
                          <a:cs typeface="Georgia"/>
                          <a:sym typeface="Georgia"/>
                        </a:rPr>
                        <a:t>1 month ___-2</a:t>
                      </a:r>
                      <a:r>
                        <a:rPr lang="en-US" sz="1500" dirty="0">
                          <a:solidFill>
                            <a:srgbClr val="660033"/>
                          </a:solidFill>
                          <a:latin typeface="Georgia"/>
                          <a:ea typeface="Georgia"/>
                          <a:cs typeface="Georgia"/>
                          <a:sym typeface="Georgia"/>
                        </a:rPr>
                        <a:t>2</a:t>
                      </a:r>
                      <a:endParaRPr sz="1500" dirty="0">
                        <a:solidFill>
                          <a:srgbClr val="660033"/>
                        </a:solidFill>
                        <a:latin typeface="Georgia"/>
                        <a:ea typeface="Georgia"/>
                        <a:cs typeface="Georgia"/>
                        <a:sym typeface="Georgia"/>
                      </a:endParaRPr>
                    </a:p>
                  </a:txBody>
                  <a:tcPr marL="45720" marR="45720" horzOverflow="overflow">
                    <a:lnL w="12700">
                      <a:solidFill>
                        <a:srgbClr val="800000"/>
                      </a:solidFill>
                    </a:lnL>
                    <a:lnR w="12700">
                      <a:solidFill>
                        <a:srgbClr val="800000"/>
                      </a:solidFill>
                    </a:lnR>
                    <a:lnT w="38100">
                      <a:solidFill>
                        <a:srgbClr val="800000"/>
                      </a:solidFill>
                    </a:lnT>
                    <a:lnB w="12700">
                      <a:solidFill>
                        <a:srgbClr val="800000"/>
                      </a:solidFill>
                    </a:lnB>
                    <a:solidFill>
                      <a:srgbClr val="FFFBDF"/>
                    </a:solidFill>
                  </a:tcPr>
                </a:tc>
                <a:tc>
                  <a:txBody>
                    <a:bodyPr/>
                    <a:lstStyle/>
                    <a:p>
                      <a:pPr algn="l">
                        <a:defRPr sz="1500">
                          <a:solidFill>
                            <a:srgbClr val="5D0100"/>
                          </a:solidFill>
                          <a:latin typeface="Georgia"/>
                          <a:ea typeface="Georgia"/>
                          <a:cs typeface="Georgia"/>
                          <a:sym typeface="Georgia"/>
                        </a:defRPr>
                      </a:pPr>
                      <a:endParaRPr dirty="0"/>
                    </a:p>
                  </a:txBody>
                  <a:tcPr marL="45720" marR="45720" horzOverflow="overflow">
                    <a:lnL w="12700">
                      <a:solidFill>
                        <a:srgbClr val="800000"/>
                      </a:solidFill>
                    </a:lnL>
                    <a:lnR w="12700">
                      <a:solidFill>
                        <a:srgbClr val="800000"/>
                      </a:solidFill>
                    </a:lnR>
                    <a:lnT w="38100">
                      <a:solidFill>
                        <a:srgbClr val="800000"/>
                      </a:solidFill>
                    </a:lnT>
                    <a:lnB w="12700">
                      <a:solidFill>
                        <a:srgbClr val="800000"/>
                      </a:solidFill>
                    </a:lnB>
                    <a:solidFill>
                      <a:srgbClr val="FFFBDF"/>
                    </a:solidFill>
                  </a:tcPr>
                </a:tc>
                <a:extLst>
                  <a:ext uri="{0D108BD9-81ED-4DB2-BD59-A6C34878D82A}">
                    <a16:rowId xmlns:a16="http://schemas.microsoft.com/office/drawing/2014/main" val="10001"/>
                  </a:ext>
                </a:extLst>
              </a:tr>
              <a:tr h="370840">
                <a:tc>
                  <a:txBody>
                    <a:bodyPr/>
                    <a:lstStyle/>
                    <a:p>
                      <a:pPr algn="l">
                        <a:defRPr sz="1800"/>
                      </a:pPr>
                      <a:r>
                        <a:rPr sz="1500" dirty="0">
                          <a:solidFill>
                            <a:srgbClr val="5D0100"/>
                          </a:solidFill>
                          <a:latin typeface="Georgia"/>
                          <a:ea typeface="Georgia"/>
                          <a:cs typeface="Georgia"/>
                          <a:sym typeface="Georgia"/>
                        </a:rPr>
                        <a:t>2. Develop definitions and effectiveness metrics</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tc>
                  <a:txBody>
                    <a:bodyPr/>
                    <a:lstStyle/>
                    <a:p>
                      <a:pPr algn="l">
                        <a:defRPr sz="1800"/>
                      </a:pPr>
                      <a:r>
                        <a:rPr sz="1500" dirty="0">
                          <a:solidFill>
                            <a:srgbClr val="660033"/>
                          </a:solidFill>
                          <a:latin typeface="Georgia"/>
                          <a:ea typeface="Georgia"/>
                          <a:cs typeface="Georgia"/>
                          <a:sym typeface="Georgia"/>
                        </a:rPr>
                        <a:t>2 months ___-2</a:t>
                      </a:r>
                      <a:r>
                        <a:rPr lang="en-US" sz="1500" dirty="0">
                          <a:solidFill>
                            <a:srgbClr val="660033"/>
                          </a:solidFill>
                          <a:latin typeface="Georgia"/>
                          <a:ea typeface="Georgia"/>
                          <a:cs typeface="Georgia"/>
                          <a:sym typeface="Georgia"/>
                        </a:rPr>
                        <a:t>2</a:t>
                      </a:r>
                      <a:endParaRPr sz="1500" dirty="0">
                        <a:solidFill>
                          <a:srgbClr val="660033"/>
                        </a:solidFill>
                        <a:latin typeface="Georgia"/>
                        <a:ea typeface="Georgia"/>
                        <a:cs typeface="Georgia"/>
                        <a:sym typeface="Georgia"/>
                      </a:endParaRP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tc>
                  <a:txBody>
                    <a:bodyPr/>
                    <a:lstStyle/>
                    <a:p>
                      <a:pPr algn="l">
                        <a:defRPr sz="1500">
                          <a:solidFill>
                            <a:srgbClr val="5D0100"/>
                          </a:solidFill>
                          <a:latin typeface="Georgia"/>
                          <a:ea typeface="Georgia"/>
                          <a:cs typeface="Georgia"/>
                          <a:sym typeface="Georgia"/>
                        </a:defRPr>
                      </a:pPr>
                      <a:endParaRPr dirty="0"/>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extLst>
                  <a:ext uri="{0D108BD9-81ED-4DB2-BD59-A6C34878D82A}">
                    <a16:rowId xmlns:a16="http://schemas.microsoft.com/office/drawing/2014/main" val="10002"/>
                  </a:ext>
                </a:extLst>
              </a:tr>
              <a:tr h="370840">
                <a:tc>
                  <a:txBody>
                    <a:bodyPr/>
                    <a:lstStyle/>
                    <a:p>
                      <a:pPr algn="l">
                        <a:defRPr sz="1800"/>
                      </a:pPr>
                      <a:r>
                        <a:rPr sz="1500" dirty="0">
                          <a:solidFill>
                            <a:srgbClr val="5D0100"/>
                          </a:solidFill>
                          <a:latin typeface="Georgia"/>
                          <a:ea typeface="Georgia"/>
                          <a:cs typeface="Georgia"/>
                          <a:sym typeface="Georgia"/>
                        </a:rPr>
                        <a:t>3. Analyze parish baselines and engagement success impediments</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BDF"/>
                    </a:solidFill>
                  </a:tcPr>
                </a:tc>
                <a:tc>
                  <a:txBody>
                    <a:bodyPr/>
                    <a:lstStyle/>
                    <a:p>
                      <a:pPr algn="l">
                        <a:defRPr sz="1800"/>
                      </a:pPr>
                      <a:r>
                        <a:rPr sz="1500" dirty="0">
                          <a:solidFill>
                            <a:srgbClr val="660033"/>
                          </a:solidFill>
                          <a:latin typeface="Georgia"/>
                          <a:ea typeface="Georgia"/>
                          <a:cs typeface="Georgia"/>
                          <a:sym typeface="Georgia"/>
                        </a:rPr>
                        <a:t>1 month ___-2</a:t>
                      </a:r>
                      <a:r>
                        <a:rPr lang="en-US" sz="1500" dirty="0">
                          <a:solidFill>
                            <a:srgbClr val="660033"/>
                          </a:solidFill>
                          <a:latin typeface="Georgia"/>
                          <a:ea typeface="Georgia"/>
                          <a:cs typeface="Georgia"/>
                          <a:sym typeface="Georgia"/>
                        </a:rPr>
                        <a:t>2</a:t>
                      </a:r>
                      <a:endParaRPr sz="1500" dirty="0">
                        <a:solidFill>
                          <a:srgbClr val="660033"/>
                        </a:solidFill>
                        <a:latin typeface="Georgia"/>
                        <a:ea typeface="Georgia"/>
                        <a:cs typeface="Georgia"/>
                        <a:sym typeface="Georgia"/>
                      </a:endParaRP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BDF"/>
                    </a:solidFill>
                  </a:tcPr>
                </a:tc>
                <a:tc>
                  <a:txBody>
                    <a:bodyPr/>
                    <a:lstStyle/>
                    <a:p>
                      <a:pPr algn="l">
                        <a:defRPr sz="1500">
                          <a:solidFill>
                            <a:srgbClr val="5D0100"/>
                          </a:solidFill>
                          <a:latin typeface="Georgia"/>
                          <a:ea typeface="Georgia"/>
                          <a:cs typeface="Georgia"/>
                          <a:sym typeface="Georgia"/>
                        </a:defRPr>
                      </a:pPr>
                      <a:endParaRPr dirty="0"/>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BDF"/>
                    </a:solidFill>
                  </a:tcPr>
                </a:tc>
                <a:extLst>
                  <a:ext uri="{0D108BD9-81ED-4DB2-BD59-A6C34878D82A}">
                    <a16:rowId xmlns:a16="http://schemas.microsoft.com/office/drawing/2014/main" val="10003"/>
                  </a:ext>
                </a:extLst>
              </a:tr>
              <a:tr h="370840">
                <a:tc>
                  <a:txBody>
                    <a:bodyPr/>
                    <a:lstStyle/>
                    <a:p>
                      <a:pPr algn="l">
                        <a:defRPr sz="1800"/>
                      </a:pPr>
                      <a:r>
                        <a:rPr sz="1500" dirty="0">
                          <a:solidFill>
                            <a:srgbClr val="5D0100"/>
                          </a:solidFill>
                          <a:latin typeface="Georgia"/>
                          <a:ea typeface="Georgia"/>
                          <a:cs typeface="Georgia"/>
                          <a:sym typeface="Georgia"/>
                        </a:rPr>
                        <a:t>4. Research Engagement Programs</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tc>
                  <a:txBody>
                    <a:bodyPr/>
                    <a:lstStyle/>
                    <a:p>
                      <a:pPr algn="l">
                        <a:defRPr sz="1800"/>
                      </a:pPr>
                      <a:r>
                        <a:rPr lang="en-US" sz="1500" dirty="0">
                          <a:solidFill>
                            <a:srgbClr val="660033"/>
                          </a:solidFill>
                          <a:latin typeface="Georgia"/>
                          <a:ea typeface="Georgia"/>
                          <a:cs typeface="Georgia"/>
                          <a:sym typeface="Georgia"/>
                        </a:rPr>
                        <a:t>together with 2 and 3</a:t>
                      </a:r>
                      <a:r>
                        <a:rPr sz="1500" dirty="0">
                          <a:solidFill>
                            <a:srgbClr val="660033"/>
                          </a:solidFill>
                          <a:latin typeface="Georgia"/>
                          <a:ea typeface="Georgia"/>
                          <a:cs typeface="Georgia"/>
                          <a:sym typeface="Georgia"/>
                        </a:rPr>
                        <a:t> month ____-2</a:t>
                      </a:r>
                      <a:r>
                        <a:rPr lang="en-US" sz="1500" dirty="0">
                          <a:solidFill>
                            <a:srgbClr val="660033"/>
                          </a:solidFill>
                          <a:latin typeface="Georgia"/>
                          <a:ea typeface="Georgia"/>
                          <a:cs typeface="Georgia"/>
                          <a:sym typeface="Georgia"/>
                        </a:rPr>
                        <a:t>2</a:t>
                      </a:r>
                      <a:endParaRPr sz="1500" dirty="0">
                        <a:solidFill>
                          <a:srgbClr val="660033"/>
                        </a:solidFill>
                        <a:latin typeface="Georgia"/>
                        <a:ea typeface="Georgia"/>
                        <a:cs typeface="Georgia"/>
                        <a:sym typeface="Georgia"/>
                      </a:endParaRP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tc>
                  <a:txBody>
                    <a:bodyPr/>
                    <a:lstStyle/>
                    <a:p>
                      <a:pPr algn="l">
                        <a:defRPr sz="1500">
                          <a:solidFill>
                            <a:srgbClr val="5D0100"/>
                          </a:solidFill>
                          <a:latin typeface="Georgia"/>
                          <a:ea typeface="Georgia"/>
                          <a:cs typeface="Georgia"/>
                          <a:sym typeface="Georgia"/>
                        </a:defRPr>
                      </a:pPr>
                      <a:endParaRPr dirty="0"/>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extLst>
                  <a:ext uri="{0D108BD9-81ED-4DB2-BD59-A6C34878D82A}">
                    <a16:rowId xmlns:a16="http://schemas.microsoft.com/office/drawing/2014/main" val="10004"/>
                  </a:ext>
                </a:extLst>
              </a:tr>
              <a:tr h="370840">
                <a:tc>
                  <a:txBody>
                    <a:bodyPr/>
                    <a:lstStyle/>
                    <a:p>
                      <a:pPr algn="l">
                        <a:defRPr sz="1800"/>
                      </a:pPr>
                      <a:r>
                        <a:rPr sz="1500" dirty="0">
                          <a:solidFill>
                            <a:srgbClr val="5D0100"/>
                          </a:solidFill>
                          <a:latin typeface="Georgia"/>
                          <a:ea typeface="Georgia"/>
                          <a:cs typeface="Georgia"/>
                          <a:sym typeface="Georgia"/>
                        </a:rPr>
                        <a:t>5. Evaluate Engagement Programs</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BDF"/>
                    </a:solidFill>
                  </a:tcPr>
                </a:tc>
                <a:tc>
                  <a:txBody>
                    <a:bodyPr/>
                    <a:lstStyle/>
                    <a:p>
                      <a:pPr algn="l">
                        <a:defRPr sz="1800"/>
                      </a:pPr>
                      <a:r>
                        <a:rPr sz="1500" dirty="0">
                          <a:solidFill>
                            <a:srgbClr val="660033"/>
                          </a:solidFill>
                          <a:latin typeface="Georgia"/>
                          <a:ea typeface="Georgia"/>
                          <a:cs typeface="Georgia"/>
                          <a:sym typeface="Georgia"/>
                        </a:rPr>
                        <a:t>2 months ____-22</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BDF"/>
                    </a:solidFill>
                  </a:tcPr>
                </a:tc>
                <a:tc>
                  <a:txBody>
                    <a:bodyPr/>
                    <a:lstStyle/>
                    <a:p>
                      <a:pPr algn="l">
                        <a:defRPr sz="1500">
                          <a:solidFill>
                            <a:srgbClr val="5D0100"/>
                          </a:solidFill>
                          <a:latin typeface="Georgia"/>
                          <a:ea typeface="Georgia"/>
                          <a:cs typeface="Georgia"/>
                          <a:sym typeface="Georgia"/>
                        </a:defRPr>
                      </a:pPr>
                      <a:endParaRPr dirty="0"/>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BDF"/>
                    </a:solidFill>
                  </a:tcPr>
                </a:tc>
                <a:extLst>
                  <a:ext uri="{0D108BD9-81ED-4DB2-BD59-A6C34878D82A}">
                    <a16:rowId xmlns:a16="http://schemas.microsoft.com/office/drawing/2014/main" val="10005"/>
                  </a:ext>
                </a:extLst>
              </a:tr>
              <a:tr h="370840">
                <a:tc>
                  <a:txBody>
                    <a:bodyPr/>
                    <a:lstStyle/>
                    <a:p>
                      <a:pPr algn="l">
                        <a:defRPr sz="1800"/>
                      </a:pPr>
                      <a:r>
                        <a:rPr sz="1500" dirty="0">
                          <a:solidFill>
                            <a:srgbClr val="5D0100"/>
                          </a:solidFill>
                          <a:latin typeface="Georgia"/>
                          <a:ea typeface="Georgia"/>
                          <a:cs typeface="Georgia"/>
                          <a:sym typeface="Georgia"/>
                        </a:rPr>
                        <a:t>6. Finalize Engagement Programs</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tc>
                  <a:txBody>
                    <a:bodyPr/>
                    <a:lstStyle/>
                    <a:p>
                      <a:pPr algn="l">
                        <a:defRPr sz="1800"/>
                      </a:pPr>
                      <a:r>
                        <a:rPr sz="1500" dirty="0">
                          <a:solidFill>
                            <a:srgbClr val="660033"/>
                          </a:solidFill>
                          <a:latin typeface="Georgia"/>
                          <a:ea typeface="Georgia"/>
                          <a:cs typeface="Georgia"/>
                          <a:sym typeface="Georgia"/>
                        </a:rPr>
                        <a:t>2 months ____-22</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tc>
                  <a:txBody>
                    <a:bodyPr/>
                    <a:lstStyle/>
                    <a:p>
                      <a:pPr algn="l">
                        <a:defRPr sz="1500">
                          <a:solidFill>
                            <a:srgbClr val="5D0100"/>
                          </a:solidFill>
                          <a:latin typeface="Georgia"/>
                          <a:ea typeface="Georgia"/>
                          <a:cs typeface="Georgia"/>
                          <a:sym typeface="Georgia"/>
                        </a:defRPr>
                      </a:pPr>
                      <a:endParaRPr dirty="0"/>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extLst>
                  <a:ext uri="{0D108BD9-81ED-4DB2-BD59-A6C34878D82A}">
                    <a16:rowId xmlns:a16="http://schemas.microsoft.com/office/drawing/2014/main" val="10006"/>
                  </a:ext>
                </a:extLst>
              </a:tr>
              <a:tr h="370840">
                <a:tc>
                  <a:txBody>
                    <a:bodyPr/>
                    <a:lstStyle/>
                    <a:p>
                      <a:pPr algn="l">
                        <a:defRPr sz="1800"/>
                      </a:pPr>
                      <a:r>
                        <a:rPr sz="1500" dirty="0">
                          <a:solidFill>
                            <a:srgbClr val="5D0100"/>
                          </a:solidFill>
                          <a:latin typeface="Georgia"/>
                          <a:ea typeface="Georgia"/>
                          <a:cs typeface="Georgia"/>
                          <a:sym typeface="Georgia"/>
                        </a:rPr>
                        <a:t>7. Identify and recruit Engagement Ambassadors</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BDF"/>
                    </a:solidFill>
                  </a:tcPr>
                </a:tc>
                <a:tc>
                  <a:txBody>
                    <a:bodyPr/>
                    <a:lstStyle/>
                    <a:p>
                      <a:pPr algn="l">
                        <a:defRPr sz="1800"/>
                      </a:pPr>
                      <a:r>
                        <a:rPr sz="1500" dirty="0">
                          <a:solidFill>
                            <a:srgbClr val="660033"/>
                          </a:solidFill>
                          <a:latin typeface="Georgia"/>
                          <a:ea typeface="Georgia"/>
                          <a:cs typeface="Georgia"/>
                          <a:sym typeface="Georgia"/>
                        </a:rPr>
                        <a:t>1 month _____-22</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BDF"/>
                    </a:solidFill>
                  </a:tcPr>
                </a:tc>
                <a:tc>
                  <a:txBody>
                    <a:bodyPr/>
                    <a:lstStyle/>
                    <a:p>
                      <a:pPr algn="l">
                        <a:defRPr sz="1500">
                          <a:solidFill>
                            <a:srgbClr val="5D0100"/>
                          </a:solidFill>
                          <a:latin typeface="Georgia"/>
                          <a:ea typeface="Georgia"/>
                          <a:cs typeface="Georgia"/>
                          <a:sym typeface="Georgia"/>
                        </a:defRPr>
                      </a:pPr>
                      <a:endParaRPr dirty="0"/>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BDF"/>
                    </a:solidFill>
                  </a:tcPr>
                </a:tc>
                <a:extLst>
                  <a:ext uri="{0D108BD9-81ED-4DB2-BD59-A6C34878D82A}">
                    <a16:rowId xmlns:a16="http://schemas.microsoft.com/office/drawing/2014/main" val="10007"/>
                  </a:ext>
                </a:extLst>
              </a:tr>
              <a:tr h="370840">
                <a:tc>
                  <a:txBody>
                    <a:bodyPr/>
                    <a:lstStyle/>
                    <a:p>
                      <a:pPr algn="l">
                        <a:defRPr sz="1800"/>
                      </a:pPr>
                      <a:r>
                        <a:rPr sz="1500" dirty="0">
                          <a:solidFill>
                            <a:srgbClr val="5D0100"/>
                          </a:solidFill>
                          <a:latin typeface="Georgia"/>
                          <a:ea typeface="Georgia"/>
                          <a:cs typeface="Georgia"/>
                          <a:sym typeface="Georgia"/>
                        </a:rPr>
                        <a:t>8. Train Engagement Ambassadors</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tc>
                  <a:txBody>
                    <a:bodyPr/>
                    <a:lstStyle/>
                    <a:p>
                      <a:pPr algn="l">
                        <a:defRPr sz="1800"/>
                      </a:pPr>
                      <a:r>
                        <a:rPr sz="1500" dirty="0">
                          <a:solidFill>
                            <a:srgbClr val="660033"/>
                          </a:solidFill>
                          <a:latin typeface="Georgia"/>
                          <a:ea typeface="Georgia"/>
                          <a:cs typeface="Georgia"/>
                          <a:sym typeface="Georgia"/>
                        </a:rPr>
                        <a:t>1 month _____-22</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tc>
                  <a:txBody>
                    <a:bodyPr/>
                    <a:lstStyle/>
                    <a:p>
                      <a:pPr algn="l">
                        <a:defRPr sz="1500">
                          <a:solidFill>
                            <a:srgbClr val="5D0100"/>
                          </a:solidFill>
                          <a:latin typeface="Georgia"/>
                          <a:ea typeface="Georgia"/>
                          <a:cs typeface="Georgia"/>
                          <a:sym typeface="Georgia"/>
                        </a:defRPr>
                      </a:pPr>
                      <a:endParaRPr dirty="0"/>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extLst>
                  <a:ext uri="{0D108BD9-81ED-4DB2-BD59-A6C34878D82A}">
                    <a16:rowId xmlns:a16="http://schemas.microsoft.com/office/drawing/2014/main" val="10008"/>
                  </a:ext>
                </a:extLst>
              </a:tr>
              <a:tr h="370840">
                <a:tc>
                  <a:txBody>
                    <a:bodyPr/>
                    <a:lstStyle/>
                    <a:p>
                      <a:pPr algn="l">
                        <a:tabLst>
                          <a:tab pos="508000" algn="l"/>
                        </a:tabLst>
                        <a:defRPr sz="1800"/>
                      </a:pPr>
                      <a:r>
                        <a:rPr sz="1500" dirty="0">
                          <a:solidFill>
                            <a:srgbClr val="5D0100"/>
                          </a:solidFill>
                          <a:latin typeface="Georgia"/>
                          <a:ea typeface="Georgia"/>
                          <a:cs typeface="Georgia"/>
                          <a:sym typeface="Georgia"/>
                        </a:rPr>
                        <a:t>9. Implement Engagement Programs and manage to interim monthly targets</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BDF"/>
                    </a:solidFill>
                  </a:tcPr>
                </a:tc>
                <a:tc>
                  <a:txBody>
                    <a:bodyPr/>
                    <a:lstStyle/>
                    <a:p>
                      <a:pPr algn="l">
                        <a:defRPr sz="1800"/>
                      </a:pPr>
                      <a:r>
                        <a:rPr sz="1500" dirty="0">
                          <a:solidFill>
                            <a:srgbClr val="660033"/>
                          </a:solidFill>
                          <a:latin typeface="Georgia"/>
                          <a:ea typeface="Georgia"/>
                          <a:cs typeface="Georgia"/>
                          <a:sym typeface="Georgia"/>
                        </a:rPr>
                        <a:t>24 months ___-24</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BDF"/>
                    </a:solidFill>
                  </a:tcPr>
                </a:tc>
                <a:tc>
                  <a:txBody>
                    <a:bodyPr/>
                    <a:lstStyle/>
                    <a:p>
                      <a:pPr algn="l">
                        <a:defRPr sz="1500">
                          <a:solidFill>
                            <a:srgbClr val="5D0100"/>
                          </a:solidFill>
                          <a:latin typeface="Georgia"/>
                          <a:ea typeface="Georgia"/>
                          <a:cs typeface="Georgia"/>
                          <a:sym typeface="Georgia"/>
                        </a:defRPr>
                      </a:pPr>
                      <a:endParaRPr dirty="0"/>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BDF"/>
                    </a:solidFill>
                  </a:tcPr>
                </a:tc>
                <a:extLst>
                  <a:ext uri="{0D108BD9-81ED-4DB2-BD59-A6C34878D82A}">
                    <a16:rowId xmlns:a16="http://schemas.microsoft.com/office/drawing/2014/main" val="10009"/>
                  </a:ext>
                </a:extLst>
              </a:tr>
              <a:tr h="370840">
                <a:tc>
                  <a:txBody>
                    <a:bodyPr/>
                    <a:lstStyle/>
                    <a:p>
                      <a:pPr algn="l">
                        <a:tabLst>
                          <a:tab pos="508000" algn="l"/>
                        </a:tabLst>
                        <a:defRPr sz="1800"/>
                      </a:pPr>
                      <a:r>
                        <a:rPr sz="1500" dirty="0">
                          <a:solidFill>
                            <a:srgbClr val="5D0100"/>
                          </a:solidFill>
                          <a:latin typeface="Georgia"/>
                          <a:ea typeface="Georgia"/>
                          <a:cs typeface="Georgia"/>
                          <a:sym typeface="Georgia"/>
                        </a:rPr>
                        <a:t>10. Track performance Data from Engagement Programs Implementation</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tc>
                  <a:txBody>
                    <a:bodyPr/>
                    <a:lstStyle/>
                    <a:p>
                      <a:pPr algn="l">
                        <a:defRPr sz="1800"/>
                      </a:pPr>
                      <a:r>
                        <a:rPr sz="1500" dirty="0">
                          <a:solidFill>
                            <a:srgbClr val="660033"/>
                          </a:solidFill>
                          <a:latin typeface="Georgia"/>
                          <a:ea typeface="Georgia"/>
                          <a:cs typeface="Georgia"/>
                          <a:sym typeface="Georgia"/>
                        </a:rPr>
                        <a:t>Simultaneous with step 9</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tc>
                  <a:txBody>
                    <a:bodyPr/>
                    <a:lstStyle/>
                    <a:p>
                      <a:pPr algn="l">
                        <a:defRPr sz="1500">
                          <a:solidFill>
                            <a:srgbClr val="5D0100"/>
                          </a:solidFill>
                          <a:latin typeface="Georgia"/>
                          <a:ea typeface="Georgia"/>
                          <a:cs typeface="Georgia"/>
                          <a:sym typeface="Georgia"/>
                        </a:defRPr>
                      </a:pPr>
                      <a:endParaRPr dirty="0"/>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extLst>
                  <a:ext uri="{0D108BD9-81ED-4DB2-BD59-A6C34878D82A}">
                    <a16:rowId xmlns:a16="http://schemas.microsoft.com/office/drawing/2014/main" val="10010"/>
                  </a:ext>
                </a:extLst>
              </a:tr>
              <a:tr h="370840">
                <a:tc>
                  <a:txBody>
                    <a:bodyPr/>
                    <a:lstStyle/>
                    <a:p>
                      <a:pPr algn="l">
                        <a:tabLst>
                          <a:tab pos="508000" algn="l"/>
                        </a:tabLst>
                        <a:defRPr sz="1800"/>
                      </a:pPr>
                      <a:r>
                        <a:rPr sz="1500" dirty="0">
                          <a:solidFill>
                            <a:srgbClr val="5D0100"/>
                          </a:solidFill>
                          <a:latin typeface="Georgia"/>
                          <a:ea typeface="Georgia"/>
                          <a:cs typeface="Georgia"/>
                          <a:sym typeface="Georgia"/>
                        </a:rPr>
                        <a:t>11. Obtain qualitative and quantitative assessment data from Engagement Programs </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BDF"/>
                    </a:solidFill>
                  </a:tcPr>
                </a:tc>
                <a:tc>
                  <a:txBody>
                    <a:bodyPr/>
                    <a:lstStyle/>
                    <a:p>
                      <a:pPr algn="l">
                        <a:defRPr sz="1500">
                          <a:solidFill>
                            <a:srgbClr val="FF0000"/>
                          </a:solidFill>
                          <a:latin typeface="Georgia"/>
                          <a:ea typeface="Georgia"/>
                          <a:cs typeface="Georgia"/>
                          <a:sym typeface="Georgia"/>
                        </a:defRPr>
                      </a:pPr>
                      <a:r>
                        <a:rPr dirty="0">
                          <a:solidFill>
                            <a:srgbClr val="660033"/>
                          </a:solidFill>
                        </a:rPr>
                        <a:t>1 month_____-24</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BDF"/>
                    </a:solidFill>
                  </a:tcPr>
                </a:tc>
                <a:tc>
                  <a:txBody>
                    <a:bodyPr/>
                    <a:lstStyle/>
                    <a:p>
                      <a:pPr algn="l">
                        <a:defRPr sz="1500">
                          <a:solidFill>
                            <a:srgbClr val="5D0100"/>
                          </a:solidFill>
                          <a:latin typeface="Georgia"/>
                          <a:ea typeface="Georgia"/>
                          <a:cs typeface="Georgia"/>
                          <a:sym typeface="Georgia"/>
                        </a:defRPr>
                      </a:pPr>
                      <a:endParaRPr dirty="0"/>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BDF"/>
                    </a:solidFill>
                  </a:tcPr>
                </a:tc>
                <a:extLst>
                  <a:ext uri="{0D108BD9-81ED-4DB2-BD59-A6C34878D82A}">
                    <a16:rowId xmlns:a16="http://schemas.microsoft.com/office/drawing/2014/main" val="10011"/>
                  </a:ext>
                </a:extLst>
              </a:tr>
              <a:tr h="370840">
                <a:tc>
                  <a:txBody>
                    <a:bodyPr/>
                    <a:lstStyle/>
                    <a:p>
                      <a:pPr algn="l">
                        <a:tabLst>
                          <a:tab pos="508000" algn="l"/>
                        </a:tabLst>
                        <a:defRPr sz="1800"/>
                      </a:pPr>
                      <a:r>
                        <a:rPr sz="1500" dirty="0">
                          <a:solidFill>
                            <a:srgbClr val="5D0100"/>
                          </a:solidFill>
                          <a:latin typeface="Georgia"/>
                          <a:ea typeface="Georgia"/>
                          <a:cs typeface="Georgia"/>
                          <a:sym typeface="Georgia"/>
                        </a:rPr>
                        <a:t>12. Improve Engagement Programs based lessons learned in step 11	</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tc>
                  <a:txBody>
                    <a:bodyPr/>
                    <a:lstStyle/>
                    <a:p>
                      <a:pPr algn="l">
                        <a:defRPr sz="1500">
                          <a:solidFill>
                            <a:srgbClr val="FF0000"/>
                          </a:solidFill>
                          <a:latin typeface="Times New Roman"/>
                          <a:ea typeface="Times New Roman"/>
                          <a:cs typeface="Times New Roman"/>
                          <a:sym typeface="Times New Roman"/>
                        </a:defRPr>
                      </a:pPr>
                      <a:r>
                        <a:rPr dirty="0">
                          <a:solidFill>
                            <a:srgbClr val="660033"/>
                          </a:solidFill>
                        </a:rPr>
                        <a:t>1 month ____-24</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tc>
                  <a:txBody>
                    <a:bodyPr/>
                    <a:lstStyle/>
                    <a:p>
                      <a:pPr algn="l">
                        <a:defRPr sz="1500">
                          <a:solidFill>
                            <a:srgbClr val="5D0100"/>
                          </a:solidFill>
                          <a:latin typeface="Arial"/>
                          <a:ea typeface="Arial"/>
                          <a:cs typeface="Arial"/>
                          <a:sym typeface="Arial"/>
                        </a:defRPr>
                      </a:pPr>
                      <a:endParaRPr dirty="0"/>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extLst>
                  <a:ext uri="{0D108BD9-81ED-4DB2-BD59-A6C34878D82A}">
                    <a16:rowId xmlns:a16="http://schemas.microsoft.com/office/drawing/2014/main" val="10012"/>
                  </a:ext>
                </a:extLst>
              </a:tr>
            </a:tbl>
          </a:graphicData>
        </a:graphic>
      </p:graphicFrame>
      <p:sp>
        <p:nvSpPr>
          <p:cNvPr id="6" name="TextShape 1">
            <a:extLst>
              <a:ext uri="{FF2B5EF4-FFF2-40B4-BE49-F238E27FC236}">
                <a16:creationId xmlns:a16="http://schemas.microsoft.com/office/drawing/2014/main" id="{28157679-F12E-418B-B1E8-14AFBCFBCB4F}"/>
              </a:ext>
            </a:extLst>
          </p:cNvPr>
          <p:cNvSpPr txBox="1"/>
          <p:nvPr/>
        </p:nvSpPr>
        <p:spPr>
          <a:xfrm>
            <a:off x="977760" y="6516"/>
            <a:ext cx="7188480" cy="1142640"/>
          </a:xfrm>
          <a:prstGeom prst="rect">
            <a:avLst/>
          </a:prstGeom>
          <a:noFill/>
          <a:ln w="0">
            <a:noFill/>
          </a:ln>
        </p:spPr>
        <p:txBody>
          <a:bodyPr anchor="ctr">
            <a:noAutofit/>
          </a:bodyP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2800" b="1" i="0" u="none" strike="noStrike" kern="1200" cap="none" spc="-1" normalizeH="0" baseline="0" noProof="0" dirty="0">
                <a:ln>
                  <a:noFill/>
                </a:ln>
                <a:solidFill>
                  <a:srgbClr val="760002"/>
                </a:solidFill>
                <a:effectLst/>
                <a:uLnTx/>
                <a:uFillTx/>
                <a:latin typeface="Georgia"/>
                <a:ea typeface="+mn-ea"/>
                <a:cs typeface="+mn-cs"/>
              </a:rPr>
              <a:t>Parishioner Engagement  &amp; Spiritual Growth Wildly  Important  Goal  3  </a:t>
            </a:r>
          </a:p>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2800" b="1" i="0" u="sng" strike="noStrike" kern="1200" cap="none" spc="-1" normalizeH="0" baseline="0" noProof="0" dirty="0">
                <a:ln>
                  <a:noFill/>
                </a:ln>
                <a:solidFill>
                  <a:srgbClr val="760002"/>
                </a:solidFill>
                <a:effectLst/>
                <a:uLnTx/>
                <a:uFillTx/>
                <a:latin typeface="Georgia"/>
                <a:ea typeface="+mn-ea"/>
                <a:cs typeface="+mn-cs"/>
              </a:rPr>
              <a:t>Compelling   Scoreboard</a:t>
            </a:r>
            <a:endParaRPr kumimoji="0" lang="en-US" sz="2800" b="0" i="0" u="sng" strike="noStrike" kern="1200" cap="none" spc="-1" normalizeH="0" baseline="0" noProof="0" dirty="0">
              <a:ln>
                <a:noFill/>
              </a:ln>
              <a:solidFill>
                <a:srgbClr val="5D0100"/>
              </a:solidFill>
              <a:effectLst/>
              <a:uLnTx/>
              <a:uFillTx/>
              <a:latin typeface="Times New Roman"/>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E5D8B-BC2C-3205-A684-FDA143D660CA}"/>
              </a:ext>
            </a:extLst>
          </p:cNvPr>
          <p:cNvSpPr>
            <a:spLocks noGrp="1"/>
          </p:cNvSpPr>
          <p:nvPr>
            <p:ph type="title"/>
          </p:nvPr>
        </p:nvSpPr>
        <p:spPr>
          <a:xfrm>
            <a:off x="1038687" y="2551247"/>
            <a:ext cx="7276528" cy="1143000"/>
          </a:xfrm>
        </p:spPr>
        <p:txBody>
          <a:bodyPr/>
          <a:lstStyle/>
          <a:p>
            <a:r>
              <a:rPr lang="en-US" u="none"/>
              <a:t>Sample 7 </a:t>
            </a:r>
            <a:br>
              <a:rPr lang="en-US" dirty="0"/>
            </a:br>
            <a:r>
              <a:rPr lang="en-US" dirty="0"/>
              <a:t>Stewardship &amp; Engagement</a:t>
            </a:r>
          </a:p>
        </p:txBody>
      </p:sp>
    </p:spTree>
    <p:extLst>
      <p:ext uri="{BB962C8B-B14F-4D97-AF65-F5344CB8AC3E}">
        <p14:creationId xmlns:p14="http://schemas.microsoft.com/office/powerpoint/2010/main" val="3450848577"/>
      </p:ext>
    </p:extLst>
  </p:cSld>
  <p:clrMapOvr>
    <a:masterClrMapping/>
  </p:clrMapOvr>
  <p:transition>
    <p:strips dir="rd"/>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9C43534-E06B-49C7-96FD-1144F200DA5E}"/>
              </a:ext>
            </a:extLst>
          </p:cNvPr>
          <p:cNvSpPr>
            <a:spLocks noGrp="1"/>
          </p:cNvSpPr>
          <p:nvPr>
            <p:ph type="title"/>
          </p:nvPr>
        </p:nvSpPr>
        <p:spPr>
          <a:xfrm>
            <a:off x="2057936" y="0"/>
            <a:ext cx="6858000" cy="995246"/>
          </a:xfrm>
        </p:spPr>
        <p:txBody>
          <a:bodyPr/>
          <a:lstStyle/>
          <a:p>
            <a:pPr>
              <a:lnSpc>
                <a:spcPct val="100000"/>
              </a:lnSpc>
            </a:pPr>
            <a:r>
              <a:rPr lang="en-US" u="none" dirty="0"/>
              <a:t>Stewardship &amp;  Engagement</a:t>
            </a:r>
            <a:br>
              <a:rPr lang="en-US" dirty="0"/>
            </a:br>
            <a:r>
              <a:rPr lang="en-US" dirty="0"/>
              <a:t>Wildly  Important  Goal 1</a:t>
            </a:r>
          </a:p>
        </p:txBody>
      </p:sp>
      <p:sp>
        <p:nvSpPr>
          <p:cNvPr id="2" name="Content Placeholder 1">
            <a:extLst>
              <a:ext uri="{FF2B5EF4-FFF2-40B4-BE49-F238E27FC236}">
                <a16:creationId xmlns:a16="http://schemas.microsoft.com/office/drawing/2014/main" id="{820F74F5-2296-4D86-AB9E-6849A2F056E7}"/>
              </a:ext>
            </a:extLst>
          </p:cNvPr>
          <p:cNvSpPr>
            <a:spLocks noGrp="1"/>
          </p:cNvSpPr>
          <p:nvPr>
            <p:ph idx="1"/>
          </p:nvPr>
        </p:nvSpPr>
        <p:spPr>
          <a:xfrm>
            <a:off x="159441" y="914426"/>
            <a:ext cx="8756495" cy="3721545"/>
          </a:xfrm>
        </p:spPr>
        <p:txBody>
          <a:bodyPr/>
          <a:lstStyle/>
          <a:p>
            <a:pPr marL="0" indent="0" eaLnBrk="0" hangingPunct="0">
              <a:lnSpc>
                <a:spcPct val="100000"/>
              </a:lnSpc>
              <a:spcBef>
                <a:spcPct val="0"/>
              </a:spcBef>
              <a:buNone/>
              <a:defRPr/>
            </a:pPr>
            <a:r>
              <a:rPr lang="en-US" dirty="0">
                <a:effectLst/>
              </a:rPr>
              <a:t>Develop and implement effective youth and adult “Stewardship &amp; Ministry Engagement Programs,” gain membership growth,  and enhance our financial position so that within 36 months, we will achieve the following “Engagement Targets”:</a:t>
            </a:r>
          </a:p>
          <a:p>
            <a:pPr marL="431006" indent="0" eaLnBrk="0" hangingPunct="0">
              <a:lnSpc>
                <a:spcPct val="100000"/>
              </a:lnSpc>
              <a:spcBef>
                <a:spcPts val="900"/>
              </a:spcBef>
              <a:buNone/>
              <a:defRPr/>
            </a:pPr>
            <a:r>
              <a:rPr lang="en-US" dirty="0">
                <a:effectLst/>
              </a:rPr>
              <a:t>(a) Increase ministries engagement by 50% or more 	   across each age demographic;  </a:t>
            </a:r>
          </a:p>
          <a:p>
            <a:pPr marL="431006" indent="0" eaLnBrk="0" hangingPunct="0">
              <a:lnSpc>
                <a:spcPct val="100000"/>
              </a:lnSpc>
              <a:spcBef>
                <a:spcPts val="900"/>
              </a:spcBef>
              <a:buNone/>
              <a:defRPr/>
            </a:pPr>
            <a:r>
              <a:rPr lang="en-US" dirty="0">
                <a:effectLst/>
              </a:rPr>
              <a:t>(b) Net increase of 30 or more new steward families 	   per year; and</a:t>
            </a:r>
          </a:p>
          <a:p>
            <a:pPr marL="431006" indent="0" eaLnBrk="0" hangingPunct="0">
              <a:lnSpc>
                <a:spcPct val="100000"/>
              </a:lnSpc>
              <a:spcBef>
                <a:spcPts val="900"/>
              </a:spcBef>
              <a:buNone/>
              <a:tabLst>
                <a:tab pos="1159669" algn="l"/>
              </a:tabLst>
              <a:defRPr/>
            </a:pPr>
            <a:r>
              <a:rPr lang="en-US" dirty="0">
                <a:effectLst/>
              </a:rPr>
              <a:t>(c) Increase parish stewardship financial giving to 	fund 100% of the parish approved budget 	(including parish approved ministry 	expenses); provided that 10% or more of that 	parish approved budget is to be spent on 	community philanthropic  outreach.</a:t>
            </a:r>
          </a:p>
          <a:p>
            <a:pPr marL="431006" indent="0" eaLnBrk="0" hangingPunct="0">
              <a:lnSpc>
                <a:spcPct val="100000"/>
              </a:lnSpc>
              <a:spcBef>
                <a:spcPts val="900"/>
              </a:spcBef>
              <a:buNone/>
              <a:tabLst>
                <a:tab pos="1159669" algn="l"/>
              </a:tabLst>
              <a:defRPr/>
            </a:pPr>
            <a:endParaRPr lang="en-US" dirty="0">
              <a:effectLst/>
            </a:endParaRPr>
          </a:p>
          <a:p>
            <a:pPr marL="431006" indent="0" eaLnBrk="0" hangingPunct="0">
              <a:lnSpc>
                <a:spcPct val="100000"/>
              </a:lnSpc>
              <a:spcBef>
                <a:spcPts val="900"/>
              </a:spcBef>
              <a:buNone/>
              <a:tabLst>
                <a:tab pos="1159669" algn="l"/>
              </a:tabLst>
              <a:defRPr/>
            </a:pPr>
            <a:endParaRPr lang="en-US" dirty="0">
              <a:effectLst/>
            </a:endParaRPr>
          </a:p>
          <a:p>
            <a:endParaRPr lang="en-US" dirty="0"/>
          </a:p>
        </p:txBody>
      </p:sp>
    </p:spTree>
    <p:extLst>
      <p:ext uri="{BB962C8B-B14F-4D97-AF65-F5344CB8AC3E}">
        <p14:creationId xmlns:p14="http://schemas.microsoft.com/office/powerpoint/2010/main" val="1524193738"/>
      </p:ext>
    </p:extLst>
  </p:cSld>
  <p:clrMapOvr>
    <a:masterClrMapping/>
  </p:clrMapOvr>
  <p:transition>
    <p:strips dir="rd"/>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65BB26D2-3264-4731-B651-F1CCD5086303}"/>
              </a:ext>
            </a:extLst>
          </p:cNvPr>
          <p:cNvSpPr>
            <a:spLocks noGrp="1"/>
          </p:cNvSpPr>
          <p:nvPr>
            <p:ph sz="half" idx="1"/>
          </p:nvPr>
        </p:nvSpPr>
        <p:spPr>
          <a:xfrm>
            <a:off x="209085" y="1107440"/>
            <a:ext cx="4765621" cy="4445276"/>
          </a:xfrm>
        </p:spPr>
        <p:txBody>
          <a:bodyPr/>
          <a:lstStyle/>
          <a:p>
            <a:pPr marL="213122" indent="-213122">
              <a:lnSpc>
                <a:spcPct val="100000"/>
              </a:lnSpc>
              <a:spcBef>
                <a:spcPts val="1350"/>
              </a:spcBef>
              <a:tabLst>
                <a:tab pos="517922" algn="l"/>
              </a:tabLst>
            </a:pPr>
            <a:r>
              <a:rPr lang="en-US" sz="1700" u="sng" dirty="0">
                <a:solidFill>
                  <a:srgbClr val="FF0000"/>
                </a:solidFill>
                <a:effectLst/>
              </a:rPr>
              <a:t>LAG 1:</a:t>
            </a:r>
            <a:r>
              <a:rPr lang="en-US" sz="1700" dirty="0">
                <a:solidFill>
                  <a:schemeClr val="bg1"/>
                </a:solidFill>
                <a:effectLst/>
              </a:rPr>
              <a:t> Research  the  most  effective youth and adult  Stewardship &amp; Ministry Engagement  Programs within  4  months</a:t>
            </a:r>
          </a:p>
          <a:p>
            <a:pPr marL="213122" indent="-213122">
              <a:lnSpc>
                <a:spcPct val="100000"/>
              </a:lnSpc>
              <a:spcBef>
                <a:spcPts val="1350"/>
              </a:spcBef>
              <a:tabLst>
                <a:tab pos="517922" algn="l"/>
              </a:tabLst>
            </a:pPr>
            <a:r>
              <a:rPr lang="en-US" sz="1700" u="sng" dirty="0">
                <a:solidFill>
                  <a:srgbClr val="FF0000"/>
                </a:solidFill>
                <a:effectLst/>
              </a:rPr>
              <a:t>LAG 2</a:t>
            </a:r>
            <a:r>
              <a:rPr lang="en-US" sz="1700" u="sng" dirty="0">
                <a:solidFill>
                  <a:schemeClr val="bg1"/>
                </a:solidFill>
                <a:effectLst/>
              </a:rPr>
              <a:t>:</a:t>
            </a:r>
            <a:r>
              <a:rPr lang="en-US" sz="1700" dirty="0">
                <a:solidFill>
                  <a:schemeClr val="bg1"/>
                </a:solidFill>
                <a:effectLst/>
              </a:rPr>
              <a:t> Develop the most effective Stewardship &amp; Ministry Engagement Programs within  4 months </a:t>
            </a:r>
          </a:p>
          <a:p>
            <a:pPr marL="175022" indent="-175022">
              <a:lnSpc>
                <a:spcPct val="100000"/>
              </a:lnSpc>
              <a:spcBef>
                <a:spcPts val="1350"/>
              </a:spcBef>
              <a:tabLst>
                <a:tab pos="517922" algn="l"/>
              </a:tabLst>
            </a:pPr>
            <a:r>
              <a:rPr lang="en-US" sz="1700" u="sng" dirty="0">
                <a:solidFill>
                  <a:srgbClr val="FF0000"/>
                </a:solidFill>
                <a:effectLst/>
              </a:rPr>
              <a:t>LAG 3:</a:t>
            </a:r>
            <a:r>
              <a:rPr lang="en-US" sz="1700" dirty="0">
                <a:solidFill>
                  <a:schemeClr val="bg1"/>
                </a:solidFill>
                <a:effectLst/>
              </a:rPr>
              <a:t> Recruit and train the parish “Engagement Champions” within 2 months </a:t>
            </a:r>
          </a:p>
          <a:p>
            <a:pPr marL="175022" indent="-175022">
              <a:lnSpc>
                <a:spcPct val="100000"/>
              </a:lnSpc>
              <a:spcBef>
                <a:spcPts val="1350"/>
              </a:spcBef>
              <a:tabLst>
                <a:tab pos="517922" algn="l"/>
              </a:tabLst>
            </a:pPr>
            <a:r>
              <a:rPr lang="en-US" sz="1700" u="sng" dirty="0">
                <a:solidFill>
                  <a:srgbClr val="FF0000"/>
                </a:solidFill>
                <a:effectLst/>
              </a:rPr>
              <a:t>LAG 4</a:t>
            </a:r>
            <a:r>
              <a:rPr lang="en-US" sz="1700" u="sng" dirty="0">
                <a:solidFill>
                  <a:schemeClr val="bg1"/>
                </a:solidFill>
                <a:effectLst/>
              </a:rPr>
              <a:t>:</a:t>
            </a:r>
            <a:r>
              <a:rPr lang="en-US" sz="1700" dirty="0">
                <a:solidFill>
                  <a:schemeClr val="bg1"/>
                </a:solidFill>
                <a:effectLst/>
              </a:rPr>
              <a:t> Implement the Stewardship &amp; Ministry Engagement Programs to achieve the “Engagement Targets” within 24    months</a:t>
            </a:r>
          </a:p>
          <a:p>
            <a:pPr marL="175022" indent="-175022">
              <a:lnSpc>
                <a:spcPct val="100000"/>
              </a:lnSpc>
              <a:spcBef>
                <a:spcPts val="1350"/>
              </a:spcBef>
              <a:tabLst>
                <a:tab pos="517922" algn="l"/>
              </a:tabLst>
            </a:pPr>
            <a:r>
              <a:rPr lang="en-US" sz="1700" u="sng" dirty="0">
                <a:solidFill>
                  <a:srgbClr val="FF0000"/>
                </a:solidFill>
                <a:effectLst/>
              </a:rPr>
              <a:t>LAG 5</a:t>
            </a:r>
            <a:r>
              <a:rPr lang="en-US" sz="1700" dirty="0">
                <a:solidFill>
                  <a:srgbClr val="FF0000"/>
                </a:solidFill>
                <a:effectLst/>
              </a:rPr>
              <a:t>:</a:t>
            </a:r>
            <a:r>
              <a:rPr lang="en-US" sz="1700" dirty="0">
                <a:solidFill>
                  <a:schemeClr val="bg1"/>
                </a:solidFill>
                <a:effectLst/>
              </a:rPr>
              <a:t> Compile and assess the results of the  Stewardship &amp; Ministry Engagement Programs and make necessary improvements within  2 months</a:t>
            </a:r>
            <a:endParaRPr lang="en-US" sz="1700" dirty="0">
              <a:solidFill>
                <a:srgbClr val="FF0000"/>
              </a:solidFill>
              <a:effectLst/>
            </a:endParaRPr>
          </a:p>
          <a:p>
            <a:endParaRPr lang="en-US" sz="1700" dirty="0">
              <a:effectLst/>
            </a:endParaRPr>
          </a:p>
          <a:p>
            <a:endParaRPr lang="en-US" sz="1700" dirty="0">
              <a:effectLst/>
            </a:endParaRPr>
          </a:p>
        </p:txBody>
      </p:sp>
      <p:sp>
        <p:nvSpPr>
          <p:cNvPr id="7" name="Content Placeholder 6">
            <a:extLst>
              <a:ext uri="{FF2B5EF4-FFF2-40B4-BE49-F238E27FC236}">
                <a16:creationId xmlns:a16="http://schemas.microsoft.com/office/drawing/2014/main" id="{9344C869-552F-473A-9813-3F4B907EF8AC}"/>
              </a:ext>
            </a:extLst>
          </p:cNvPr>
          <p:cNvSpPr>
            <a:spLocks noGrp="1"/>
          </p:cNvSpPr>
          <p:nvPr>
            <p:ph sz="half" idx="2"/>
          </p:nvPr>
        </p:nvSpPr>
        <p:spPr>
          <a:xfrm>
            <a:off x="5160753" y="1187485"/>
            <a:ext cx="3723982" cy="3772485"/>
          </a:xfrm>
        </p:spPr>
        <p:txBody>
          <a:bodyPr/>
          <a:lstStyle/>
          <a:p>
            <a:pPr marL="0" indent="0" algn="ctr">
              <a:buNone/>
            </a:pPr>
            <a:r>
              <a:rPr lang="en-US" sz="1400" u="sng" dirty="0">
                <a:effectLst/>
              </a:rPr>
              <a:t>Stewardship &amp; Engagement WIG 1:</a:t>
            </a:r>
          </a:p>
          <a:p>
            <a:pPr marL="0" indent="0" algn="ctr">
              <a:buNone/>
            </a:pPr>
            <a:endParaRPr lang="en-US" sz="1400" u="sng" dirty="0">
              <a:effectLst/>
            </a:endParaRPr>
          </a:p>
          <a:p>
            <a:pPr marL="0" indent="0" eaLnBrk="0" hangingPunct="0">
              <a:lnSpc>
                <a:spcPct val="100000"/>
              </a:lnSpc>
              <a:spcBef>
                <a:spcPct val="0"/>
              </a:spcBef>
              <a:buNone/>
              <a:defRPr/>
            </a:pPr>
            <a:r>
              <a:rPr lang="en-US" sz="1400" dirty="0">
                <a:effectLst/>
              </a:rPr>
              <a:t>Develop and implement effective youth and adult “Stewardship &amp; Ministry Engagement Programs,” gain membership growth,  and enhance our financial position so that within 36 months, we will achieve the following “Engagement Targets”:</a:t>
            </a:r>
          </a:p>
          <a:p>
            <a:pPr marL="431006" indent="0" eaLnBrk="0" hangingPunct="0">
              <a:lnSpc>
                <a:spcPct val="100000"/>
              </a:lnSpc>
              <a:spcBef>
                <a:spcPts val="900"/>
              </a:spcBef>
              <a:buNone/>
              <a:defRPr/>
            </a:pPr>
            <a:r>
              <a:rPr lang="en-US" sz="1400" dirty="0">
                <a:effectLst/>
              </a:rPr>
              <a:t>(a) Increase ministries engagement by 50% or more across each age demographic;  </a:t>
            </a:r>
          </a:p>
          <a:p>
            <a:pPr marL="431006" indent="0" eaLnBrk="0" hangingPunct="0">
              <a:lnSpc>
                <a:spcPct val="100000"/>
              </a:lnSpc>
              <a:spcBef>
                <a:spcPts val="900"/>
              </a:spcBef>
              <a:buNone/>
              <a:defRPr/>
            </a:pPr>
            <a:r>
              <a:rPr lang="en-US" sz="1400" dirty="0">
                <a:effectLst/>
              </a:rPr>
              <a:t>(b) Net increase of 30 or more new steward families per year; and</a:t>
            </a:r>
          </a:p>
          <a:p>
            <a:pPr marL="431006" indent="0" eaLnBrk="0" hangingPunct="0">
              <a:lnSpc>
                <a:spcPct val="100000"/>
              </a:lnSpc>
              <a:spcBef>
                <a:spcPts val="900"/>
              </a:spcBef>
              <a:buNone/>
              <a:tabLst>
                <a:tab pos="1159669" algn="l"/>
              </a:tabLst>
              <a:defRPr/>
            </a:pPr>
            <a:r>
              <a:rPr lang="en-US" sz="1400" dirty="0">
                <a:effectLst/>
              </a:rPr>
              <a:t>(c) Increase parish stewardship financial giving to fund 100% of the parish approved budget (including parish approved ministry expenses); provided that 10% or more of that parish approved budget is to be spent on community philanthropic  outreach.</a:t>
            </a:r>
          </a:p>
          <a:p>
            <a:pPr eaLnBrk="0" hangingPunct="0">
              <a:lnSpc>
                <a:spcPct val="100000"/>
              </a:lnSpc>
              <a:spcBef>
                <a:spcPts val="1350"/>
              </a:spcBef>
              <a:buAutoNum type="alphaLcParenR"/>
              <a:defRPr/>
            </a:pPr>
            <a:endParaRPr lang="en-US" sz="1400" dirty="0">
              <a:effectLst/>
            </a:endParaRPr>
          </a:p>
          <a:p>
            <a:pPr marL="0" indent="0">
              <a:buNone/>
            </a:pPr>
            <a:endParaRPr lang="en-US" sz="1400" dirty="0">
              <a:effectLst/>
            </a:endParaRPr>
          </a:p>
        </p:txBody>
      </p:sp>
      <p:sp>
        <p:nvSpPr>
          <p:cNvPr id="2" name="Rectangle 1">
            <a:extLst>
              <a:ext uri="{FF2B5EF4-FFF2-40B4-BE49-F238E27FC236}">
                <a16:creationId xmlns:a16="http://schemas.microsoft.com/office/drawing/2014/main" id="{6C503098-1C10-4D82-8D83-91F8ACA335D5}"/>
              </a:ext>
            </a:extLst>
          </p:cNvPr>
          <p:cNvSpPr/>
          <p:nvPr/>
        </p:nvSpPr>
        <p:spPr bwMode="auto">
          <a:xfrm>
            <a:off x="5121936" y="1107440"/>
            <a:ext cx="3762799" cy="5698802"/>
          </a:xfrm>
          <a:prstGeom prst="rect">
            <a:avLst/>
          </a:prstGeom>
          <a:noFill/>
          <a:ln w="38100"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a:defRPr/>
            </a:pPr>
            <a:endParaRPr lang="en-US" sz="3150" dirty="0">
              <a:solidFill>
                <a:srgbClr val="5D0100"/>
              </a:solidFill>
            </a:endParaRPr>
          </a:p>
        </p:txBody>
      </p:sp>
      <p:sp>
        <p:nvSpPr>
          <p:cNvPr id="3" name="Rectangle 2">
            <a:extLst>
              <a:ext uri="{FF2B5EF4-FFF2-40B4-BE49-F238E27FC236}">
                <a16:creationId xmlns:a16="http://schemas.microsoft.com/office/drawing/2014/main" id="{27EC269A-38F5-4836-90B2-E133FEC9E0CC}"/>
              </a:ext>
            </a:extLst>
          </p:cNvPr>
          <p:cNvSpPr/>
          <p:nvPr/>
        </p:nvSpPr>
        <p:spPr bwMode="auto">
          <a:xfrm>
            <a:off x="182338" y="1187485"/>
            <a:ext cx="4865983" cy="5670515"/>
          </a:xfrm>
          <a:prstGeom prst="rect">
            <a:avLst/>
          </a:prstGeom>
          <a:noFill/>
          <a:ln w="19050"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a:defRPr/>
            </a:pPr>
            <a:endParaRPr lang="en-US" sz="3150" dirty="0">
              <a:solidFill>
                <a:srgbClr val="5D0100"/>
              </a:solidFill>
            </a:endParaRPr>
          </a:p>
        </p:txBody>
      </p:sp>
      <p:sp>
        <p:nvSpPr>
          <p:cNvPr id="8" name="Title 1">
            <a:extLst>
              <a:ext uri="{FF2B5EF4-FFF2-40B4-BE49-F238E27FC236}">
                <a16:creationId xmlns:a16="http://schemas.microsoft.com/office/drawing/2014/main" id="{41A3E2B5-20BB-4948-8581-7661941A6B33}"/>
              </a:ext>
            </a:extLst>
          </p:cNvPr>
          <p:cNvSpPr>
            <a:spLocks noGrp="1"/>
          </p:cNvSpPr>
          <p:nvPr>
            <p:ph type="title"/>
          </p:nvPr>
        </p:nvSpPr>
        <p:spPr>
          <a:xfrm>
            <a:off x="2667314" y="51758"/>
            <a:ext cx="5653221" cy="857250"/>
          </a:xfrm>
        </p:spPr>
        <p:txBody>
          <a:bodyPr/>
          <a:lstStyle/>
          <a:p>
            <a:r>
              <a:rPr lang="en-US" u="none" dirty="0"/>
              <a:t>Stewardship &amp;  Engagement </a:t>
            </a:r>
            <a:r>
              <a:rPr lang="en-US" dirty="0"/>
              <a:t>WIG 1 Lag Measures_  </a:t>
            </a:r>
          </a:p>
        </p:txBody>
      </p:sp>
    </p:spTree>
    <p:extLst>
      <p:ext uri="{BB962C8B-B14F-4D97-AF65-F5344CB8AC3E}">
        <p14:creationId xmlns:p14="http://schemas.microsoft.com/office/powerpoint/2010/main" val="1156633541"/>
      </p:ext>
    </p:extLst>
  </p:cSld>
  <p:clrMapOvr>
    <a:masterClrMapping/>
  </p:clrMapOvr>
  <p:transition>
    <p:strips dir="rd"/>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0681B-374B-47F4-97C9-6F2AEE6888FF}"/>
              </a:ext>
            </a:extLst>
          </p:cNvPr>
          <p:cNvSpPr>
            <a:spLocks noGrp="1"/>
          </p:cNvSpPr>
          <p:nvPr>
            <p:ph type="title"/>
          </p:nvPr>
        </p:nvSpPr>
        <p:spPr>
          <a:xfrm>
            <a:off x="2816942" y="164075"/>
            <a:ext cx="5162428" cy="857250"/>
          </a:xfrm>
        </p:spPr>
        <p:txBody>
          <a:bodyPr/>
          <a:lstStyle/>
          <a:p>
            <a:r>
              <a:rPr lang="en-US" u="none" dirty="0"/>
              <a:t>Stewardship &amp;  Engagement </a:t>
            </a:r>
            <a:r>
              <a:rPr lang="en-US" dirty="0"/>
              <a:t>WIG  1  Lead Measures </a:t>
            </a:r>
            <a:br>
              <a:rPr lang="en-US" dirty="0"/>
            </a:br>
            <a:endParaRPr lang="en-US" dirty="0"/>
          </a:p>
        </p:txBody>
      </p:sp>
      <p:sp>
        <p:nvSpPr>
          <p:cNvPr id="3" name="Content Placeholder 2">
            <a:extLst>
              <a:ext uri="{FF2B5EF4-FFF2-40B4-BE49-F238E27FC236}">
                <a16:creationId xmlns:a16="http://schemas.microsoft.com/office/drawing/2014/main" id="{1D5BF839-4E6E-45E7-8006-B028F8613E12}"/>
              </a:ext>
            </a:extLst>
          </p:cNvPr>
          <p:cNvSpPr>
            <a:spLocks noGrp="1"/>
          </p:cNvSpPr>
          <p:nvPr>
            <p:ph sz="half" idx="1"/>
          </p:nvPr>
        </p:nvSpPr>
        <p:spPr>
          <a:xfrm>
            <a:off x="80508" y="1250462"/>
            <a:ext cx="5835552" cy="5705230"/>
          </a:xfrm>
        </p:spPr>
        <p:txBody>
          <a:bodyPr/>
          <a:lstStyle/>
          <a:p>
            <a:pPr marL="175022" indent="-175022">
              <a:lnSpc>
                <a:spcPct val="100000"/>
              </a:lnSpc>
              <a:spcBef>
                <a:spcPts val="900"/>
              </a:spcBef>
            </a:pPr>
            <a:r>
              <a:rPr lang="en-US" sz="1050" u="sng" dirty="0">
                <a:solidFill>
                  <a:schemeClr val="bg1"/>
                </a:solidFill>
                <a:effectLst/>
              </a:rPr>
              <a:t>LEAD 1:  </a:t>
            </a:r>
          </a:p>
          <a:p>
            <a:pPr marL="342900" lvl="1" indent="0">
              <a:lnSpc>
                <a:spcPct val="100000"/>
              </a:lnSpc>
              <a:spcBef>
                <a:spcPts val="0"/>
              </a:spcBef>
              <a:buNone/>
              <a:tabLst>
                <a:tab pos="601266" algn="l"/>
              </a:tabLst>
            </a:pPr>
            <a:r>
              <a:rPr lang="en-US" sz="1050" dirty="0">
                <a:solidFill>
                  <a:schemeClr val="bg1"/>
                </a:solidFill>
                <a:effectLst/>
              </a:rPr>
              <a:t>A: recruit team</a:t>
            </a:r>
          </a:p>
          <a:p>
            <a:pPr marL="342900" lvl="1" indent="0">
              <a:lnSpc>
                <a:spcPct val="100000"/>
              </a:lnSpc>
              <a:spcBef>
                <a:spcPts val="0"/>
              </a:spcBef>
              <a:buNone/>
              <a:tabLst>
                <a:tab pos="601266" algn="l"/>
              </a:tabLst>
            </a:pPr>
            <a:r>
              <a:rPr lang="en-US" sz="1050" dirty="0">
                <a:solidFill>
                  <a:schemeClr val="bg1"/>
                </a:solidFill>
                <a:effectLst/>
              </a:rPr>
              <a:t>B: determine stewardship and ministry engagement key  definitions and 	effectiveness metrics  for each age demographic of youth and adults</a:t>
            </a:r>
          </a:p>
          <a:p>
            <a:pPr marL="342900" lvl="1" indent="0">
              <a:lnSpc>
                <a:spcPct val="100000"/>
              </a:lnSpc>
              <a:spcBef>
                <a:spcPts val="0"/>
              </a:spcBef>
              <a:buNone/>
              <a:tabLst>
                <a:tab pos="601266" algn="l"/>
              </a:tabLst>
            </a:pPr>
            <a:r>
              <a:rPr lang="en-US" sz="1050" dirty="0">
                <a:solidFill>
                  <a:schemeClr val="bg1"/>
                </a:solidFill>
                <a:effectLst/>
              </a:rPr>
              <a:t>C: analyze the parish baseline on those key effectiveness metrics and identify 	parish impediments to success</a:t>
            </a:r>
          </a:p>
          <a:p>
            <a:pPr marL="342900" lvl="1" indent="0">
              <a:lnSpc>
                <a:spcPct val="100000"/>
              </a:lnSpc>
              <a:spcBef>
                <a:spcPts val="0"/>
              </a:spcBef>
              <a:buNone/>
              <a:tabLst>
                <a:tab pos="601266" algn="l"/>
              </a:tabLst>
            </a:pPr>
            <a:r>
              <a:rPr lang="en-US" sz="1050" dirty="0">
                <a:solidFill>
                  <a:schemeClr val="bg1"/>
                </a:solidFill>
                <a:effectLst/>
              </a:rPr>
              <a:t>D: identify effective Stewardship &amp; Ministry Engagement Programs to consider</a:t>
            </a:r>
          </a:p>
          <a:p>
            <a:pPr marL="175022" indent="-175022">
              <a:lnSpc>
                <a:spcPct val="100000"/>
              </a:lnSpc>
              <a:spcBef>
                <a:spcPts val="900"/>
              </a:spcBef>
              <a:tabLst>
                <a:tab pos="601266" algn="l"/>
              </a:tabLst>
            </a:pPr>
            <a:r>
              <a:rPr lang="en-US" sz="1050" u="sng" dirty="0">
                <a:solidFill>
                  <a:schemeClr val="bg1"/>
                </a:solidFill>
                <a:effectLst/>
              </a:rPr>
              <a:t>LEAD 2: </a:t>
            </a:r>
          </a:p>
          <a:p>
            <a:pPr marL="342900" lvl="1" indent="0">
              <a:lnSpc>
                <a:spcPct val="100000"/>
              </a:lnSpc>
              <a:spcBef>
                <a:spcPts val="0"/>
              </a:spcBef>
              <a:buNone/>
              <a:tabLst>
                <a:tab pos="601266" algn="l"/>
              </a:tabLst>
            </a:pPr>
            <a:r>
              <a:rPr lang="en-US" sz="1050" dirty="0">
                <a:solidFill>
                  <a:schemeClr val="bg1"/>
                </a:solidFill>
                <a:effectLst/>
              </a:rPr>
              <a:t>A: evaluate researched stewardship &amp;ministry engagement programs for 	effectiveness against key performance metrics and parish 	baselines</a:t>
            </a:r>
          </a:p>
          <a:p>
            <a:pPr marL="342900" lvl="1" indent="0">
              <a:lnSpc>
                <a:spcPct val="100000"/>
              </a:lnSpc>
              <a:spcBef>
                <a:spcPts val="0"/>
              </a:spcBef>
              <a:buNone/>
              <a:tabLst>
                <a:tab pos="601266" algn="l"/>
              </a:tabLst>
            </a:pPr>
            <a:r>
              <a:rPr lang="en-US" sz="1050" dirty="0">
                <a:solidFill>
                  <a:schemeClr val="bg1"/>
                </a:solidFill>
                <a:effectLst/>
              </a:rPr>
              <a:t>B: modify and/or develop Stewardship &amp; Ministry Engagement Programs for 	implementation at Holy Trinity</a:t>
            </a:r>
          </a:p>
          <a:p>
            <a:pPr marL="342900" lvl="1" indent="0">
              <a:lnSpc>
                <a:spcPct val="100000"/>
              </a:lnSpc>
              <a:spcBef>
                <a:spcPts val="0"/>
              </a:spcBef>
              <a:buNone/>
              <a:tabLst>
                <a:tab pos="601266" algn="l"/>
              </a:tabLst>
            </a:pPr>
            <a:r>
              <a:rPr lang="en-US" sz="1050" dirty="0">
                <a:solidFill>
                  <a:schemeClr val="bg1"/>
                </a:solidFill>
                <a:effectLst/>
              </a:rPr>
              <a:t>C: finalize parish Stewardship &amp; Engagement Programs and establish 	quarterly and/or 	monthly performance benchmarks</a:t>
            </a:r>
          </a:p>
          <a:p>
            <a:pPr marL="175022" indent="-175022">
              <a:lnSpc>
                <a:spcPct val="100000"/>
              </a:lnSpc>
              <a:spcBef>
                <a:spcPts val="900"/>
              </a:spcBef>
              <a:tabLst>
                <a:tab pos="601266" algn="l"/>
              </a:tabLst>
            </a:pPr>
            <a:r>
              <a:rPr lang="en-US" sz="1050" u="sng" dirty="0">
                <a:solidFill>
                  <a:schemeClr val="bg1"/>
                </a:solidFill>
                <a:effectLst/>
              </a:rPr>
              <a:t>LEAD 3: </a:t>
            </a:r>
          </a:p>
          <a:p>
            <a:pPr marL="342900" lvl="1" indent="0">
              <a:lnSpc>
                <a:spcPct val="100000"/>
              </a:lnSpc>
              <a:spcBef>
                <a:spcPts val="0"/>
              </a:spcBef>
              <a:buNone/>
              <a:tabLst>
                <a:tab pos="601266" algn="l"/>
              </a:tabLst>
            </a:pPr>
            <a:r>
              <a:rPr lang="en-US" sz="1050" dirty="0">
                <a:solidFill>
                  <a:schemeClr val="bg1"/>
                </a:solidFill>
                <a:effectLst/>
              </a:rPr>
              <a:t>A: define Engagement Champions role and responsibilities </a:t>
            </a:r>
          </a:p>
          <a:p>
            <a:pPr marL="342900" lvl="1" indent="0">
              <a:lnSpc>
                <a:spcPct val="100000"/>
              </a:lnSpc>
              <a:spcBef>
                <a:spcPts val="0"/>
              </a:spcBef>
              <a:buNone/>
              <a:tabLst>
                <a:tab pos="601266" algn="l"/>
              </a:tabLst>
            </a:pPr>
            <a:r>
              <a:rPr lang="en-US" sz="1050" dirty="0">
                <a:solidFill>
                  <a:schemeClr val="bg1"/>
                </a:solidFill>
                <a:effectLst/>
              </a:rPr>
              <a:t>B: identify numbers and names of Engagement 	Champions</a:t>
            </a:r>
          </a:p>
          <a:p>
            <a:pPr marL="342900" lvl="1" indent="0">
              <a:lnSpc>
                <a:spcPct val="100000"/>
              </a:lnSpc>
              <a:spcBef>
                <a:spcPts val="0"/>
              </a:spcBef>
              <a:buNone/>
            </a:pPr>
            <a:r>
              <a:rPr lang="en-US" sz="1050" dirty="0">
                <a:solidFill>
                  <a:schemeClr val="bg1"/>
                </a:solidFill>
                <a:effectLst/>
              </a:rPr>
              <a:t>C: develop Engagement Champions training programs</a:t>
            </a:r>
          </a:p>
          <a:p>
            <a:pPr marL="342900" lvl="1" indent="0">
              <a:lnSpc>
                <a:spcPct val="100000"/>
              </a:lnSpc>
              <a:spcBef>
                <a:spcPts val="0"/>
              </a:spcBef>
              <a:buNone/>
            </a:pPr>
            <a:r>
              <a:rPr lang="en-US" sz="1050" dirty="0">
                <a:solidFill>
                  <a:schemeClr val="bg1"/>
                </a:solidFill>
                <a:effectLst/>
              </a:rPr>
              <a:t>D: train the Engagement Champions </a:t>
            </a:r>
          </a:p>
          <a:p>
            <a:pPr marL="175022" indent="-175022">
              <a:lnSpc>
                <a:spcPct val="100000"/>
              </a:lnSpc>
              <a:spcBef>
                <a:spcPts val="900"/>
              </a:spcBef>
            </a:pPr>
            <a:r>
              <a:rPr lang="en-US" sz="1050" u="sng" dirty="0">
                <a:solidFill>
                  <a:schemeClr val="bg1"/>
                </a:solidFill>
                <a:effectLst/>
              </a:rPr>
              <a:t>LEAD 4:</a:t>
            </a:r>
          </a:p>
          <a:p>
            <a:pPr marL="342900" lvl="1" indent="0">
              <a:lnSpc>
                <a:spcPct val="100000"/>
              </a:lnSpc>
              <a:spcBef>
                <a:spcPts val="0"/>
              </a:spcBef>
              <a:buNone/>
              <a:tabLst>
                <a:tab pos="571500" algn="l"/>
              </a:tabLst>
            </a:pPr>
            <a:r>
              <a:rPr lang="en-US" sz="1050" dirty="0">
                <a:solidFill>
                  <a:schemeClr val="bg1"/>
                </a:solidFill>
                <a:effectLst/>
              </a:rPr>
              <a:t>A: implement Stewardship &amp; Ministry Engagement Programs based on 	determined monthly and quarterly performance benchmarks</a:t>
            </a:r>
          </a:p>
          <a:p>
            <a:pPr marL="342900" lvl="1" indent="0">
              <a:lnSpc>
                <a:spcPct val="100000"/>
              </a:lnSpc>
              <a:spcBef>
                <a:spcPts val="0"/>
              </a:spcBef>
              <a:buNone/>
              <a:tabLst>
                <a:tab pos="571500" algn="l"/>
              </a:tabLst>
            </a:pPr>
            <a:r>
              <a:rPr lang="en-US" sz="1050" dirty="0">
                <a:solidFill>
                  <a:schemeClr val="bg1"/>
                </a:solidFill>
                <a:effectLst/>
              </a:rPr>
              <a:t>B: continue Engagement Champions’ follow-up with parishioners until 	Engagement Targets are achieved</a:t>
            </a:r>
          </a:p>
          <a:p>
            <a:pPr marL="175022" indent="-175022">
              <a:lnSpc>
                <a:spcPct val="100000"/>
              </a:lnSpc>
              <a:spcBef>
                <a:spcPts val="900"/>
              </a:spcBef>
            </a:pPr>
            <a:r>
              <a:rPr lang="en-US" sz="1050" u="sng" dirty="0">
                <a:solidFill>
                  <a:schemeClr val="bg1"/>
                </a:solidFill>
                <a:effectLst/>
              </a:rPr>
              <a:t>LEAD 5:  </a:t>
            </a:r>
          </a:p>
          <a:p>
            <a:pPr marL="342900" lvl="1" indent="0">
              <a:lnSpc>
                <a:spcPct val="100000"/>
              </a:lnSpc>
              <a:spcBef>
                <a:spcPts val="0"/>
              </a:spcBef>
              <a:buNone/>
              <a:tabLst>
                <a:tab pos="601266" algn="l"/>
              </a:tabLst>
            </a:pPr>
            <a:r>
              <a:rPr lang="en-US" sz="1050" dirty="0">
                <a:solidFill>
                  <a:schemeClr val="bg1"/>
                </a:solidFill>
                <a:effectLst/>
              </a:rPr>
              <a:t>A: obtain qualitative and quantitative  data from Stewardship &amp; Engagement 	Programs effectiveness</a:t>
            </a:r>
          </a:p>
          <a:p>
            <a:pPr marL="342900" lvl="1" indent="0">
              <a:lnSpc>
                <a:spcPct val="100000"/>
              </a:lnSpc>
              <a:spcBef>
                <a:spcPts val="0"/>
              </a:spcBef>
              <a:buNone/>
              <a:tabLst>
                <a:tab pos="601266" algn="l"/>
              </a:tabLst>
            </a:pPr>
            <a:r>
              <a:rPr lang="en-US" sz="1050" dirty="0">
                <a:solidFill>
                  <a:schemeClr val="bg1"/>
                </a:solidFill>
                <a:effectLst/>
              </a:rPr>
              <a:t>B: analyze all data and finalize Stewardship &amp; Engagement Programs 	assessment and make all necessary improvements</a:t>
            </a:r>
          </a:p>
        </p:txBody>
      </p:sp>
      <p:sp>
        <p:nvSpPr>
          <p:cNvPr id="4" name="Content Placeholder 3">
            <a:extLst>
              <a:ext uri="{FF2B5EF4-FFF2-40B4-BE49-F238E27FC236}">
                <a16:creationId xmlns:a16="http://schemas.microsoft.com/office/drawing/2014/main" id="{90060F44-1C09-4A66-9EA0-FA6F4C6903A7}"/>
              </a:ext>
            </a:extLst>
          </p:cNvPr>
          <p:cNvSpPr>
            <a:spLocks noGrp="1"/>
          </p:cNvSpPr>
          <p:nvPr>
            <p:ph sz="half" idx="2"/>
          </p:nvPr>
        </p:nvSpPr>
        <p:spPr>
          <a:xfrm>
            <a:off x="5970851" y="702580"/>
            <a:ext cx="3047069" cy="4417583"/>
          </a:xfrm>
        </p:spPr>
        <p:txBody>
          <a:bodyPr/>
          <a:lstStyle/>
          <a:p>
            <a:pPr>
              <a:spcBef>
                <a:spcPts val="1350"/>
              </a:spcBef>
              <a:tabLst>
                <a:tab pos="517922" algn="l"/>
              </a:tabLst>
            </a:pPr>
            <a:endParaRPr lang="en-US" sz="1400" u="sng" dirty="0">
              <a:effectLst/>
            </a:endParaRPr>
          </a:p>
          <a:p>
            <a:pPr>
              <a:spcBef>
                <a:spcPts val="1350"/>
              </a:spcBef>
              <a:tabLst>
                <a:tab pos="517922" algn="l"/>
              </a:tabLst>
            </a:pPr>
            <a:r>
              <a:rPr lang="en-US" sz="1400" u="sng" dirty="0">
                <a:effectLst/>
              </a:rPr>
              <a:t>LAG 1:</a:t>
            </a:r>
            <a:r>
              <a:rPr lang="en-US" sz="1400" dirty="0">
                <a:effectLst/>
              </a:rPr>
              <a:t>  Research the most effective youth and adult stewardship and Stewardship &amp; Ministry Engagement  Programs within  4  months</a:t>
            </a:r>
          </a:p>
          <a:p>
            <a:pPr>
              <a:spcBef>
                <a:spcPts val="1350"/>
              </a:spcBef>
              <a:tabLst>
                <a:tab pos="517922" algn="l"/>
              </a:tabLst>
            </a:pPr>
            <a:r>
              <a:rPr lang="en-US" sz="1400" u="sng" dirty="0">
                <a:effectLst/>
              </a:rPr>
              <a:t>LAG 2:</a:t>
            </a:r>
            <a:r>
              <a:rPr lang="en-US" sz="1400" dirty="0">
                <a:effectLst/>
              </a:rPr>
              <a:t> Develop the most effective Stewardship &amp; Ministry Engagement Programs within 4 months </a:t>
            </a:r>
          </a:p>
          <a:p>
            <a:pPr>
              <a:spcBef>
                <a:spcPts val="1350"/>
              </a:spcBef>
              <a:tabLst>
                <a:tab pos="517922" algn="l"/>
              </a:tabLst>
            </a:pPr>
            <a:r>
              <a:rPr lang="en-US" sz="1400" u="sng" dirty="0">
                <a:effectLst/>
              </a:rPr>
              <a:t>LAG 3:</a:t>
            </a:r>
            <a:r>
              <a:rPr lang="en-US" sz="1400" dirty="0">
                <a:effectLst/>
              </a:rPr>
              <a:t> Recruit and train the parish “Engagement Champions” within  2 months </a:t>
            </a:r>
          </a:p>
          <a:p>
            <a:pPr>
              <a:spcBef>
                <a:spcPts val="1350"/>
              </a:spcBef>
              <a:tabLst>
                <a:tab pos="517922" algn="l"/>
              </a:tabLst>
            </a:pPr>
            <a:r>
              <a:rPr lang="en-US" sz="1400" u="sng" dirty="0">
                <a:effectLst/>
              </a:rPr>
              <a:t>LAG 4: </a:t>
            </a:r>
            <a:r>
              <a:rPr lang="en-US" sz="1400" dirty="0">
                <a:effectLst/>
              </a:rPr>
              <a:t>Implement the Stewardship &amp; Ministry Engagement Programs to achieve the Engagement Targets within 24  months</a:t>
            </a:r>
          </a:p>
          <a:p>
            <a:pPr>
              <a:spcBef>
                <a:spcPts val="1350"/>
              </a:spcBef>
              <a:tabLst>
                <a:tab pos="517922" algn="l"/>
              </a:tabLst>
            </a:pPr>
            <a:r>
              <a:rPr lang="en-US" sz="1400" u="sng" dirty="0">
                <a:effectLst/>
              </a:rPr>
              <a:t>LAG 5: </a:t>
            </a:r>
            <a:r>
              <a:rPr lang="en-US" sz="1400" dirty="0">
                <a:effectLst/>
              </a:rPr>
              <a:t>Compile and assess the results of the Stewardship &amp; Ministry Engagement Programs and make necessary improvements within  2 months</a:t>
            </a:r>
          </a:p>
          <a:p>
            <a:pPr marL="213122" indent="-213122">
              <a:tabLst>
                <a:tab pos="517922" algn="l"/>
              </a:tabLst>
            </a:pPr>
            <a:endParaRPr lang="en-US" sz="1400" dirty="0">
              <a:effectLst/>
            </a:endParaRPr>
          </a:p>
        </p:txBody>
      </p:sp>
      <p:sp>
        <p:nvSpPr>
          <p:cNvPr id="5" name="Rectangle 4">
            <a:extLst>
              <a:ext uri="{FF2B5EF4-FFF2-40B4-BE49-F238E27FC236}">
                <a16:creationId xmlns:a16="http://schemas.microsoft.com/office/drawing/2014/main" id="{E249FCEE-6AB6-4C42-99C2-4374D368315A}"/>
              </a:ext>
            </a:extLst>
          </p:cNvPr>
          <p:cNvSpPr/>
          <p:nvPr/>
        </p:nvSpPr>
        <p:spPr bwMode="auto">
          <a:xfrm>
            <a:off x="6004932" y="1021324"/>
            <a:ext cx="3047070" cy="5836675"/>
          </a:xfrm>
          <a:prstGeom prst="rect">
            <a:avLst/>
          </a:prstGeom>
          <a:no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a:defRPr/>
            </a:pPr>
            <a:endParaRPr lang="en-US" sz="3150" dirty="0">
              <a:solidFill>
                <a:srgbClr val="5D0100"/>
              </a:solidFill>
            </a:endParaRPr>
          </a:p>
        </p:txBody>
      </p:sp>
      <p:sp>
        <p:nvSpPr>
          <p:cNvPr id="7" name="Rectangle 6">
            <a:extLst>
              <a:ext uri="{FF2B5EF4-FFF2-40B4-BE49-F238E27FC236}">
                <a16:creationId xmlns:a16="http://schemas.microsoft.com/office/drawing/2014/main" id="{45A197C0-DF5F-45F7-9981-657CBE859B87}"/>
              </a:ext>
            </a:extLst>
          </p:cNvPr>
          <p:cNvSpPr/>
          <p:nvPr/>
        </p:nvSpPr>
        <p:spPr bwMode="auto">
          <a:xfrm>
            <a:off x="66277" y="1168399"/>
            <a:ext cx="5812574" cy="5584092"/>
          </a:xfrm>
          <a:prstGeom prst="rect">
            <a:avLst/>
          </a:prstGeom>
          <a:no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a:defRPr/>
            </a:pPr>
            <a:endParaRPr lang="en-US" sz="3000" dirty="0">
              <a:solidFill>
                <a:srgbClr val="800000"/>
              </a:solidFill>
            </a:endParaRPr>
          </a:p>
        </p:txBody>
      </p:sp>
    </p:spTree>
    <p:extLst>
      <p:ext uri="{BB962C8B-B14F-4D97-AF65-F5344CB8AC3E}">
        <p14:creationId xmlns:p14="http://schemas.microsoft.com/office/powerpoint/2010/main" val="3569832844"/>
      </p:ext>
    </p:extLst>
  </p:cSld>
  <p:clrMapOvr>
    <a:masterClrMapping/>
  </p:clrMapOvr>
  <p:transition>
    <p:strips dir="rd"/>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2" name="Rectangle 321">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4" name="Rectangle 323">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0"/>
            <a:ext cx="9143999"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6" name="Rectangle 325">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642"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8" name="Rectangle 327">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1"/>
            <a:ext cx="9144001"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317" name="Content Placeholder 3"/>
          <p:cNvGraphicFramePr/>
          <p:nvPr/>
        </p:nvGraphicFramePr>
        <p:xfrm>
          <a:off x="1" y="1080551"/>
          <a:ext cx="9143999" cy="2896925"/>
        </p:xfrm>
        <a:graphic>
          <a:graphicData uri="http://schemas.openxmlformats.org/drawingml/2006/table">
            <a:tbl>
              <a:tblPr firstRow="1" bandRow="1">
                <a:noFill/>
              </a:tblPr>
              <a:tblGrid>
                <a:gridCol w="4092605">
                  <a:extLst>
                    <a:ext uri="{9D8B030D-6E8A-4147-A177-3AD203B41FA5}">
                      <a16:colId xmlns:a16="http://schemas.microsoft.com/office/drawing/2014/main" val="20000"/>
                    </a:ext>
                  </a:extLst>
                </a:gridCol>
                <a:gridCol w="1731146">
                  <a:extLst>
                    <a:ext uri="{9D8B030D-6E8A-4147-A177-3AD203B41FA5}">
                      <a16:colId xmlns:a16="http://schemas.microsoft.com/office/drawing/2014/main" val="31893473"/>
                    </a:ext>
                  </a:extLst>
                </a:gridCol>
                <a:gridCol w="1402672">
                  <a:extLst>
                    <a:ext uri="{9D8B030D-6E8A-4147-A177-3AD203B41FA5}">
                      <a16:colId xmlns:a16="http://schemas.microsoft.com/office/drawing/2014/main" val="114495414"/>
                    </a:ext>
                  </a:extLst>
                </a:gridCol>
                <a:gridCol w="1917576">
                  <a:extLst>
                    <a:ext uri="{9D8B030D-6E8A-4147-A177-3AD203B41FA5}">
                      <a16:colId xmlns:a16="http://schemas.microsoft.com/office/drawing/2014/main" val="1475866774"/>
                    </a:ext>
                  </a:extLst>
                </a:gridCol>
              </a:tblGrid>
              <a:tr h="494727">
                <a:tc>
                  <a:txBody>
                    <a:bodyPr/>
                    <a:lstStyle/>
                    <a:p>
                      <a:pPr algn="ctr">
                        <a:defRPr sz="1400">
                          <a:solidFill>
                            <a:srgbClr val="800000"/>
                          </a:solidFill>
                          <a:latin typeface="Georgia"/>
                          <a:ea typeface="Georgia"/>
                          <a:cs typeface="Georgia"/>
                          <a:sym typeface="Georgia"/>
                        </a:defRPr>
                      </a:pPr>
                      <a:r>
                        <a:rPr sz="1400" b="1" u="sng" dirty="0">
                          <a:solidFill>
                            <a:schemeClr val="tx1">
                              <a:lumMod val="75000"/>
                              <a:lumOff val="25000"/>
                            </a:schemeClr>
                          </a:solidFill>
                          <a:latin typeface="Arial" panose="020B0604020202020204" pitchFamily="34" charset="0"/>
                          <a:cs typeface="Arial" panose="020B0604020202020204" pitchFamily="34" charset="0"/>
                        </a:rPr>
                        <a:t>Actions  </a:t>
                      </a:r>
                      <a:r>
                        <a:rPr lang="en-US" sz="1400" b="1" u="sng" dirty="0">
                          <a:solidFill>
                            <a:schemeClr val="tx1">
                              <a:lumMod val="75000"/>
                              <a:lumOff val="25000"/>
                            </a:schemeClr>
                          </a:solidFill>
                          <a:latin typeface="Arial" panose="020B0604020202020204" pitchFamily="34" charset="0"/>
                          <a:cs typeface="Arial" panose="020B0604020202020204" pitchFamily="34" charset="0"/>
                        </a:rPr>
                        <a:t>Steps</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u="none" dirty="0">
                          <a:solidFill>
                            <a:schemeClr val="tx1">
                              <a:lumMod val="75000"/>
                              <a:lumOff val="25000"/>
                            </a:schemeClr>
                          </a:solidFill>
                          <a:latin typeface="Arial" panose="020B0604020202020204" pitchFamily="34" charset="0"/>
                          <a:cs typeface="Arial" panose="020B0604020202020204" pitchFamily="34" charset="0"/>
                        </a:rPr>
                        <a:t>      </a:t>
                      </a:r>
                      <a:r>
                        <a:rPr lang="en-US" sz="1400" b="1" u="sng" dirty="0">
                          <a:solidFill>
                            <a:schemeClr val="tx1">
                              <a:lumMod val="75000"/>
                              <a:lumOff val="25000"/>
                            </a:schemeClr>
                          </a:solidFill>
                          <a:latin typeface="Arial" panose="020B0604020202020204" pitchFamily="34" charset="0"/>
                          <a:cs typeface="Arial" panose="020B0604020202020204" pitchFamily="34" charset="0"/>
                        </a:rPr>
                        <a:t>Responsible Party</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u="sng" dirty="0">
                          <a:solidFill>
                            <a:schemeClr val="tx1">
                              <a:lumMod val="75000"/>
                              <a:lumOff val="25000"/>
                            </a:schemeClr>
                          </a:solidFill>
                          <a:latin typeface="Arial" panose="020B0604020202020204" pitchFamily="34" charset="0"/>
                          <a:cs typeface="Arial" panose="020B0604020202020204" pitchFamily="34" charset="0"/>
                        </a:rPr>
                        <a:t>Deadline</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dirty="0">
                          <a:solidFill>
                            <a:schemeClr val="tx1">
                              <a:lumMod val="75000"/>
                              <a:lumOff val="25000"/>
                            </a:schemeClr>
                          </a:solidFill>
                          <a:latin typeface="Arial" panose="020B0604020202020204" pitchFamily="34" charset="0"/>
                          <a:cs typeface="Arial" panose="020B0604020202020204" pitchFamily="34" charset="0"/>
                        </a:rPr>
                        <a:t> Completion </a:t>
                      </a:r>
                    </a:p>
                    <a:p>
                      <a:pPr algn="ctr">
                        <a:defRPr sz="1400" u="sng">
                          <a:solidFill>
                            <a:srgbClr val="800000"/>
                          </a:solidFill>
                          <a:latin typeface="Georgia"/>
                          <a:ea typeface="Georgia"/>
                          <a:cs typeface="Georgia"/>
                          <a:sym typeface="Georgia"/>
                        </a:defRPr>
                      </a:pPr>
                      <a:r>
                        <a:rPr lang="en-US" sz="1400" b="1" dirty="0">
                          <a:solidFill>
                            <a:schemeClr val="tx1">
                              <a:lumMod val="75000"/>
                              <a:lumOff val="25000"/>
                            </a:schemeClr>
                          </a:solidFill>
                          <a:latin typeface="Arial" panose="020B0604020202020204" pitchFamily="34" charset="0"/>
                          <a:cs typeface="Arial" panose="020B0604020202020204" pitchFamily="34" charset="0"/>
                        </a:rPr>
                        <a:t>Test</a:t>
                      </a:r>
                      <a:endParaRPr sz="1400" b="1"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0"/>
                  </a:ext>
                </a:extLst>
              </a:tr>
              <a:tr h="315449">
                <a:tc gridSpan="4">
                  <a:txBody>
                    <a:bodyPr/>
                    <a:lstStyle/>
                    <a:p>
                      <a:pPr algn="l">
                        <a:lnSpc>
                          <a:spcPct val="107000"/>
                        </a:lnSpc>
                        <a:defRPr sz="1800"/>
                      </a:pPr>
                      <a:r>
                        <a:rPr lang="en-US" sz="1200" b="1" u="sng" cap="none" spc="0" dirty="0">
                          <a:solidFill>
                            <a:schemeClr val="tx1"/>
                          </a:solidFill>
                          <a:latin typeface="Arial" panose="020B0604020202020204" pitchFamily="34" charset="0"/>
                          <a:ea typeface="Georgia"/>
                          <a:cs typeface="Arial" panose="020B0604020202020204" pitchFamily="34" charset="0"/>
                          <a:sym typeface="Georgia"/>
                        </a:rPr>
                        <a:t>Interim Goal  4: Implement  the  Stewardship, Engagement &amp; Tithing Ministry to achieve the Stewardship &amp; Engagement Targets  within 24  months</a:t>
                      </a: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l">
                        <a:lnSpc>
                          <a:spcPct val="107000"/>
                        </a:lnSpc>
                        <a:defRPr sz="1800"/>
                      </a:pPr>
                      <a:endParaRPr sz="1000" b="1" u="sng" dirty="0">
                        <a:solidFill>
                          <a:schemeClr val="tx1">
                            <a:lumMod val="75000"/>
                            <a:lumOff val="25000"/>
                          </a:schemeClr>
                        </a:solidFill>
                        <a:latin typeface="Georgia"/>
                        <a:ea typeface="Georgia"/>
                        <a:cs typeface="Georgia"/>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mpd="sng">
                      <a:noFill/>
                      <a:prstDash val="solid"/>
                    </a:lnR>
                    <a:lnT w="12700" cap="flat" cmpd="sng" algn="ctr">
                      <a:solidFill>
                        <a:schemeClr val="tx1"/>
                      </a:solidFill>
                      <a:prstDash val="solid"/>
                      <a:round/>
                      <a:headEnd type="none" w="med" len="med"/>
                      <a:tailEnd type="none" w="med" len="med"/>
                    </a:lnT>
                    <a:lnB w="9525" cap="flat" cmpd="sng" algn="ctr">
                      <a:solidFill>
                        <a:srgbClr val="C7C6C1"/>
                      </a:solidFill>
                      <a:prstDash val="solid"/>
                      <a:round/>
                      <a:headEnd type="none" w="med" len="med"/>
                      <a:tailEnd type="none" w="med" len="med"/>
                    </a:lnB>
                    <a:noFill/>
                  </a:tcPr>
                </a:tc>
                <a:extLst>
                  <a:ext uri="{0D108BD9-81ED-4DB2-BD59-A6C34878D82A}">
                    <a16:rowId xmlns:a16="http://schemas.microsoft.com/office/drawing/2014/main" val="10001"/>
                  </a:ext>
                </a:extLst>
              </a:tr>
              <a:tr h="670886">
                <a:tc>
                  <a:txBody>
                    <a:bodyPr/>
                    <a:lstStyle/>
                    <a:p>
                      <a:pPr marL="58738" lvl="1" indent="0" algn="l">
                        <a:defRPr sz="1400" b="1">
                          <a:solidFill>
                            <a:srgbClr val="5D0100"/>
                          </a:solidFill>
                          <a:latin typeface="Georgia"/>
                          <a:ea typeface="Georgia"/>
                          <a:cs typeface="Georgia"/>
                          <a:sym typeface="Georgia"/>
                        </a:defRPr>
                      </a:pPr>
                      <a:r>
                        <a:rPr dirty="0">
                          <a:solidFill>
                            <a:schemeClr val="tx1"/>
                          </a:solidFill>
                          <a:latin typeface="Arial" panose="020B0604020202020204" pitchFamily="34" charset="0"/>
                          <a:cs typeface="Arial" panose="020B0604020202020204" pitchFamily="34" charset="0"/>
                        </a:rPr>
                        <a:t>9. </a:t>
                      </a:r>
                      <a:r>
                        <a:rPr lang="en-US" dirty="0">
                          <a:solidFill>
                            <a:schemeClr val="tx1"/>
                          </a:solidFill>
                          <a:latin typeface="Arial" panose="020B0604020202020204" pitchFamily="34" charset="0"/>
                          <a:cs typeface="Arial" panose="020B0604020202020204" pitchFamily="34" charset="0"/>
                        </a:rPr>
                        <a:t>Fully i</a:t>
                      </a:r>
                      <a:r>
                        <a:rPr dirty="0">
                          <a:solidFill>
                            <a:schemeClr val="tx1"/>
                          </a:solidFill>
                          <a:latin typeface="Arial" panose="020B0604020202020204" pitchFamily="34" charset="0"/>
                          <a:cs typeface="Arial" panose="020B0604020202020204" pitchFamily="34" charset="0"/>
                        </a:rPr>
                        <a:t>mplement </a:t>
                      </a:r>
                      <a:r>
                        <a:rPr lang="en-US" dirty="0">
                          <a:solidFill>
                            <a:schemeClr val="tx1"/>
                          </a:solidFill>
                          <a:latin typeface="Arial" panose="020B0604020202020204" pitchFamily="34" charset="0"/>
                          <a:cs typeface="Arial" panose="020B0604020202020204" pitchFamily="34" charset="0"/>
                        </a:rPr>
                        <a:t>the </a:t>
                      </a:r>
                      <a:r>
                        <a:rPr lang="en-US" sz="1400" cap="none" spc="0" dirty="0">
                          <a:solidFill>
                            <a:schemeClr val="tx1"/>
                          </a:solidFill>
                          <a:latin typeface="Arial" panose="020B0604020202020204" pitchFamily="34" charset="0"/>
                          <a:cs typeface="Arial" panose="020B0604020202020204" pitchFamily="34" charset="0"/>
                        </a:rPr>
                        <a:t>SMEPG Ministry </a:t>
                      </a:r>
                      <a:r>
                        <a:rPr dirty="0">
                          <a:solidFill>
                            <a:schemeClr val="tx1"/>
                          </a:solidFill>
                          <a:latin typeface="Arial" panose="020B0604020202020204" pitchFamily="34" charset="0"/>
                          <a:cs typeface="Arial" panose="020B0604020202020204" pitchFamily="34" charset="0"/>
                        </a:rPr>
                        <a:t>to achieve the </a:t>
                      </a:r>
                      <a:r>
                        <a:rPr lang="en-US" dirty="0">
                          <a:solidFill>
                            <a:schemeClr val="tx1"/>
                          </a:solidFill>
                          <a:latin typeface="Arial" panose="020B0604020202020204" pitchFamily="34" charset="0"/>
                          <a:cs typeface="Arial" panose="020B0604020202020204" pitchFamily="34" charset="0"/>
                        </a:rPr>
                        <a:t>Stewardship &amp; Engagement Targets</a:t>
                      </a:r>
                      <a:r>
                        <a:rPr dirty="0">
                          <a:solidFill>
                            <a:schemeClr val="tx1"/>
                          </a:solidFill>
                          <a:latin typeface="Arial" panose="020B0604020202020204" pitchFamily="34" charset="0"/>
                          <a:cs typeface="Arial" panose="020B0604020202020204" pitchFamily="34" charset="0"/>
                        </a:rPr>
                        <a:t>.</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lang="en-US" sz="1200" b="0" dirty="0">
                          <a:solidFill>
                            <a:schemeClr val="tx1"/>
                          </a:solidFill>
                          <a:latin typeface="Arial" panose="020B0604020202020204" pitchFamily="34" charset="0"/>
                          <a:ea typeface="Georgia"/>
                          <a:cs typeface="Arial" panose="020B0604020202020204" pitchFamily="34" charset="0"/>
                          <a:sym typeface="Georgia"/>
                        </a:rPr>
                        <a:t>  </a:t>
                      </a:r>
                      <a:r>
                        <a:rPr sz="1200" b="0" dirty="0">
                          <a:solidFill>
                            <a:schemeClr val="tx1"/>
                          </a:solidFill>
                          <a:latin typeface="Arial" panose="020B0604020202020204" pitchFamily="34" charset="0"/>
                          <a:ea typeface="Georgia"/>
                          <a:cs typeface="Arial" panose="020B0604020202020204" pitchFamily="34" charset="0"/>
                          <a:sym typeface="Georgia"/>
                        </a:rPr>
                        <a:t>Ambassadors</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b="1">
                          <a:solidFill>
                            <a:srgbClr val="FF0000"/>
                          </a:solidFill>
                          <a:latin typeface="Georgia"/>
                          <a:ea typeface="Georgia"/>
                          <a:cs typeface="Georgia"/>
                          <a:sym typeface="Georgia"/>
                        </a:defRPr>
                      </a:pPr>
                      <a:r>
                        <a:rPr lang="en-US" sz="1200" b="0" dirty="0">
                          <a:solidFill>
                            <a:schemeClr val="tx1"/>
                          </a:solidFill>
                          <a:latin typeface="Arial" panose="020B0604020202020204" pitchFamily="34" charset="0"/>
                          <a:cs typeface="Arial" panose="020B0604020202020204" pitchFamily="34" charset="0"/>
                        </a:rPr>
                        <a:t>24</a:t>
                      </a:r>
                      <a:r>
                        <a:rPr sz="1200" b="0" dirty="0">
                          <a:solidFill>
                            <a:schemeClr val="tx1"/>
                          </a:solidFill>
                          <a:latin typeface="Arial" panose="020B0604020202020204" pitchFamily="34" charset="0"/>
                          <a:cs typeface="Arial" panose="020B0604020202020204" pitchFamily="34" charset="0"/>
                        </a:rPr>
                        <a:t> months after </a:t>
                      </a:r>
                      <a:r>
                        <a:rPr lang="en-US" sz="1200" b="0" dirty="0">
                          <a:solidFill>
                            <a:schemeClr val="tx1"/>
                          </a:solidFill>
                          <a:latin typeface="Arial" panose="020B0604020202020204" pitchFamily="34" charset="0"/>
                          <a:cs typeface="Arial" panose="020B0604020202020204" pitchFamily="34" charset="0"/>
                        </a:rPr>
                        <a:t>    </a:t>
                      </a:r>
                      <a:r>
                        <a:rPr sz="1200" b="0" dirty="0">
                          <a:solidFill>
                            <a:schemeClr val="tx1"/>
                          </a:solidFill>
                          <a:latin typeface="Arial" panose="020B0604020202020204" pitchFamily="34" charset="0"/>
                          <a:cs typeface="Arial" panose="020B0604020202020204" pitchFamily="34" charset="0"/>
                        </a:rPr>
                        <a:t>step 8</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sz="1800"/>
                      </a:pPr>
                      <a:r>
                        <a:rPr lang="en-US" sz="1200" cap="none" spc="0" dirty="0">
                          <a:solidFill>
                            <a:schemeClr val="tx1"/>
                          </a:solidFill>
                          <a:latin typeface="Arial" panose="020B0604020202020204" pitchFamily="34" charset="0"/>
                          <a:cs typeface="Arial" panose="020B0604020202020204" pitchFamily="34" charset="0"/>
                        </a:rPr>
                        <a:t>SMEPG Ministry</a:t>
                      </a:r>
                      <a:r>
                        <a:rPr lang="en-US" sz="1200" b="0" dirty="0">
                          <a:solidFill>
                            <a:schemeClr val="tx1"/>
                          </a:solidFill>
                          <a:latin typeface="Arial" panose="020B0604020202020204" pitchFamily="34" charset="0"/>
                          <a:ea typeface="Georgia"/>
                          <a:cs typeface="Arial" panose="020B0604020202020204" pitchFamily="34" charset="0"/>
                          <a:sym typeface="Georgia"/>
                        </a:rPr>
                        <a:t> is fully launched</a:t>
                      </a:r>
                      <a:endParaRPr sz="1200" b="0" dirty="0">
                        <a:solidFill>
                          <a:schemeClr val="tx1"/>
                        </a:solidFill>
                        <a:latin typeface="Arial" panose="020B0604020202020204" pitchFamily="34" charset="0"/>
                        <a:ea typeface="Georgia"/>
                        <a:cs typeface="Arial" panose="020B0604020202020204" pitchFamily="34" charset="0"/>
                        <a:sym typeface="Georgia"/>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145329">
                <a:tc>
                  <a:txBody>
                    <a:bodyPr/>
                    <a:lstStyle/>
                    <a:p>
                      <a:pPr marL="58738" lvl="1" indent="0" algn="l">
                        <a:defRPr sz="1400" b="1">
                          <a:solidFill>
                            <a:srgbClr val="5D0100"/>
                          </a:solidFill>
                          <a:latin typeface="Georgia"/>
                          <a:ea typeface="Georgia"/>
                          <a:cs typeface="Georgia"/>
                          <a:sym typeface="Georgia"/>
                        </a:defRPr>
                      </a:pPr>
                      <a:r>
                        <a:rPr dirty="0">
                          <a:solidFill>
                            <a:schemeClr val="tx1"/>
                          </a:solidFill>
                          <a:latin typeface="Arial" panose="020B0604020202020204" pitchFamily="34" charset="0"/>
                          <a:cs typeface="Arial" panose="020B0604020202020204" pitchFamily="34" charset="0"/>
                        </a:rPr>
                        <a:t>10. Track and report on monthly performance benchmarks determined in step 6  and continue Ambassadors follow-up with parishioners until </a:t>
                      </a:r>
                      <a:r>
                        <a:rPr lang="en-US" dirty="0">
                          <a:solidFill>
                            <a:schemeClr val="tx1"/>
                          </a:solidFill>
                          <a:latin typeface="Arial" panose="020B0604020202020204" pitchFamily="34" charset="0"/>
                          <a:cs typeface="Arial" panose="020B0604020202020204" pitchFamily="34" charset="0"/>
                        </a:rPr>
                        <a:t>Stewardship &amp; Engagement Targets</a:t>
                      </a:r>
                      <a:r>
                        <a:rPr dirty="0">
                          <a:solidFill>
                            <a:schemeClr val="tx1"/>
                          </a:solidFill>
                          <a:latin typeface="Arial" panose="020B0604020202020204" pitchFamily="34" charset="0"/>
                          <a:cs typeface="Arial" panose="020B0604020202020204" pitchFamily="34" charset="0"/>
                        </a:rPr>
                        <a:t> are achieved</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lang="en-US" sz="1200" b="0" dirty="0">
                          <a:solidFill>
                            <a:schemeClr val="tx1"/>
                          </a:solidFill>
                          <a:latin typeface="Arial" panose="020B0604020202020204" pitchFamily="34" charset="0"/>
                          <a:ea typeface="Georgia"/>
                          <a:cs typeface="Arial" panose="020B0604020202020204" pitchFamily="34" charset="0"/>
                          <a:sym typeface="Georgia"/>
                        </a:rPr>
                        <a:t>  </a:t>
                      </a:r>
                      <a:r>
                        <a:rPr sz="1200" b="0" dirty="0">
                          <a:solidFill>
                            <a:schemeClr val="tx1"/>
                          </a:solidFill>
                          <a:latin typeface="Arial" panose="020B0604020202020204" pitchFamily="34" charset="0"/>
                          <a:ea typeface="Georgia"/>
                          <a:cs typeface="Arial" panose="020B0604020202020204" pitchFamily="34" charset="0"/>
                          <a:sym typeface="Georgia"/>
                        </a:rPr>
                        <a:t>Ambassadors</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sz="1800"/>
                      </a:pPr>
                      <a:r>
                        <a:rPr sz="1200" b="0" dirty="0">
                          <a:solidFill>
                            <a:schemeClr val="tx1"/>
                          </a:solidFill>
                          <a:latin typeface="Arial" panose="020B0604020202020204" pitchFamily="34" charset="0"/>
                          <a:ea typeface="Georgia"/>
                          <a:cs typeface="Arial" panose="020B0604020202020204" pitchFamily="34" charset="0"/>
                          <a:sym typeface="Georgia"/>
                        </a:rPr>
                        <a:t>Contemporaneo</a:t>
                      </a:r>
                      <a:r>
                        <a:rPr lang="en-US" sz="1200" b="0" dirty="0">
                          <a:solidFill>
                            <a:schemeClr val="tx1"/>
                          </a:solidFill>
                          <a:latin typeface="Arial" panose="020B0604020202020204" pitchFamily="34" charset="0"/>
                          <a:ea typeface="Georgia"/>
                          <a:cs typeface="Arial" panose="020B0604020202020204" pitchFamily="34" charset="0"/>
                          <a:sym typeface="Georgia"/>
                        </a:rPr>
                        <a:t>u</a:t>
                      </a:r>
                      <a:r>
                        <a:rPr sz="1200" b="0" dirty="0">
                          <a:solidFill>
                            <a:schemeClr val="tx1"/>
                          </a:solidFill>
                          <a:latin typeface="Arial" panose="020B0604020202020204" pitchFamily="34" charset="0"/>
                          <a:ea typeface="Georgia"/>
                          <a:cs typeface="Arial" panose="020B0604020202020204" pitchFamily="34" charset="0"/>
                          <a:sym typeface="Georgia"/>
                        </a:rPr>
                        <a:t>s </a:t>
                      </a:r>
                      <a:r>
                        <a:rPr lang="en-US" sz="1200" b="0" dirty="0">
                          <a:solidFill>
                            <a:schemeClr val="tx1"/>
                          </a:solidFill>
                          <a:latin typeface="Arial" panose="020B0604020202020204" pitchFamily="34" charset="0"/>
                          <a:ea typeface="Georgia"/>
                          <a:cs typeface="Arial" panose="020B0604020202020204" pitchFamily="34" charset="0"/>
                          <a:sym typeface="Georgia"/>
                        </a:rPr>
                        <a:t>  </a:t>
                      </a:r>
                      <a:r>
                        <a:rPr sz="1200" b="0" dirty="0">
                          <a:solidFill>
                            <a:schemeClr val="tx1"/>
                          </a:solidFill>
                          <a:latin typeface="Arial" panose="020B0604020202020204" pitchFamily="34" charset="0"/>
                          <a:ea typeface="Georgia"/>
                          <a:cs typeface="Arial" panose="020B0604020202020204" pitchFamily="34" charset="0"/>
                          <a:sym typeface="Georgia"/>
                        </a:rPr>
                        <a:t>with step 9</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sz="1800"/>
                      </a:pPr>
                      <a:r>
                        <a:rPr sz="1200" b="0" dirty="0">
                          <a:solidFill>
                            <a:schemeClr val="tx1"/>
                          </a:solidFill>
                          <a:latin typeface="Arial" panose="020B0604020202020204" pitchFamily="34" charset="0"/>
                          <a:ea typeface="Georgia"/>
                          <a:cs typeface="Arial" panose="020B0604020202020204" pitchFamily="34" charset="0"/>
                          <a:sym typeface="Georgia"/>
                        </a:rPr>
                        <a:t>Established  monthly </a:t>
                      </a:r>
                      <a:r>
                        <a:rPr lang="en-US" sz="1200" b="0" dirty="0">
                          <a:solidFill>
                            <a:schemeClr val="tx1"/>
                          </a:solidFill>
                          <a:latin typeface="Arial" panose="020B0604020202020204" pitchFamily="34" charset="0"/>
                          <a:ea typeface="Georgia"/>
                          <a:cs typeface="Arial" panose="020B0604020202020204" pitchFamily="34" charset="0"/>
                          <a:sym typeface="Georgia"/>
                        </a:rPr>
                        <a:t>Stewardship &amp; Engagement Targets</a:t>
                      </a:r>
                      <a:r>
                        <a:rPr sz="1200" b="0" dirty="0">
                          <a:solidFill>
                            <a:schemeClr val="tx1"/>
                          </a:solidFill>
                          <a:latin typeface="Arial" panose="020B0604020202020204" pitchFamily="34" charset="0"/>
                          <a:ea typeface="Georgia"/>
                          <a:cs typeface="Arial" panose="020B0604020202020204" pitchFamily="34" charset="0"/>
                          <a:sym typeface="Georgia"/>
                        </a:rPr>
                        <a:t> are achieved</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graphicFrame>
        <p:nvGraphicFramePr>
          <p:cNvPr id="3" name="Content Placeholder 3">
            <a:extLst>
              <a:ext uri="{FF2B5EF4-FFF2-40B4-BE49-F238E27FC236}">
                <a16:creationId xmlns:a16="http://schemas.microsoft.com/office/drawing/2014/main" id="{C359AD2C-656C-EFF1-E018-7E50557DC16E}"/>
              </a:ext>
            </a:extLst>
          </p:cNvPr>
          <p:cNvGraphicFramePr/>
          <p:nvPr/>
        </p:nvGraphicFramePr>
        <p:xfrm>
          <a:off x="0" y="3977476"/>
          <a:ext cx="9143998" cy="2478979"/>
        </p:xfrm>
        <a:graphic>
          <a:graphicData uri="http://schemas.openxmlformats.org/drawingml/2006/table">
            <a:tbl>
              <a:tblPr firstRow="1" bandRow="1">
                <a:noFill/>
              </a:tblPr>
              <a:tblGrid>
                <a:gridCol w="4092604">
                  <a:extLst>
                    <a:ext uri="{9D8B030D-6E8A-4147-A177-3AD203B41FA5}">
                      <a16:colId xmlns:a16="http://schemas.microsoft.com/office/drawing/2014/main" val="20000"/>
                    </a:ext>
                  </a:extLst>
                </a:gridCol>
                <a:gridCol w="1731146">
                  <a:extLst>
                    <a:ext uri="{9D8B030D-6E8A-4147-A177-3AD203B41FA5}">
                      <a16:colId xmlns:a16="http://schemas.microsoft.com/office/drawing/2014/main" val="31893473"/>
                    </a:ext>
                  </a:extLst>
                </a:gridCol>
                <a:gridCol w="1402672">
                  <a:extLst>
                    <a:ext uri="{9D8B030D-6E8A-4147-A177-3AD203B41FA5}">
                      <a16:colId xmlns:a16="http://schemas.microsoft.com/office/drawing/2014/main" val="114495414"/>
                    </a:ext>
                  </a:extLst>
                </a:gridCol>
                <a:gridCol w="1917576">
                  <a:extLst>
                    <a:ext uri="{9D8B030D-6E8A-4147-A177-3AD203B41FA5}">
                      <a16:colId xmlns:a16="http://schemas.microsoft.com/office/drawing/2014/main" val="1475866774"/>
                    </a:ext>
                  </a:extLst>
                </a:gridCol>
              </a:tblGrid>
              <a:tr h="280082">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sz="1800"/>
                      </a:pPr>
                      <a:r>
                        <a:rPr lang="en-US" sz="1200" b="1" u="sng" cap="none" spc="0" dirty="0">
                          <a:solidFill>
                            <a:schemeClr val="tx1"/>
                          </a:solidFill>
                          <a:latin typeface="Arial" panose="020B0604020202020204" pitchFamily="34" charset="0"/>
                          <a:ea typeface="Georgia"/>
                          <a:cs typeface="Arial" panose="020B0604020202020204" pitchFamily="34" charset="0"/>
                          <a:sym typeface="Georgia"/>
                        </a:rPr>
                        <a:t>Interim Goal  5: Compile  and assess the  results  of the  Stewardship, Engagement &amp; Tithing  Ministry and make necessary improvements  within  2 months</a:t>
                      </a: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marL="60325" indent="0" algn="l">
                        <a:lnSpc>
                          <a:spcPct val="107000"/>
                        </a:lnSpc>
                        <a:defRPr b="1">
                          <a:solidFill>
                            <a:srgbClr val="5D0100"/>
                          </a:solidFill>
                          <a:latin typeface="Georgia"/>
                          <a:ea typeface="Georgia"/>
                          <a:cs typeface="Georgia"/>
                          <a:sym typeface="Georgia"/>
                        </a:defRPr>
                      </a:pPr>
                      <a:endParaRPr sz="1300" b="0"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sz="1300" dirty="0">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l">
                        <a:lnSpc>
                          <a:spcPct val="107000"/>
                        </a:lnSpc>
                        <a:defRPr sz="1800"/>
                      </a:pPr>
                      <a:endParaRPr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249520903"/>
                  </a:ext>
                </a:extLst>
              </a:tr>
              <a:tr h="410441">
                <a:tc>
                  <a:txBody>
                    <a:bodyPr/>
                    <a:lstStyle/>
                    <a:p>
                      <a:pPr marL="58738" lvl="1" indent="0" algn="l">
                        <a:defRPr sz="1400" b="1">
                          <a:solidFill>
                            <a:srgbClr val="5D0100"/>
                          </a:solidFill>
                          <a:latin typeface="Georgia"/>
                          <a:ea typeface="Georgia"/>
                          <a:cs typeface="Georgia"/>
                          <a:sym typeface="Georgia"/>
                        </a:defRPr>
                      </a:pPr>
                      <a:r>
                        <a:rPr dirty="0">
                          <a:solidFill>
                            <a:schemeClr val="tx1"/>
                          </a:solidFill>
                          <a:latin typeface="Arial" panose="020B0604020202020204" pitchFamily="34" charset="0"/>
                          <a:cs typeface="Arial" panose="020B0604020202020204" pitchFamily="34" charset="0"/>
                        </a:rPr>
                        <a:t>11. Obtain and compile qualitative and quantitative data from </a:t>
                      </a:r>
                      <a:r>
                        <a:rPr lang="en-US" sz="1400" cap="none" spc="0" dirty="0">
                          <a:solidFill>
                            <a:schemeClr val="tx1"/>
                          </a:solidFill>
                          <a:latin typeface="Arial" panose="020B0604020202020204" pitchFamily="34" charset="0"/>
                          <a:cs typeface="Arial" panose="020B0604020202020204" pitchFamily="34" charset="0"/>
                        </a:rPr>
                        <a:t>SMEPG Ministry</a:t>
                      </a:r>
                      <a:r>
                        <a:rPr lang="en-US" dirty="0">
                          <a:solidFill>
                            <a:schemeClr val="tx1"/>
                          </a:solidFill>
                          <a:latin typeface="Arial" panose="020B0604020202020204" pitchFamily="34" charset="0"/>
                          <a:cs typeface="Arial" panose="020B0604020202020204" pitchFamily="34" charset="0"/>
                        </a:rPr>
                        <a:t> </a:t>
                      </a:r>
                      <a:r>
                        <a:rPr dirty="0">
                          <a:solidFill>
                            <a:schemeClr val="tx1"/>
                          </a:solidFill>
                          <a:latin typeface="Arial" panose="020B0604020202020204" pitchFamily="34" charset="0"/>
                          <a:cs typeface="Arial" panose="020B0604020202020204" pitchFamily="34" charset="0"/>
                        </a:rPr>
                        <a:t>and </a:t>
                      </a:r>
                      <a:r>
                        <a:rPr lang="en-US" dirty="0">
                          <a:solidFill>
                            <a:schemeClr val="tx1"/>
                          </a:solidFill>
                          <a:latin typeface="Arial" panose="020B0604020202020204" pitchFamily="34" charset="0"/>
                          <a:cs typeface="Arial" panose="020B0604020202020204" pitchFamily="34" charset="0"/>
                        </a:rPr>
                        <a:t>determine </a:t>
                      </a:r>
                      <a:r>
                        <a:rPr dirty="0">
                          <a:solidFill>
                            <a:schemeClr val="tx1"/>
                          </a:solidFill>
                          <a:latin typeface="Arial" panose="020B0604020202020204" pitchFamily="34" charset="0"/>
                          <a:cs typeface="Arial" panose="020B0604020202020204" pitchFamily="34" charset="0"/>
                        </a:rPr>
                        <a:t>effectiveness and success (based on criteria established in step 2) and identify areas for improvement. </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marR="0" lvl="0" indent="0" algn="l" defTabSz="914400" rtl="0" eaLnBrk="1" fontAlgn="auto" latinLnBrk="0" hangingPunct="1">
                        <a:lnSpc>
                          <a:spcPct val="107000"/>
                        </a:lnSpc>
                        <a:spcBef>
                          <a:spcPts val="0"/>
                        </a:spcBef>
                        <a:spcAft>
                          <a:spcPts val="0"/>
                        </a:spcAft>
                        <a:buClrTx/>
                        <a:buSzTx/>
                        <a:buFontTx/>
                        <a:buNone/>
                        <a:tabLst/>
                        <a:defRPr sz="1800"/>
                      </a:pPr>
                      <a:r>
                        <a:rPr lang="en-US" sz="1200" b="0" dirty="0">
                          <a:solidFill>
                            <a:schemeClr val="tx1"/>
                          </a:solidFill>
                          <a:latin typeface="Arial" panose="020B0604020202020204" pitchFamily="34" charset="0"/>
                          <a:ea typeface="Georgia"/>
                          <a:cs typeface="Arial" panose="020B0604020202020204" pitchFamily="34" charset="0"/>
                          <a:sym typeface="Georgia"/>
                        </a:rPr>
                        <a:t>Ambassadors and </a:t>
                      </a:r>
                      <a:r>
                        <a:rPr kumimoji="0" lang="en-US" sz="12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S&amp;EMT </a:t>
                      </a:r>
                      <a:endParaRPr kumimoji="0" lang="en-US" sz="12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sym typeface="Georgia"/>
                      </a:endParaRPr>
                    </a:p>
                    <a:p>
                      <a:pPr marL="0" marR="0" lvl="0" indent="0" algn="l" defTabSz="914400" rtl="0" eaLnBrk="1" fontAlgn="auto" latinLnBrk="0" hangingPunct="1">
                        <a:lnSpc>
                          <a:spcPct val="107000"/>
                        </a:lnSpc>
                        <a:spcBef>
                          <a:spcPts val="0"/>
                        </a:spcBef>
                        <a:spcAft>
                          <a:spcPts val="0"/>
                        </a:spcAft>
                        <a:buClrTx/>
                        <a:buSzTx/>
                        <a:buFontTx/>
                        <a:buNone/>
                        <a:tabLst/>
                        <a:defRPr sz="1800"/>
                      </a:pPr>
                      <a:endParaRPr lang="en-US" sz="1200" b="0" dirty="0">
                        <a:solidFill>
                          <a:schemeClr val="tx1"/>
                        </a:solidFill>
                        <a:latin typeface="Arial" panose="020B0604020202020204" pitchFamily="34" charset="0"/>
                        <a:ea typeface="Georgia"/>
                        <a:cs typeface="Arial" panose="020B0604020202020204" pitchFamily="34" charset="0"/>
                        <a:sym typeface="Georgia"/>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sz="1400" b="1">
                          <a:solidFill>
                            <a:srgbClr val="FF0000"/>
                          </a:solidFill>
                          <a:latin typeface="Georgia"/>
                          <a:ea typeface="Georgia"/>
                          <a:cs typeface="Georgia"/>
                          <a:sym typeface="Georgia"/>
                        </a:defRPr>
                      </a:pPr>
                      <a:r>
                        <a:rPr sz="1200" b="0" dirty="0">
                          <a:solidFill>
                            <a:schemeClr val="tx1"/>
                          </a:solidFill>
                          <a:latin typeface="Arial" panose="020B0604020202020204" pitchFamily="34" charset="0"/>
                          <a:cs typeface="Arial" panose="020B0604020202020204" pitchFamily="34" charset="0"/>
                        </a:rPr>
                        <a:t>1 month after step 10</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sz="1800"/>
                      </a:pPr>
                      <a:r>
                        <a:rPr lang="en-US" sz="1200" b="0" cap="none" spc="0" dirty="0">
                          <a:solidFill>
                            <a:schemeClr val="tx1"/>
                          </a:solidFill>
                          <a:latin typeface="Arial" panose="020B0604020202020204" pitchFamily="34" charset="0"/>
                          <a:cs typeface="Arial" panose="020B0604020202020204" pitchFamily="34" charset="0"/>
                        </a:rPr>
                        <a:t>SMEPG Ministry</a:t>
                      </a:r>
                      <a:r>
                        <a:rPr sz="1200" b="0" dirty="0">
                          <a:solidFill>
                            <a:schemeClr val="tx1"/>
                          </a:solidFill>
                          <a:latin typeface="Arial" panose="020B0604020202020204" pitchFamily="34" charset="0"/>
                          <a:ea typeface="Georgia"/>
                          <a:cs typeface="Arial" panose="020B0604020202020204" pitchFamily="34" charset="0"/>
                          <a:sym typeface="Georgia"/>
                        </a:rPr>
                        <a:t>
assessments are completed</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683553">
                <a:tc>
                  <a:txBody>
                    <a:bodyPr/>
                    <a:lstStyle/>
                    <a:p>
                      <a:pPr algn="l">
                        <a:lnSpc>
                          <a:spcPct val="107000"/>
                        </a:lnSpc>
                        <a:defRPr sz="1800"/>
                      </a:pPr>
                      <a:r>
                        <a:rPr sz="1400" b="1" dirty="0">
                          <a:solidFill>
                            <a:schemeClr val="tx1"/>
                          </a:solidFill>
                          <a:latin typeface="Arial" panose="020B0604020202020204" pitchFamily="34" charset="0"/>
                          <a:ea typeface="Georgia"/>
                          <a:cs typeface="Arial" panose="020B0604020202020204" pitchFamily="34" charset="0"/>
                          <a:sym typeface="Georgia"/>
                        </a:rPr>
                        <a:t>12. Finalize </a:t>
                      </a:r>
                      <a:r>
                        <a:rPr lang="en-US" sz="1400" b="1" dirty="0">
                          <a:solidFill>
                            <a:schemeClr val="tx1"/>
                          </a:solidFill>
                          <a:latin typeface="Arial" panose="020B0604020202020204" pitchFamily="34" charset="0"/>
                          <a:ea typeface="Georgia"/>
                          <a:cs typeface="Arial" panose="020B0604020202020204" pitchFamily="34" charset="0"/>
                          <a:sym typeface="Georgia"/>
                        </a:rPr>
                        <a:t>and deliver </a:t>
                      </a:r>
                      <a:r>
                        <a:rPr lang="en-US" sz="1400" b="1" cap="none" spc="0" dirty="0">
                          <a:solidFill>
                            <a:schemeClr val="tx1"/>
                          </a:solidFill>
                          <a:latin typeface="Arial" panose="020B0604020202020204" pitchFamily="34" charset="0"/>
                          <a:cs typeface="Arial" panose="020B0604020202020204" pitchFamily="34" charset="0"/>
                        </a:rPr>
                        <a:t>SMEPG Ministry  </a:t>
                      </a:r>
                      <a:r>
                        <a:rPr sz="1400" b="1" dirty="0">
                          <a:solidFill>
                            <a:schemeClr val="tx1"/>
                          </a:solidFill>
                          <a:latin typeface="Arial" panose="020B0604020202020204" pitchFamily="34" charset="0"/>
                          <a:ea typeface="Georgia"/>
                          <a:cs typeface="Arial" panose="020B0604020202020204" pitchFamily="34" charset="0"/>
                          <a:sym typeface="Georgia"/>
                        </a:rPr>
                        <a:t>assessment analysis </a:t>
                      </a:r>
                      <a:r>
                        <a:rPr lang="en-US" sz="1400" b="1" dirty="0">
                          <a:solidFill>
                            <a:schemeClr val="tx1"/>
                          </a:solidFill>
                          <a:latin typeface="Arial" panose="020B0604020202020204" pitchFamily="34" charset="0"/>
                          <a:ea typeface="Georgia"/>
                          <a:cs typeface="Arial" panose="020B0604020202020204" pitchFamily="34" charset="0"/>
                          <a:sym typeface="Georgia"/>
                        </a:rPr>
                        <a:t>report and</a:t>
                      </a:r>
                      <a:r>
                        <a:rPr sz="1400" b="1" dirty="0">
                          <a:solidFill>
                            <a:schemeClr val="tx1"/>
                          </a:solidFill>
                          <a:latin typeface="Arial" panose="020B0604020202020204" pitchFamily="34" charset="0"/>
                          <a:ea typeface="Georgia"/>
                          <a:cs typeface="Arial" panose="020B0604020202020204" pitchFamily="34" charset="0"/>
                          <a:sym typeface="Georgia"/>
                        </a:rPr>
                        <a:t> make all refinements necessary to make the </a:t>
                      </a:r>
                      <a:r>
                        <a:rPr lang="en-US" sz="1400" b="1" cap="none" spc="0" dirty="0">
                          <a:solidFill>
                            <a:schemeClr val="tx1"/>
                          </a:solidFill>
                          <a:latin typeface="Arial" panose="020B0604020202020204" pitchFamily="34" charset="0"/>
                          <a:cs typeface="Arial" panose="020B0604020202020204" pitchFamily="34" charset="0"/>
                        </a:rPr>
                        <a:t>SMEPG Ministry</a:t>
                      </a:r>
                      <a:r>
                        <a:rPr sz="1400" b="1" dirty="0">
                          <a:solidFill>
                            <a:schemeClr val="tx1"/>
                          </a:solidFill>
                          <a:latin typeface="Arial" panose="020B0604020202020204" pitchFamily="34" charset="0"/>
                          <a:ea typeface="Georgia"/>
                          <a:cs typeface="Arial" panose="020B0604020202020204" pitchFamily="34" charset="0"/>
                          <a:sym typeface="Georgia"/>
                        </a:rPr>
                        <a:t> more effective.</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marR="0" lvl="0" indent="0" algn="l" defTabSz="914400" rtl="0" eaLnBrk="1" fontAlgn="auto" latinLnBrk="0" hangingPunct="1">
                        <a:lnSpc>
                          <a:spcPct val="107000"/>
                        </a:lnSpc>
                        <a:spcBef>
                          <a:spcPts val="0"/>
                        </a:spcBef>
                        <a:spcAft>
                          <a:spcPts val="0"/>
                        </a:spcAft>
                        <a:buClrTx/>
                        <a:buSzTx/>
                        <a:buFontTx/>
                        <a:buNone/>
                        <a:tabLst/>
                        <a:defRPr sz="1800"/>
                      </a:pPr>
                      <a:r>
                        <a:rPr sz="1200" b="0" dirty="0">
                          <a:solidFill>
                            <a:schemeClr val="tx1"/>
                          </a:solidFill>
                          <a:latin typeface="Arial" panose="020B0604020202020204" pitchFamily="34" charset="0"/>
                          <a:ea typeface="Georgia"/>
                          <a:cs typeface="Arial" panose="020B0604020202020204" pitchFamily="34" charset="0"/>
                          <a:sym typeface="Georgia"/>
                        </a:rPr>
                        <a:t>Ambassadors and</a:t>
                      </a:r>
                      <a:r>
                        <a:rPr lang="en-US" sz="1200" b="0" dirty="0">
                          <a:solidFill>
                            <a:schemeClr val="tx1"/>
                          </a:solidFill>
                          <a:latin typeface="Arial" panose="020B0604020202020204" pitchFamily="34" charset="0"/>
                          <a:ea typeface="Georgia"/>
                          <a:cs typeface="Arial" panose="020B0604020202020204" pitchFamily="34" charset="0"/>
                          <a:sym typeface="Georgia"/>
                        </a:rPr>
                        <a:t> </a:t>
                      </a:r>
                      <a:r>
                        <a:rPr kumimoji="0" lang="en-US" sz="12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S&amp;EMT </a:t>
                      </a:r>
                      <a:endParaRPr kumimoji="0" lang="en-US" sz="12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sym typeface="Georgia"/>
                      </a:endParaRPr>
                    </a:p>
                    <a:p>
                      <a:pPr marL="0" marR="0" lvl="0" indent="0" algn="l" defTabSz="914400" rtl="0" eaLnBrk="1" fontAlgn="auto" latinLnBrk="0" hangingPunct="1">
                        <a:lnSpc>
                          <a:spcPct val="107000"/>
                        </a:lnSpc>
                        <a:spcBef>
                          <a:spcPts val="0"/>
                        </a:spcBef>
                        <a:spcAft>
                          <a:spcPts val="0"/>
                        </a:spcAft>
                        <a:buClrTx/>
                        <a:buSzTx/>
                        <a:buFontTx/>
                        <a:buNone/>
                        <a:tabLst/>
                        <a:defRPr sz="1800"/>
                      </a:pPr>
                      <a:endParaRPr lang="en-US" sz="1200" b="0" dirty="0">
                        <a:solidFill>
                          <a:schemeClr val="tx1"/>
                        </a:solidFill>
                        <a:latin typeface="Arial" panose="020B0604020202020204" pitchFamily="34" charset="0"/>
                        <a:ea typeface="Georgia"/>
                        <a:cs typeface="Arial" panose="020B0604020202020204" pitchFamily="34" charset="0"/>
                        <a:sym typeface="Georgia"/>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sz="1400" b="1">
                          <a:solidFill>
                            <a:srgbClr val="FF0000"/>
                          </a:solidFill>
                          <a:latin typeface="Georgia"/>
                          <a:ea typeface="Georgia"/>
                          <a:cs typeface="Georgia"/>
                          <a:sym typeface="Georgia"/>
                        </a:defRPr>
                      </a:pPr>
                      <a:r>
                        <a:rPr sz="1200" b="0" dirty="0">
                          <a:solidFill>
                            <a:schemeClr val="tx1"/>
                          </a:solidFill>
                          <a:latin typeface="Arial" panose="020B0604020202020204" pitchFamily="34" charset="0"/>
                          <a:cs typeface="Arial" panose="020B0604020202020204" pitchFamily="34" charset="0"/>
                        </a:rPr>
                        <a:t>1 month after step 11</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sz="1800"/>
                      </a:pPr>
                      <a:r>
                        <a:rPr lang="en-US" sz="1200" b="0" dirty="0">
                          <a:solidFill>
                            <a:schemeClr val="tx1"/>
                          </a:solidFill>
                          <a:latin typeface="Arial" panose="020B0604020202020204" pitchFamily="34" charset="0"/>
                          <a:ea typeface="Georgia"/>
                          <a:cs typeface="Arial" panose="020B0604020202020204" pitchFamily="34" charset="0"/>
                          <a:sym typeface="Georgia"/>
                        </a:rPr>
                        <a:t>Analysis</a:t>
                      </a:r>
                      <a:r>
                        <a:rPr sz="1200" b="0" dirty="0">
                          <a:solidFill>
                            <a:schemeClr val="tx1"/>
                          </a:solidFill>
                          <a:latin typeface="Arial" panose="020B0604020202020204" pitchFamily="34" charset="0"/>
                          <a:ea typeface="Georgia"/>
                          <a:cs typeface="Arial" panose="020B0604020202020204" pitchFamily="34" charset="0"/>
                          <a:sym typeface="Georgia"/>
                        </a:rPr>
                        <a:t> is completed, and </a:t>
                      </a:r>
                      <a:r>
                        <a:rPr lang="en-US" sz="1200" b="0" cap="none" spc="0" dirty="0">
                          <a:solidFill>
                            <a:schemeClr val="tx1"/>
                          </a:solidFill>
                          <a:latin typeface="Arial" panose="020B0604020202020204" pitchFamily="34" charset="0"/>
                          <a:cs typeface="Arial" panose="020B0604020202020204" pitchFamily="34" charset="0"/>
                        </a:rPr>
                        <a:t>SMEPG Ministry</a:t>
                      </a:r>
                      <a:r>
                        <a:rPr lang="en-US" sz="1200" b="0" dirty="0">
                          <a:solidFill>
                            <a:schemeClr val="tx1"/>
                          </a:solidFill>
                          <a:latin typeface="Arial" panose="020B0604020202020204" pitchFamily="34" charset="0"/>
                          <a:ea typeface="Georgia"/>
                          <a:cs typeface="Arial" panose="020B0604020202020204" pitchFamily="34" charset="0"/>
                          <a:sym typeface="Georgia"/>
                        </a:rPr>
                        <a:t> </a:t>
                      </a:r>
                      <a:r>
                        <a:rPr lang="en-US" sz="1200" cap="none" spc="0" dirty="0">
                          <a:solidFill>
                            <a:schemeClr val="tx1"/>
                          </a:solidFill>
                          <a:latin typeface="Arial" panose="020B0604020202020204" pitchFamily="34" charset="0"/>
                          <a:cs typeface="Arial" panose="020B0604020202020204" pitchFamily="34" charset="0"/>
                        </a:rPr>
                        <a:t>is</a:t>
                      </a:r>
                      <a:r>
                        <a:rPr sz="1200" b="0" dirty="0">
                          <a:solidFill>
                            <a:schemeClr val="tx1"/>
                          </a:solidFill>
                          <a:latin typeface="Arial" panose="020B0604020202020204" pitchFamily="34" charset="0"/>
                          <a:ea typeface="Georgia"/>
                          <a:cs typeface="Arial" panose="020B0604020202020204" pitchFamily="34" charset="0"/>
                          <a:sym typeface="Georgia"/>
                        </a:rPr>
                        <a:t> refined accordingly</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5" name="Title 1">
            <a:extLst>
              <a:ext uri="{FF2B5EF4-FFF2-40B4-BE49-F238E27FC236}">
                <a16:creationId xmlns:a16="http://schemas.microsoft.com/office/drawing/2014/main" id="{BDFCF65F-C498-EB53-A8CF-6898BF8C4EC8}"/>
              </a:ext>
            </a:extLst>
          </p:cNvPr>
          <p:cNvSpPr txBox="1">
            <a:spLocks/>
          </p:cNvSpPr>
          <p:nvPr/>
        </p:nvSpPr>
        <p:spPr bwMode="auto">
          <a:xfrm>
            <a:off x="321734" y="-78649"/>
            <a:ext cx="8719526" cy="1159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lvl1pPr algn="ctr" rtl="0" fontAlgn="base">
              <a:lnSpc>
                <a:spcPct val="70000"/>
              </a:lnSpc>
              <a:spcBef>
                <a:spcPct val="0"/>
              </a:spcBef>
              <a:spcAft>
                <a:spcPct val="0"/>
              </a:spcAft>
              <a:defRPr sz="3600" b="1" u="sng">
                <a:solidFill>
                  <a:srgbClr val="760002"/>
                </a:solidFill>
                <a:effectLst/>
                <a:latin typeface="Georgia" panose="02040502050405020303" pitchFamily="18" charset="0"/>
                <a:ea typeface="+mj-ea"/>
                <a:cs typeface="Arial" panose="020B0604020202020204" pitchFamily="34" charset="0"/>
              </a:defRPr>
            </a:lvl1pPr>
            <a:lvl2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2pPr>
            <a:lvl3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3pPr>
            <a:lvl4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4pPr>
            <a:lvl5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5pPr>
            <a:lvl6pPr marL="4572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6pPr>
            <a:lvl7pPr marL="9144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7pPr>
            <a:lvl8pPr marL="13716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8pPr>
            <a:lvl9pPr marL="18288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9pPr>
          </a:lstStyle>
          <a:p>
            <a:pPr marL="0" marR="0" lvl="0" indent="0" algn="l" defTabSz="914400" rtl="0" eaLnBrk="1" fontAlgn="base" latinLnBrk="0" hangingPunct="1">
              <a:lnSpc>
                <a:spcPct val="90000"/>
              </a:lnSpc>
              <a:spcBef>
                <a:spcPct val="0"/>
              </a:spcBef>
              <a:spcAft>
                <a:spcPts val="600"/>
              </a:spcAft>
              <a:buClrTx/>
              <a:buSzTx/>
              <a:buFontTx/>
              <a:buNone/>
              <a:tabLst/>
              <a:defRPr/>
            </a:pPr>
            <a:r>
              <a:rPr kumimoji="0" lang="en-US" sz="3500" b="0" i="0" u="sng"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Stewardship  &amp;  Engagement  Action  Plan</a:t>
            </a:r>
          </a:p>
        </p:txBody>
      </p:sp>
    </p:spTree>
    <p:extLst>
      <p:ext uri="{BB962C8B-B14F-4D97-AF65-F5344CB8AC3E}">
        <p14:creationId xmlns:p14="http://schemas.microsoft.com/office/powerpoint/2010/main" val="35984531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3">
            <a:extLst>
              <a:ext uri="{FF2B5EF4-FFF2-40B4-BE49-F238E27FC236}">
                <a16:creationId xmlns:a16="http://schemas.microsoft.com/office/drawing/2014/main" id="{A5D3BED9-9B6C-4605-99A2-8758C1ADE951}"/>
              </a:ext>
            </a:extLst>
          </p:cNvPr>
          <p:cNvGraphicFramePr>
            <a:graphicFrameLocks/>
          </p:cNvGraphicFramePr>
          <p:nvPr/>
        </p:nvGraphicFramePr>
        <p:xfrm>
          <a:off x="80010" y="1117600"/>
          <a:ext cx="8983980" cy="5561330"/>
        </p:xfrm>
        <a:graphic>
          <a:graphicData uri="http://schemas.openxmlformats.org/drawingml/2006/table">
            <a:tbl>
              <a:tblPr firstRow="1" bandRow="1">
                <a:tableStyleId>{7DF18680-E054-41AD-8BC1-D1AEF772440D}</a:tableStyleId>
              </a:tblPr>
              <a:tblGrid>
                <a:gridCol w="3658201">
                  <a:extLst>
                    <a:ext uri="{9D8B030D-6E8A-4147-A177-3AD203B41FA5}">
                      <a16:colId xmlns:a16="http://schemas.microsoft.com/office/drawing/2014/main" val="20000"/>
                    </a:ext>
                  </a:extLst>
                </a:gridCol>
                <a:gridCol w="1632659">
                  <a:extLst>
                    <a:ext uri="{9D8B030D-6E8A-4147-A177-3AD203B41FA5}">
                      <a16:colId xmlns:a16="http://schemas.microsoft.com/office/drawing/2014/main" val="20001"/>
                    </a:ext>
                  </a:extLst>
                </a:gridCol>
                <a:gridCol w="1825342">
                  <a:extLst>
                    <a:ext uri="{9D8B030D-6E8A-4147-A177-3AD203B41FA5}">
                      <a16:colId xmlns:a16="http://schemas.microsoft.com/office/drawing/2014/main" val="20002"/>
                    </a:ext>
                  </a:extLst>
                </a:gridCol>
                <a:gridCol w="1867778">
                  <a:extLst>
                    <a:ext uri="{9D8B030D-6E8A-4147-A177-3AD203B41FA5}">
                      <a16:colId xmlns:a16="http://schemas.microsoft.com/office/drawing/2014/main" val="20003"/>
                    </a:ext>
                  </a:extLst>
                </a:gridCol>
              </a:tblGrid>
              <a:tr h="388620">
                <a:tc>
                  <a:txBody>
                    <a:bodyPr/>
                    <a:lstStyle/>
                    <a:p>
                      <a:pPr algn="ctr"/>
                      <a:r>
                        <a:rPr lang="en-US" sz="1500" b="1" kern="1200" dirty="0">
                          <a:solidFill>
                            <a:schemeClr val="bg1"/>
                          </a:solidFill>
                          <a:effectLst/>
                          <a:latin typeface="Georgia" panose="02040502050405020303" pitchFamily="18" charset="0"/>
                          <a:ea typeface="+mn-ea"/>
                          <a:cs typeface="+mn-cs"/>
                        </a:rPr>
                        <a:t>Key  Actions  Necessary  </a:t>
                      </a:r>
                      <a:r>
                        <a:rPr lang="en-US" sz="1500" b="1" u="none" kern="1200" dirty="0">
                          <a:solidFill>
                            <a:schemeClr val="bg1"/>
                          </a:solidFill>
                          <a:effectLst/>
                          <a:latin typeface="Georgia" panose="02040502050405020303" pitchFamily="18" charset="0"/>
                          <a:ea typeface="+mn-ea"/>
                          <a:cs typeface="+mn-cs"/>
                        </a:rPr>
                        <a:t>To  Achieve  </a:t>
                      </a:r>
                    </a:p>
                    <a:p>
                      <a:pPr algn="ctr"/>
                      <a:r>
                        <a:rPr lang="en-US" sz="1500" b="1" u="sng" kern="1200" dirty="0">
                          <a:solidFill>
                            <a:schemeClr val="bg1"/>
                          </a:solidFill>
                          <a:effectLst/>
                          <a:latin typeface="Georgia" panose="02040502050405020303" pitchFamily="18" charset="0"/>
                          <a:ea typeface="+mn-ea"/>
                          <a:cs typeface="+mn-cs"/>
                        </a:rPr>
                        <a:t>Strategic  WIG 1</a:t>
                      </a:r>
                      <a:endParaRPr lang="en-US" sz="1500" b="1" dirty="0">
                        <a:solidFill>
                          <a:schemeClr val="bg1"/>
                        </a:solidFill>
                        <a:latin typeface="Georgia" panose="02040502050405020303" pitchFamily="18" charset="0"/>
                      </a:endParaRPr>
                    </a:p>
                  </a:txBody>
                  <a:tcPr marL="68580" marR="68580" marT="34290" marB="34290"/>
                </a:tc>
                <a:tc>
                  <a:txBody>
                    <a:bodyPr/>
                    <a:lstStyle/>
                    <a:p>
                      <a:pPr algn="ctr"/>
                      <a:r>
                        <a:rPr lang="en-US" sz="1500" b="1" u="none" dirty="0">
                          <a:solidFill>
                            <a:schemeClr val="bg1"/>
                          </a:solidFill>
                          <a:latin typeface="Georgia" panose="02040502050405020303" pitchFamily="18" charset="0"/>
                        </a:rPr>
                        <a:t>Responsible </a:t>
                      </a:r>
                      <a:r>
                        <a:rPr lang="en-US" sz="1500" b="1" u="sng" dirty="0">
                          <a:solidFill>
                            <a:schemeClr val="bg1"/>
                          </a:solidFill>
                          <a:latin typeface="Georgia" panose="02040502050405020303" pitchFamily="18" charset="0"/>
                        </a:rPr>
                        <a:t>Party</a:t>
                      </a:r>
                    </a:p>
                  </a:txBody>
                  <a:tcPr marL="68580" marR="68580" marT="34290" marB="34290"/>
                </a:tc>
                <a:tc>
                  <a:txBody>
                    <a:bodyPr/>
                    <a:lstStyle/>
                    <a:p>
                      <a:pPr algn="ctr"/>
                      <a:r>
                        <a:rPr lang="en-US" sz="1500" b="1" u="none" dirty="0">
                          <a:solidFill>
                            <a:schemeClr val="bg1"/>
                          </a:solidFill>
                          <a:latin typeface="Georgia" panose="02040502050405020303" pitchFamily="18" charset="0"/>
                        </a:rPr>
                        <a:t>Deadline </a:t>
                      </a:r>
                      <a:r>
                        <a:rPr lang="en-US" sz="1500" b="1" u="sng" dirty="0">
                          <a:solidFill>
                            <a:schemeClr val="bg1"/>
                          </a:solidFill>
                          <a:latin typeface="Georgia" panose="02040502050405020303" pitchFamily="18" charset="0"/>
                        </a:rPr>
                        <a:t>Timetable</a:t>
                      </a:r>
                    </a:p>
                  </a:txBody>
                  <a:tcPr marL="68580" marR="68580" marT="34290" marB="34290"/>
                </a:tc>
                <a:tc>
                  <a:txBody>
                    <a:bodyPr/>
                    <a:lstStyle/>
                    <a:p>
                      <a:pPr algn="ctr"/>
                      <a:r>
                        <a:rPr lang="en-US" sz="1500" b="1" u="none" dirty="0">
                          <a:solidFill>
                            <a:schemeClr val="bg1"/>
                          </a:solidFill>
                          <a:latin typeface="Georgia" panose="02040502050405020303" pitchFamily="18" charset="0"/>
                        </a:rPr>
                        <a:t>Completion </a:t>
                      </a:r>
                    </a:p>
                    <a:p>
                      <a:pPr algn="ctr"/>
                      <a:r>
                        <a:rPr lang="en-US" sz="1500" b="1" u="sng" dirty="0">
                          <a:solidFill>
                            <a:schemeClr val="bg1"/>
                          </a:solidFill>
                          <a:latin typeface="Georgia" panose="02040502050405020303" pitchFamily="18" charset="0"/>
                        </a:rPr>
                        <a:t>Confirmation Test</a:t>
                      </a:r>
                    </a:p>
                  </a:txBody>
                  <a:tcPr marL="68580" marR="68580" marT="34290" marB="34290"/>
                </a:tc>
                <a:extLst>
                  <a:ext uri="{0D108BD9-81ED-4DB2-BD59-A6C34878D82A}">
                    <a16:rowId xmlns:a16="http://schemas.microsoft.com/office/drawing/2014/main" val="10000"/>
                  </a:ext>
                </a:extLst>
              </a:tr>
              <a:tr h="342839">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500" b="1" u="sng" dirty="0">
                          <a:solidFill>
                            <a:srgbClr val="FF0000"/>
                          </a:solidFill>
                          <a:effectLst/>
                          <a:latin typeface="Georgia" panose="02040502050405020303" pitchFamily="18" charset="0"/>
                        </a:rPr>
                        <a:t>LAG 1: </a:t>
                      </a:r>
                      <a:r>
                        <a:rPr kumimoji="0" lang="en-US" sz="1500" b="1" i="0" u="sng" strike="noStrike" kern="1200" cap="none" spc="0" normalizeH="0" baseline="0" dirty="0">
                          <a:ln>
                            <a:noFill/>
                          </a:ln>
                          <a:solidFill>
                            <a:srgbClr val="FF0000"/>
                          </a:solidFill>
                          <a:effectLst/>
                          <a:uLnTx/>
                          <a:uFillTx/>
                          <a:latin typeface="Georgia" panose="02040502050405020303" pitchFamily="18" charset="0"/>
                          <a:ea typeface="+mn-ea"/>
                          <a:cs typeface="Times New Roman" panose="02020603050405020304" pitchFamily="18" charset="0"/>
                        </a:rPr>
                        <a:t>Research the  most  effective stewardship and ministry Engagement  Programs </a:t>
                      </a:r>
                      <a:r>
                        <a:rPr lang="en-US" sz="1500" b="1" u="sng" dirty="0">
                          <a:solidFill>
                            <a:srgbClr val="FF0000"/>
                          </a:solidFill>
                          <a:effectLst/>
                          <a:latin typeface="Georgia" panose="02040502050405020303" pitchFamily="18" charset="0"/>
                        </a:rPr>
                        <a:t>within  4  months</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lgn="ctr">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lgn="ctr">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lgn="ctr">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16944058"/>
                  </a:ext>
                </a:extLst>
              </a:tr>
              <a:tr h="501730">
                <a:tc>
                  <a:txBody>
                    <a:bodyPr/>
                    <a:lstStyle/>
                    <a:p>
                      <a:pPr marL="11113" marR="0" lvl="0" indent="0" algn="l">
                        <a:lnSpc>
                          <a:spcPct val="107000"/>
                        </a:lnSpc>
                        <a:spcBef>
                          <a:spcPts val="0"/>
                        </a:spcBef>
                        <a:spcAft>
                          <a:spcPts val="0"/>
                        </a:spcAft>
                        <a:buFont typeface="Arial" panose="020B0604020202020204" pitchFamily="34" charset="0"/>
                        <a:buNone/>
                        <a:tabLst/>
                      </a:pPr>
                      <a:r>
                        <a:rPr lang="en-US" sz="1500" b="1" dirty="0">
                          <a:effectLst/>
                          <a:latin typeface="Georgia" panose="02040502050405020303" pitchFamily="18" charset="0"/>
                          <a:ea typeface="Calibri" panose="020F0502020204030204" pitchFamily="34" charset="0"/>
                          <a:cs typeface="Times New Roman" panose="02020603050405020304" pitchFamily="18" charset="0"/>
                        </a:rPr>
                        <a:t>1. Form Stewardship &amp; Ministry Engagement Team 1 (“S&amp;ME Team 1”). </a:t>
                      </a:r>
                    </a:p>
                  </a:txBody>
                  <a:tcPr marL="51435" marR="51435" marT="0" marB="0">
                    <a:lnT w="12700" cap="flat" cmpd="sng" algn="ctr">
                      <a:solidFill>
                        <a:schemeClr val="tx1"/>
                      </a:solidFill>
                      <a:prstDash val="solid"/>
                      <a:round/>
                      <a:headEnd type="none" w="med" len="med"/>
                      <a:tailEnd type="none" w="med" len="med"/>
                    </a:lnT>
                    <a:noFill/>
                  </a:tcPr>
                </a:tc>
                <a:tc>
                  <a:txBody>
                    <a:bodyPr/>
                    <a:lstStyle/>
                    <a:p>
                      <a:pPr marL="0" marR="0">
                        <a:lnSpc>
                          <a:spcPct val="107000"/>
                        </a:lnSpc>
                        <a:spcBef>
                          <a:spcPts val="0"/>
                        </a:spcBef>
                        <a:spcAft>
                          <a:spcPts val="0"/>
                        </a:spcAft>
                      </a:pPr>
                      <a:r>
                        <a:rPr lang="en-US" sz="1500" b="0" dirty="0">
                          <a:effectLst/>
                          <a:latin typeface="Georgia" panose="02040502050405020303" pitchFamily="18" charset="0"/>
                          <a:ea typeface="Calibri" panose="020F0502020204030204" pitchFamily="34" charset="0"/>
                          <a:cs typeface="Times New Roman" panose="02020603050405020304" pitchFamily="18" charset="0"/>
                        </a:rPr>
                        <a:t>Strategic Planning Team and Goal co-Captains</a:t>
                      </a:r>
                    </a:p>
                  </a:txBody>
                  <a:tcPr marL="51435" marR="51435" marT="0" marB="0">
                    <a:lnT w="12700" cap="flat" cmpd="sng" algn="ctr">
                      <a:solidFill>
                        <a:schemeClr val="tx1"/>
                      </a:solidFill>
                      <a:prstDash val="solid"/>
                      <a:round/>
                      <a:headEnd type="none" w="med" len="med"/>
                      <a:tailEnd type="none" w="med" len="med"/>
                    </a:lnT>
                    <a:noFill/>
                  </a:tcPr>
                </a:tc>
                <a:tc>
                  <a:txBody>
                    <a:bodyPr/>
                    <a:lstStyle/>
                    <a:p>
                      <a:pPr marL="0" marR="0">
                        <a:lnSpc>
                          <a:spcPct val="107000"/>
                        </a:lnSpc>
                        <a:spcBef>
                          <a:spcPts val="0"/>
                        </a:spcBef>
                        <a:spcAft>
                          <a:spcPts val="0"/>
                        </a:spcAft>
                      </a:pPr>
                      <a:r>
                        <a:rPr lang="en-US" sz="1500" b="0" dirty="0">
                          <a:effectLst/>
                          <a:latin typeface="Georgia" panose="02040502050405020303" pitchFamily="18" charset="0"/>
                          <a:ea typeface="Calibri" panose="020F0502020204030204" pitchFamily="34" charset="0"/>
                          <a:cs typeface="Times New Roman" panose="02020603050405020304" pitchFamily="18" charset="0"/>
                        </a:rPr>
                        <a:t>1 month  after Start Date</a:t>
                      </a:r>
                    </a:p>
                  </a:txBody>
                  <a:tcPr marL="51435" marR="51435" marT="0" marB="0">
                    <a:lnT w="12700" cap="flat" cmpd="sng" algn="ctr">
                      <a:solidFill>
                        <a:schemeClr val="tx1"/>
                      </a:solidFill>
                      <a:prstDash val="solid"/>
                      <a:round/>
                      <a:headEnd type="none" w="med" len="med"/>
                      <a:tailEnd type="none" w="med" len="med"/>
                    </a:lnT>
                    <a:noFill/>
                  </a:tcPr>
                </a:tc>
                <a:tc>
                  <a:txBody>
                    <a:bodyPr/>
                    <a:lstStyle/>
                    <a:p>
                      <a:pPr marL="0" marR="0" lvl="0" indent="0">
                        <a:lnSpc>
                          <a:spcPct val="107000"/>
                        </a:lnSpc>
                        <a:spcBef>
                          <a:spcPts val="0"/>
                        </a:spcBef>
                        <a:spcAft>
                          <a:spcPts val="0"/>
                        </a:spcAft>
                        <a:buFont typeface="Symbol" pitchFamily="2" charset="2"/>
                        <a:buNone/>
                      </a:pPr>
                      <a:r>
                        <a:rPr lang="en-US" sz="1500" b="0" dirty="0">
                          <a:effectLst/>
                          <a:latin typeface="Georgia" panose="02040502050405020303" pitchFamily="18" charset="0"/>
                          <a:ea typeface="Calibri" panose="020F0502020204030204" pitchFamily="34" charset="0"/>
                          <a:cs typeface="Times New Roman" panose="02020603050405020304" pitchFamily="18" charset="0"/>
                        </a:rPr>
                        <a:t>S&amp;ME Team 1 members agree to serve</a:t>
                      </a:r>
                    </a:p>
                  </a:txBody>
                  <a:tcPr marL="51435" marR="51435" marT="0" marB="0">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2"/>
                  </a:ext>
                </a:extLst>
              </a:tr>
              <a:tr h="514445">
                <a:tc>
                  <a:txBody>
                    <a:bodyPr/>
                    <a:lstStyle/>
                    <a:p>
                      <a:pPr marL="0" lvl="1" indent="0">
                        <a:buNone/>
                      </a:pPr>
                      <a:r>
                        <a:rPr lang="en-US" sz="1500" b="1" dirty="0">
                          <a:effectLst/>
                          <a:latin typeface="Georgia" panose="02040502050405020303" pitchFamily="18" charset="0"/>
                        </a:rPr>
                        <a:t>2. D</a:t>
                      </a:r>
                      <a:r>
                        <a:rPr lang="en-US" sz="1500" b="1" kern="1200" dirty="0">
                          <a:solidFill>
                            <a:schemeClr val="dk1"/>
                          </a:solidFill>
                          <a:effectLst/>
                          <a:latin typeface="Georgia" panose="02040502050405020303" pitchFamily="18" charset="0"/>
                          <a:ea typeface="+mn-ea"/>
                          <a:cs typeface="+mn-cs"/>
                        </a:rPr>
                        <a:t>etermine stewardship and ministry engagement key definitions of engagement success and effectiveness metrics for each age demographic of youth and adults.</a:t>
                      </a:r>
                      <a:endParaRPr lang="en-US" sz="15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51435" marR="51435" marT="0" marB="0">
                    <a:noFill/>
                  </a:tcPr>
                </a:tc>
                <a:tc>
                  <a:txBody>
                    <a:bodyPr/>
                    <a:lstStyle/>
                    <a:p>
                      <a:pPr marL="0" marR="0">
                        <a:lnSpc>
                          <a:spcPct val="107000"/>
                        </a:lnSpc>
                        <a:spcBef>
                          <a:spcPts val="0"/>
                        </a:spcBef>
                        <a:spcAft>
                          <a:spcPts val="0"/>
                        </a:spcAft>
                      </a:pPr>
                      <a:r>
                        <a:rPr lang="en-US" sz="1500" b="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S&amp;ME Team 1</a:t>
                      </a:r>
                    </a:p>
                  </a:txBody>
                  <a:tcPr marL="51435" marR="51435" marT="0" marB="0">
                    <a:noFill/>
                  </a:tcPr>
                </a:tc>
                <a:tc>
                  <a:txBody>
                    <a:bodyPr/>
                    <a:lstStyle/>
                    <a:p>
                      <a:pPr marL="0" marR="0">
                        <a:lnSpc>
                          <a:spcPct val="107000"/>
                        </a:lnSpc>
                        <a:spcBef>
                          <a:spcPts val="0"/>
                        </a:spcBef>
                        <a:spcAft>
                          <a:spcPts val="0"/>
                        </a:spcAft>
                      </a:pPr>
                      <a:r>
                        <a:rPr lang="en-US" sz="1500" b="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2 month after step 1</a:t>
                      </a:r>
                    </a:p>
                  </a:txBody>
                  <a:tcPr marL="51435" marR="51435" marT="0" marB="0">
                    <a:noFill/>
                  </a:tcPr>
                </a:tc>
                <a:tc>
                  <a:txBody>
                    <a:bodyPr/>
                    <a:lstStyle/>
                    <a:p>
                      <a:pPr marL="0" marR="0" lvl="0" indent="0">
                        <a:lnSpc>
                          <a:spcPct val="107000"/>
                        </a:lnSpc>
                        <a:spcBef>
                          <a:spcPts val="0"/>
                        </a:spcBef>
                        <a:spcAft>
                          <a:spcPts val="0"/>
                        </a:spcAft>
                        <a:buFont typeface="Symbol" pitchFamily="2" charset="2"/>
                        <a:buNone/>
                      </a:pPr>
                      <a:r>
                        <a:rPr lang="en-US" sz="1500" b="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Key </a:t>
                      </a:r>
                      <a:r>
                        <a:rPr lang="en-US" sz="1500" b="0" kern="1200" dirty="0">
                          <a:solidFill>
                            <a:schemeClr val="dk1"/>
                          </a:solidFill>
                          <a:effectLst/>
                          <a:latin typeface="Georgia" panose="02040502050405020303" pitchFamily="18" charset="0"/>
                          <a:ea typeface="+mn-ea"/>
                          <a:cs typeface="+mn-cs"/>
                        </a:rPr>
                        <a:t>stewardship and ministry </a:t>
                      </a:r>
                      <a:r>
                        <a:rPr lang="en-US" sz="1500" b="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definitions and key effectiveness metrics are determined</a:t>
                      </a:r>
                    </a:p>
                    <a:p>
                      <a:pPr marL="0" marR="0" lvl="0" indent="0">
                        <a:lnSpc>
                          <a:spcPct val="107000"/>
                        </a:lnSpc>
                        <a:spcBef>
                          <a:spcPts val="0"/>
                        </a:spcBef>
                        <a:spcAft>
                          <a:spcPts val="0"/>
                        </a:spcAft>
                        <a:buFont typeface="Symbol" pitchFamily="2" charset="2"/>
                        <a:buNone/>
                      </a:pPr>
                      <a:endParaRPr lang="en-US" sz="1500" b="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51435" marR="51435" marT="0" marB="0">
                    <a:noFill/>
                  </a:tcPr>
                </a:tc>
                <a:extLst>
                  <a:ext uri="{0D108BD9-81ED-4DB2-BD59-A6C34878D82A}">
                    <a16:rowId xmlns:a16="http://schemas.microsoft.com/office/drawing/2014/main" val="2203732368"/>
                  </a:ext>
                </a:extLst>
              </a:tr>
              <a:tr h="454824">
                <a:tc>
                  <a:txBody>
                    <a:bodyPr/>
                    <a:lstStyle/>
                    <a:p>
                      <a:pPr marL="0" marR="0" lvl="0" indent="0" algn="l">
                        <a:lnSpc>
                          <a:spcPct val="107000"/>
                        </a:lnSpc>
                        <a:spcBef>
                          <a:spcPts val="0"/>
                        </a:spcBef>
                        <a:spcAft>
                          <a:spcPts val="0"/>
                        </a:spcAft>
                        <a:buFontTx/>
                        <a:buNone/>
                      </a:pPr>
                      <a:r>
                        <a:rPr lang="en-US" sz="1500" b="1" dirty="0">
                          <a:effectLst/>
                          <a:latin typeface="Georgia" panose="02040502050405020303" pitchFamily="18" charset="0"/>
                          <a:ea typeface="Calibri" panose="020F0502020204030204" pitchFamily="34" charset="0"/>
                          <a:cs typeface="Times New Roman" panose="02020603050405020304" pitchFamily="18" charset="0"/>
                        </a:rPr>
                        <a:t>3. A</a:t>
                      </a:r>
                      <a:r>
                        <a:rPr lang="en-US" sz="1500" b="1" kern="1200" dirty="0">
                          <a:solidFill>
                            <a:schemeClr val="dk1"/>
                          </a:solidFill>
                          <a:effectLst/>
                          <a:latin typeface="Georgia" panose="02040502050405020303" pitchFamily="18" charset="0"/>
                          <a:ea typeface="+mn-ea"/>
                          <a:cs typeface="+mn-cs"/>
                        </a:rPr>
                        <a:t>nalyze the parish baseline on those key effectiveness metrics and identify parish impediments to success.</a:t>
                      </a:r>
                      <a:endParaRPr lang="en-US" sz="1500" b="1" dirty="0">
                        <a:effectLst/>
                        <a:latin typeface="Georgia" panose="02040502050405020303" pitchFamily="18"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500" b="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S&amp;ME Team 1</a:t>
                      </a:r>
                      <a:endParaRPr lang="en-US" sz="1500" b="0" dirty="0">
                        <a:effectLst/>
                        <a:latin typeface="Georgia" panose="02040502050405020303" pitchFamily="18" charset="0"/>
                        <a:ea typeface="Calibri" panose="020F0502020204030204" pitchFamily="34" charset="0"/>
                        <a:cs typeface="Times New Roman" panose="02020603050405020304" pitchFamily="18" charset="0"/>
                      </a:endParaRPr>
                    </a:p>
                  </a:txBody>
                  <a:tcPr marL="51435" marR="51435"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5D0100"/>
                          </a:solidFill>
                          <a:effectLst/>
                          <a:uLnTx/>
                          <a:uFillTx/>
                          <a:latin typeface="Georgia" panose="02040502050405020303" pitchFamily="18" charset="0"/>
                          <a:ea typeface="Calibri" panose="020F0502020204030204" pitchFamily="34" charset="0"/>
                          <a:cs typeface="Times New Roman" panose="02020603050405020304" pitchFamily="18" charset="0"/>
                        </a:rPr>
                        <a:t>1 month after step 2</a:t>
                      </a:r>
                    </a:p>
                  </a:txBody>
                  <a:tcPr marL="51435" marR="51435" marT="0" marB="0"/>
                </a:tc>
                <a:tc>
                  <a:txBody>
                    <a:bodyPr/>
                    <a:lstStyle/>
                    <a:p>
                      <a:pPr marL="0" marR="0" lvl="0" indent="0">
                        <a:lnSpc>
                          <a:spcPct val="107000"/>
                        </a:lnSpc>
                        <a:spcBef>
                          <a:spcPts val="0"/>
                        </a:spcBef>
                        <a:spcAft>
                          <a:spcPts val="0"/>
                        </a:spcAft>
                        <a:buFontTx/>
                        <a:buNone/>
                      </a:pPr>
                      <a:r>
                        <a:rPr lang="en-US" sz="1500" b="0" dirty="0">
                          <a:effectLst/>
                          <a:latin typeface="Georgia" panose="02040502050405020303" pitchFamily="18" charset="0"/>
                          <a:ea typeface="Calibri" panose="020F0502020204030204" pitchFamily="34" charset="0"/>
                          <a:cs typeface="Times New Roman" panose="02020603050405020304" pitchFamily="18" charset="0"/>
                        </a:rPr>
                        <a:t>Parish baseline and impediments have been determined.</a:t>
                      </a:r>
                    </a:p>
                  </a:txBody>
                  <a:tcPr marL="51435" marR="51435" marT="0" marB="0"/>
                </a:tc>
                <a:extLst>
                  <a:ext uri="{0D108BD9-81ED-4DB2-BD59-A6C34878D82A}">
                    <a16:rowId xmlns:a16="http://schemas.microsoft.com/office/drawing/2014/main" val="1938974741"/>
                  </a:ext>
                </a:extLst>
              </a:tr>
              <a:tr h="821389">
                <a:tc>
                  <a:txBody>
                    <a:bodyPr/>
                    <a:lstStyle/>
                    <a:p>
                      <a:pPr marL="0" marR="0" lvl="0" indent="0" algn="l">
                        <a:lnSpc>
                          <a:spcPct val="107000"/>
                        </a:lnSpc>
                        <a:spcBef>
                          <a:spcPts val="0"/>
                        </a:spcBef>
                        <a:spcAft>
                          <a:spcPts val="0"/>
                        </a:spcAft>
                        <a:buFontTx/>
                        <a:buNone/>
                      </a:pPr>
                      <a:r>
                        <a:rPr lang="en-US" sz="1500" b="1" dirty="0">
                          <a:effectLst/>
                          <a:latin typeface="Georgia" panose="02040502050405020303" pitchFamily="18" charset="0"/>
                          <a:ea typeface="Calibri" panose="020F0502020204030204" pitchFamily="34" charset="0"/>
                          <a:cs typeface="Times New Roman" panose="02020603050405020304" pitchFamily="18" charset="0"/>
                        </a:rPr>
                        <a:t>4. I</a:t>
                      </a:r>
                      <a:r>
                        <a:rPr lang="en-US" sz="1500" b="1" kern="1200" dirty="0">
                          <a:solidFill>
                            <a:schemeClr val="dk1"/>
                          </a:solidFill>
                          <a:effectLst/>
                          <a:latin typeface="Georgia" panose="02040502050405020303" pitchFamily="18" charset="0"/>
                          <a:ea typeface="+mn-ea"/>
                          <a:cs typeface="+mn-cs"/>
                        </a:rPr>
                        <a:t>dentify successful Stewardship &amp; Ministry Engagement Programs to consider 5 or more  Orthodox and 5 or more non-Orthodox programs.</a:t>
                      </a:r>
                      <a:endParaRPr lang="en-US" sz="1500" b="1" dirty="0">
                        <a:effectLst/>
                        <a:latin typeface="Georgia" panose="02040502050405020303" pitchFamily="18"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500" b="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S&amp;ME Team 1</a:t>
                      </a:r>
                      <a:endParaRPr lang="en-US" sz="1500" b="0" dirty="0">
                        <a:effectLst/>
                        <a:latin typeface="Georgia" panose="02040502050405020303" pitchFamily="18"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500" b="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Simultaneously </a:t>
                      </a:r>
                      <a:r>
                        <a:rPr kumimoji="0" lang="en-US" sz="1500" b="0" i="0" u="none" strike="noStrike" kern="1200" cap="none" spc="0" normalizeH="0" baseline="0" noProof="0" dirty="0">
                          <a:ln>
                            <a:noFill/>
                          </a:ln>
                          <a:solidFill>
                            <a:srgbClr val="5D0100"/>
                          </a:solidFill>
                          <a:effectLst/>
                          <a:uLnTx/>
                          <a:uFillTx/>
                          <a:latin typeface="Georgia" panose="02040502050405020303" pitchFamily="18" charset="0"/>
                          <a:ea typeface="Calibri" panose="020F0502020204030204" pitchFamily="34" charset="0"/>
                          <a:cs typeface="Times New Roman" panose="02020603050405020304" pitchFamily="18" charset="0"/>
                        </a:rPr>
                        <a:t>during step 2 and 3</a:t>
                      </a:r>
                    </a:p>
                  </a:txBody>
                  <a:tcPr marL="51435" marR="51435" marT="0" marB="0"/>
                </a:tc>
                <a:tc>
                  <a:txBody>
                    <a:bodyPr/>
                    <a:lstStyle/>
                    <a:p>
                      <a:pPr marL="0" marR="0" lvl="0" indent="0">
                        <a:lnSpc>
                          <a:spcPct val="107000"/>
                        </a:lnSpc>
                        <a:spcBef>
                          <a:spcPts val="0"/>
                        </a:spcBef>
                        <a:spcAft>
                          <a:spcPts val="0"/>
                        </a:spcAft>
                        <a:buFontTx/>
                        <a:buNone/>
                      </a:pPr>
                      <a:r>
                        <a:rPr lang="en-US" sz="1500" b="0" dirty="0">
                          <a:effectLst/>
                          <a:latin typeface="Georgia" panose="02040502050405020303" pitchFamily="18" charset="0"/>
                          <a:ea typeface="Calibri" panose="020F0502020204030204" pitchFamily="34" charset="0"/>
                          <a:cs typeface="Times New Roman" panose="02020603050405020304" pitchFamily="18" charset="0"/>
                        </a:rPr>
                        <a:t>Targeted number of programs have been identified</a:t>
                      </a:r>
                    </a:p>
                  </a:txBody>
                  <a:tcPr marL="51435" marR="51435" marT="0" marB="0"/>
                </a:tc>
                <a:extLst>
                  <a:ext uri="{0D108BD9-81ED-4DB2-BD59-A6C34878D82A}">
                    <a16:rowId xmlns:a16="http://schemas.microsoft.com/office/drawing/2014/main" val="1085481770"/>
                  </a:ext>
                </a:extLst>
              </a:tr>
            </a:tbl>
          </a:graphicData>
        </a:graphic>
      </p:graphicFrame>
      <p:sp>
        <p:nvSpPr>
          <p:cNvPr id="7" name="Title 1">
            <a:extLst>
              <a:ext uri="{FF2B5EF4-FFF2-40B4-BE49-F238E27FC236}">
                <a16:creationId xmlns:a16="http://schemas.microsoft.com/office/drawing/2014/main" id="{300D1A1D-FB1D-47F1-A607-DFD563D1B8AB}"/>
              </a:ext>
            </a:extLst>
          </p:cNvPr>
          <p:cNvSpPr>
            <a:spLocks noGrp="1"/>
          </p:cNvSpPr>
          <p:nvPr>
            <p:ph type="title"/>
          </p:nvPr>
        </p:nvSpPr>
        <p:spPr>
          <a:xfrm>
            <a:off x="2816942" y="130175"/>
            <a:ext cx="5300897" cy="857250"/>
          </a:xfrm>
        </p:spPr>
        <p:txBody>
          <a:bodyPr/>
          <a:lstStyle/>
          <a:p>
            <a:r>
              <a:rPr lang="en-US" sz="2200" u="none" dirty="0"/>
              <a:t>Stewardship &amp;  Engagement Wildly  </a:t>
            </a:r>
            <a:r>
              <a:rPr lang="en-US" sz="2200" dirty="0"/>
              <a:t>Important Goal 1 Action Plan</a:t>
            </a:r>
          </a:p>
        </p:txBody>
      </p:sp>
    </p:spTree>
    <p:extLst>
      <p:ext uri="{BB962C8B-B14F-4D97-AF65-F5344CB8AC3E}">
        <p14:creationId xmlns:p14="http://schemas.microsoft.com/office/powerpoint/2010/main" val="1595474199"/>
      </p:ext>
    </p:extLst>
  </p:cSld>
  <p:clrMapOvr>
    <a:masterClrMapping/>
  </p:clrMapOvr>
  <p:transition>
    <p:strips dir="rd"/>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3">
            <a:extLst>
              <a:ext uri="{FF2B5EF4-FFF2-40B4-BE49-F238E27FC236}">
                <a16:creationId xmlns:a16="http://schemas.microsoft.com/office/drawing/2014/main" id="{2EEE4C2D-6052-4B2B-A9D6-BD31A5858792}"/>
              </a:ext>
            </a:extLst>
          </p:cNvPr>
          <p:cNvGraphicFramePr>
            <a:graphicFrameLocks/>
          </p:cNvGraphicFramePr>
          <p:nvPr/>
        </p:nvGraphicFramePr>
        <p:xfrm>
          <a:off x="0" y="1062892"/>
          <a:ext cx="9042400" cy="5554474"/>
        </p:xfrm>
        <a:graphic>
          <a:graphicData uri="http://schemas.openxmlformats.org/drawingml/2006/table">
            <a:tbl>
              <a:tblPr firstRow="1" bandRow="1">
                <a:tableStyleId>{7DF18680-E054-41AD-8BC1-D1AEF772440D}</a:tableStyleId>
              </a:tblPr>
              <a:tblGrid>
                <a:gridCol w="3902501">
                  <a:extLst>
                    <a:ext uri="{9D8B030D-6E8A-4147-A177-3AD203B41FA5}">
                      <a16:colId xmlns:a16="http://schemas.microsoft.com/office/drawing/2014/main" val="20000"/>
                    </a:ext>
                  </a:extLst>
                </a:gridCol>
                <a:gridCol w="1523697">
                  <a:extLst>
                    <a:ext uri="{9D8B030D-6E8A-4147-A177-3AD203B41FA5}">
                      <a16:colId xmlns:a16="http://schemas.microsoft.com/office/drawing/2014/main" val="20001"/>
                    </a:ext>
                  </a:extLst>
                </a:gridCol>
                <a:gridCol w="1643779">
                  <a:extLst>
                    <a:ext uri="{9D8B030D-6E8A-4147-A177-3AD203B41FA5}">
                      <a16:colId xmlns:a16="http://schemas.microsoft.com/office/drawing/2014/main" val="20002"/>
                    </a:ext>
                  </a:extLst>
                </a:gridCol>
                <a:gridCol w="1972423">
                  <a:extLst>
                    <a:ext uri="{9D8B030D-6E8A-4147-A177-3AD203B41FA5}">
                      <a16:colId xmlns:a16="http://schemas.microsoft.com/office/drawing/2014/main" val="20003"/>
                    </a:ext>
                  </a:extLst>
                </a:gridCol>
              </a:tblGrid>
              <a:tr h="388620">
                <a:tc>
                  <a:txBody>
                    <a:bodyPr/>
                    <a:lstStyle/>
                    <a:p>
                      <a:pPr algn="ctr"/>
                      <a:r>
                        <a:rPr lang="en-US" sz="1500" b="1" kern="1200" dirty="0">
                          <a:solidFill>
                            <a:schemeClr val="bg1"/>
                          </a:solidFill>
                          <a:effectLst/>
                          <a:latin typeface="Georgia" panose="02040502050405020303" pitchFamily="18" charset="0"/>
                          <a:ea typeface="+mn-ea"/>
                          <a:cs typeface="+mn-cs"/>
                        </a:rPr>
                        <a:t>Key  Actions  Necessary  </a:t>
                      </a:r>
                      <a:r>
                        <a:rPr lang="en-US" sz="1500" b="1" u="none" kern="1200" dirty="0">
                          <a:solidFill>
                            <a:schemeClr val="bg1"/>
                          </a:solidFill>
                          <a:effectLst/>
                          <a:latin typeface="Georgia" panose="02040502050405020303" pitchFamily="18" charset="0"/>
                          <a:ea typeface="+mn-ea"/>
                          <a:cs typeface="+mn-cs"/>
                        </a:rPr>
                        <a:t>To  Achieve  </a:t>
                      </a:r>
                    </a:p>
                    <a:p>
                      <a:pPr algn="ctr"/>
                      <a:r>
                        <a:rPr lang="en-US" sz="1500" b="1" u="sng" kern="1200" dirty="0">
                          <a:solidFill>
                            <a:schemeClr val="bg1"/>
                          </a:solidFill>
                          <a:effectLst/>
                          <a:latin typeface="Georgia" panose="02040502050405020303" pitchFamily="18" charset="0"/>
                          <a:ea typeface="+mn-ea"/>
                          <a:cs typeface="+mn-cs"/>
                        </a:rPr>
                        <a:t>Strategic  WIG 1</a:t>
                      </a:r>
                      <a:endParaRPr lang="en-US" sz="1500" b="1" dirty="0">
                        <a:solidFill>
                          <a:schemeClr val="bg1"/>
                        </a:solidFill>
                        <a:latin typeface="Georgia" panose="02040502050405020303" pitchFamily="18" charset="0"/>
                      </a:endParaRPr>
                    </a:p>
                  </a:txBody>
                  <a:tcPr marL="68580" marR="68580" marT="34290" marB="34290">
                    <a:lnB w="12700" cap="flat" cmpd="sng" algn="ctr">
                      <a:solidFill>
                        <a:schemeClr val="tx1"/>
                      </a:solidFill>
                      <a:prstDash val="solid"/>
                      <a:round/>
                      <a:headEnd type="none" w="med" len="med"/>
                      <a:tailEnd type="none" w="med" len="med"/>
                    </a:lnB>
                  </a:tcPr>
                </a:tc>
                <a:tc>
                  <a:txBody>
                    <a:bodyPr/>
                    <a:lstStyle/>
                    <a:p>
                      <a:pPr algn="ctr"/>
                      <a:r>
                        <a:rPr lang="en-US" sz="1500" b="1" u="none" dirty="0">
                          <a:solidFill>
                            <a:schemeClr val="bg1"/>
                          </a:solidFill>
                          <a:latin typeface="Georgia" panose="02040502050405020303" pitchFamily="18" charset="0"/>
                        </a:rPr>
                        <a:t>Responsible </a:t>
                      </a:r>
                      <a:r>
                        <a:rPr lang="en-US" sz="1500" b="1" u="sng" dirty="0">
                          <a:solidFill>
                            <a:schemeClr val="bg1"/>
                          </a:solidFill>
                          <a:latin typeface="Georgia" panose="02040502050405020303" pitchFamily="18" charset="0"/>
                        </a:rPr>
                        <a:t>Party</a:t>
                      </a:r>
                    </a:p>
                  </a:txBody>
                  <a:tcPr marL="68580" marR="68580" marT="34290" marB="34290">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u="none" dirty="0">
                          <a:solidFill>
                            <a:schemeClr val="bg1"/>
                          </a:solidFill>
                          <a:latin typeface="Georgia" panose="02040502050405020303" pitchFamily="18" charset="0"/>
                        </a:rPr>
                        <a:t>Deadline</a:t>
                      </a:r>
                      <a:r>
                        <a:rPr lang="en-US" sz="1500" b="1" u="sng" dirty="0">
                          <a:solidFill>
                            <a:schemeClr val="bg1"/>
                          </a:solidFill>
                          <a:latin typeface="Georgia" panose="02040502050405020303" pitchFamily="18" charset="0"/>
                        </a:rPr>
                        <a:t> Timetable</a:t>
                      </a:r>
                    </a:p>
                  </a:txBody>
                  <a:tcPr marL="68580" marR="68580" marT="34290" marB="34290">
                    <a:lnB w="12700" cap="flat" cmpd="sng" algn="ctr">
                      <a:solidFill>
                        <a:schemeClr val="tx1"/>
                      </a:solidFill>
                      <a:prstDash val="solid"/>
                      <a:round/>
                      <a:headEnd type="none" w="med" len="med"/>
                      <a:tailEnd type="none" w="med" len="med"/>
                    </a:lnB>
                  </a:tcPr>
                </a:tc>
                <a:tc>
                  <a:txBody>
                    <a:bodyPr/>
                    <a:lstStyle/>
                    <a:p>
                      <a:pPr algn="ctr"/>
                      <a:r>
                        <a:rPr lang="en-US" sz="1500" b="1" u="none" dirty="0">
                          <a:solidFill>
                            <a:schemeClr val="bg1"/>
                          </a:solidFill>
                          <a:latin typeface="Georgia" panose="02040502050405020303" pitchFamily="18" charset="0"/>
                        </a:rPr>
                        <a:t>Completion </a:t>
                      </a:r>
                    </a:p>
                    <a:p>
                      <a:pPr algn="ctr"/>
                      <a:r>
                        <a:rPr lang="en-US" sz="1500" b="1" u="sng" dirty="0">
                          <a:solidFill>
                            <a:schemeClr val="bg1"/>
                          </a:solidFill>
                          <a:latin typeface="Georgia" panose="02040502050405020303" pitchFamily="18" charset="0"/>
                        </a:rPr>
                        <a:t>Confirmation Test</a:t>
                      </a:r>
                    </a:p>
                  </a:txBody>
                  <a:tcPr marL="68580" marR="68580" marT="34290" marB="3429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28347">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500" b="1" i="0" u="sng" strike="noStrike" kern="1200" cap="none" spc="0" normalizeH="0" baseline="0" noProof="0" dirty="0">
                          <a:ln>
                            <a:noFill/>
                          </a:ln>
                          <a:solidFill>
                            <a:srgbClr val="FF0000"/>
                          </a:solidFill>
                          <a:effectLst/>
                          <a:uLnTx/>
                          <a:uFillTx/>
                          <a:latin typeface="Georgia" panose="02040502050405020303" pitchFamily="18" charset="0"/>
                          <a:ea typeface="Calibri" panose="020F0502020204030204" pitchFamily="34" charset="0"/>
                          <a:cs typeface="Times New Roman" panose="02020603050405020304" pitchFamily="18" charset="0"/>
                        </a:rPr>
                        <a:t>LAG 2:</a:t>
                      </a:r>
                      <a:r>
                        <a:rPr lang="en-US" sz="1500" b="1" u="sng" dirty="0">
                          <a:solidFill>
                            <a:srgbClr val="FF0000"/>
                          </a:solidFill>
                          <a:effectLst/>
                          <a:latin typeface="Georgia" panose="02040502050405020303" pitchFamily="18" charset="0"/>
                        </a:rPr>
                        <a:t>_</a:t>
                      </a:r>
                      <a:r>
                        <a:rPr lang="en-US" sz="1500" b="1" u="sng" kern="1200" dirty="0">
                          <a:solidFill>
                            <a:srgbClr val="FF0000"/>
                          </a:solidFill>
                          <a:effectLst/>
                          <a:latin typeface="Georgia" panose="02040502050405020303" pitchFamily="18" charset="0"/>
                          <a:ea typeface="+mn-ea"/>
                          <a:cs typeface="+mn-cs"/>
                        </a:rPr>
                        <a:t>Develop  the  most  effective Engagement  Programs  </a:t>
                      </a:r>
                      <a:r>
                        <a:rPr lang="en-US" sz="1500" b="1" u="sng" dirty="0">
                          <a:solidFill>
                            <a:srgbClr val="FF0000"/>
                          </a:solidFill>
                          <a:effectLst/>
                          <a:latin typeface="Georgia" panose="02040502050405020303" pitchFamily="18" charset="0"/>
                        </a:rPr>
                        <a:t>within  4 months</a:t>
                      </a:r>
                      <a:endParaRPr kumimoji="0" lang="en-US" sz="1500" b="1" i="0" u="sng" strike="noStrike" kern="1200" cap="none" spc="0" normalizeH="0" baseline="0" noProof="0" dirty="0">
                        <a:ln>
                          <a:noFill/>
                        </a:ln>
                        <a:solidFill>
                          <a:srgbClr val="FF0000"/>
                        </a:solidFill>
                        <a:effectLst/>
                        <a:uLnTx/>
                        <a:uFillTx/>
                        <a:latin typeface="Georgia" panose="02040502050405020303" pitchFamily="18"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kumimoji="0" lang="en-US" sz="1400" b="1" i="0" u="sng" strike="noStrike" kern="1200" cap="none" spc="0" normalizeH="0" baseline="0" noProof="0" dirty="0">
                        <a:ln>
                          <a:noFill/>
                        </a:ln>
                        <a:solidFill>
                          <a:srgbClr val="FF0000"/>
                        </a:solidFill>
                        <a:effectLst/>
                        <a:uLnTx/>
                        <a:uFillTx/>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kumimoji="0" lang="en-US" sz="1400" b="1" i="0" u="sng" strike="noStrike" kern="1200" cap="none" spc="0" normalizeH="0" baseline="0" noProof="0" dirty="0">
                        <a:ln>
                          <a:noFill/>
                        </a:ln>
                        <a:solidFill>
                          <a:srgbClr val="FF0000"/>
                        </a:solidFill>
                        <a:effectLst/>
                        <a:uLnTx/>
                        <a:uFillTx/>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kumimoji="0" lang="en-US" sz="1400" b="1" i="0" u="sng" strike="noStrike" kern="1200" cap="none" spc="0" normalizeH="0" baseline="0" noProof="0" dirty="0">
                        <a:ln>
                          <a:noFill/>
                        </a:ln>
                        <a:solidFill>
                          <a:srgbClr val="FF0000"/>
                        </a:solidFill>
                        <a:effectLst/>
                        <a:uLnTx/>
                        <a:uFillTx/>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57966531"/>
                  </a:ext>
                </a:extLst>
              </a:tr>
              <a:tr h="672941">
                <a:tc>
                  <a:txBody>
                    <a:bodyPr/>
                    <a:lstStyle/>
                    <a:p>
                      <a:pPr marL="0" lvl="1" indent="0">
                        <a:buNone/>
                      </a:pPr>
                      <a:r>
                        <a:rPr lang="en-US" sz="1500" b="1" dirty="0">
                          <a:effectLst/>
                          <a:latin typeface="Georgia" panose="02040502050405020303" pitchFamily="18" charset="0"/>
                        </a:rPr>
                        <a:t>5. E</a:t>
                      </a:r>
                      <a:r>
                        <a:rPr lang="en-US" sz="1500" b="1" kern="1200" dirty="0">
                          <a:solidFill>
                            <a:schemeClr val="dk1"/>
                          </a:solidFill>
                          <a:effectLst/>
                          <a:latin typeface="Georgia" panose="02040502050405020303" pitchFamily="18" charset="0"/>
                          <a:ea typeface="+mn-ea"/>
                          <a:cs typeface="+mn-cs"/>
                        </a:rPr>
                        <a:t>valuate researched Stewardship &amp; Ministry Engagement programs for effectiveness against definitions of engagement success and effectiveness metrics determined in step 2.</a:t>
                      </a:r>
                      <a:endParaRPr lang="en-US" sz="1500" b="1" dirty="0">
                        <a:effectLst/>
                        <a:latin typeface="Georgia" panose="02040502050405020303" pitchFamily="18" charset="0"/>
                      </a:endParaRPr>
                    </a:p>
                  </a:txBody>
                  <a:tcPr marL="51435" marR="51435" marT="0" marB="0">
                    <a:lnT w="12700" cap="flat" cmpd="sng" algn="ctr">
                      <a:solidFill>
                        <a:schemeClr val="tx1"/>
                      </a:solidFill>
                      <a:prstDash val="solid"/>
                      <a:round/>
                      <a:headEnd type="none" w="med" len="med"/>
                      <a:tailEnd type="none" w="med" len="med"/>
                    </a:lnT>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500" b="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S&amp;ME Team 1</a:t>
                      </a:r>
                      <a:endParaRPr lang="en-US" sz="1500" b="0" dirty="0">
                        <a:effectLst/>
                        <a:latin typeface="Georgia" panose="02040502050405020303" pitchFamily="18" charset="0"/>
                        <a:ea typeface="Calibri" panose="020F0502020204030204" pitchFamily="34" charset="0"/>
                        <a:cs typeface="Times New Roman" panose="02020603050405020304" pitchFamily="18" charset="0"/>
                      </a:endParaRPr>
                    </a:p>
                  </a:txBody>
                  <a:tcPr marL="51435" marR="51435" marT="0" marB="0">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5D0100"/>
                          </a:solidFill>
                          <a:effectLst/>
                          <a:uLnTx/>
                          <a:uFillTx/>
                          <a:latin typeface="Georgia" panose="02040502050405020303" pitchFamily="18" charset="0"/>
                          <a:ea typeface="Calibri" panose="020F0502020204030204" pitchFamily="34" charset="0"/>
                          <a:cs typeface="Times New Roman" panose="02020603050405020304" pitchFamily="18" charset="0"/>
                        </a:rPr>
                        <a:t>2 month after step 4</a:t>
                      </a:r>
                    </a:p>
                  </a:txBody>
                  <a:tcPr marL="51435" marR="51435" marT="0" marB="0">
                    <a:lnT w="12700" cap="flat" cmpd="sng" algn="ctr">
                      <a:solidFill>
                        <a:schemeClr val="tx1"/>
                      </a:solidFill>
                      <a:prstDash val="solid"/>
                      <a:round/>
                      <a:headEnd type="none" w="med" len="med"/>
                      <a:tailEnd type="none" w="med" len="med"/>
                    </a:lnT>
                  </a:tcPr>
                </a:tc>
                <a:tc>
                  <a:txBody>
                    <a:bodyPr/>
                    <a:lstStyle/>
                    <a:p>
                      <a:pPr marL="0" marR="0">
                        <a:lnSpc>
                          <a:spcPct val="107000"/>
                        </a:lnSpc>
                        <a:spcBef>
                          <a:spcPts val="0"/>
                        </a:spcBef>
                        <a:spcAft>
                          <a:spcPts val="0"/>
                        </a:spcAft>
                      </a:pPr>
                      <a:r>
                        <a:rPr lang="en-US" sz="1400" b="0" kern="1200" dirty="0">
                          <a:solidFill>
                            <a:schemeClr val="dk1"/>
                          </a:solidFill>
                          <a:effectLst/>
                          <a:latin typeface="Georgia" panose="02040502050405020303" pitchFamily="18" charset="0"/>
                          <a:ea typeface="+mn-ea"/>
                          <a:cs typeface="+mn-cs"/>
                        </a:rPr>
                        <a:t>Stewardship &amp; Ministry Engagement programs effectiveness evaluation completed</a:t>
                      </a:r>
                      <a:endParaRPr lang="en-US" sz="1400" b="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51435" marR="51435" marT="0" marB="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514696997"/>
                  </a:ext>
                </a:extLst>
              </a:tr>
              <a:tr h="1078900">
                <a:tc>
                  <a:txBody>
                    <a:bodyPr/>
                    <a:lstStyle/>
                    <a:p>
                      <a:pPr marL="0" lvl="1" indent="0">
                        <a:buNone/>
                      </a:pPr>
                      <a:r>
                        <a:rPr lang="en-US" sz="1500" b="1" dirty="0">
                          <a:effectLst/>
                          <a:latin typeface="Georgia" panose="02040502050405020303" pitchFamily="18" charset="0"/>
                        </a:rPr>
                        <a:t>6. Create or m</a:t>
                      </a:r>
                      <a:r>
                        <a:rPr lang="en-US" sz="1500" b="1" kern="1200" dirty="0">
                          <a:solidFill>
                            <a:schemeClr val="dk1"/>
                          </a:solidFill>
                          <a:effectLst/>
                          <a:latin typeface="Georgia" panose="02040502050405020303" pitchFamily="18" charset="0"/>
                          <a:ea typeface="+mn-ea"/>
                          <a:cs typeface="+mn-cs"/>
                        </a:rPr>
                        <a:t>odify youth and adult Stewardship &amp; Ministry Engagement Programs for implementation at Holy Trinity (the “</a:t>
                      </a:r>
                      <a:r>
                        <a:rPr lang="en-US" sz="1500" b="1" dirty="0">
                          <a:effectLst/>
                          <a:latin typeface="Georgia" panose="02040502050405020303" pitchFamily="18" charset="0"/>
                          <a:ea typeface="Calibri" panose="020F0502020204030204" pitchFamily="34" charset="0"/>
                          <a:cs typeface="Times New Roman" panose="02020603050405020304" pitchFamily="18" charset="0"/>
                        </a:rPr>
                        <a:t>Stewardship &amp; </a:t>
                      </a:r>
                      <a:r>
                        <a:rPr lang="en-US" sz="1500" b="1" kern="1200" dirty="0">
                          <a:solidFill>
                            <a:schemeClr val="dk1"/>
                          </a:solidFill>
                          <a:effectLst/>
                          <a:latin typeface="Georgia" panose="02040502050405020303" pitchFamily="18" charset="0"/>
                          <a:ea typeface="+mn-ea"/>
                          <a:cs typeface="+mn-cs"/>
                        </a:rPr>
                        <a:t>Engagement Programs”) and establish quarterly and/or monthly </a:t>
                      </a:r>
                      <a:r>
                        <a:rPr lang="en-US" sz="1500" b="1" dirty="0">
                          <a:effectLst/>
                          <a:latin typeface="Georgia" panose="02040502050405020303" pitchFamily="18" charset="0"/>
                          <a:ea typeface="Calibri" panose="020F0502020204030204" pitchFamily="34" charset="0"/>
                          <a:cs typeface="Times New Roman" panose="02020603050405020304" pitchFamily="18" charset="0"/>
                        </a:rPr>
                        <a:t>Stewardship &amp; </a:t>
                      </a:r>
                      <a:r>
                        <a:rPr lang="en-US" sz="1500" b="1" kern="1200" dirty="0">
                          <a:solidFill>
                            <a:schemeClr val="dk1"/>
                          </a:solidFill>
                          <a:effectLst/>
                          <a:latin typeface="Georgia" panose="02040502050405020303" pitchFamily="18" charset="0"/>
                          <a:ea typeface="+mn-ea"/>
                          <a:cs typeface="+mn-cs"/>
                        </a:rPr>
                        <a:t>Engagement Programs performance benchmarks in order to achieve Engagement Targets.</a:t>
                      </a:r>
                      <a:endParaRPr lang="en-US" sz="1500" b="1" dirty="0">
                        <a:effectLst/>
                        <a:latin typeface="Georgia" panose="02040502050405020303" pitchFamily="18" charset="0"/>
                      </a:endParaRPr>
                    </a:p>
                  </a:txBody>
                  <a:tcPr marL="51435" marR="51435" marT="0" marB="0">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500" b="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S&amp;ME Team 1</a:t>
                      </a:r>
                    </a:p>
                  </a:txBody>
                  <a:tcPr marL="51435" marR="51435"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5D0100"/>
                          </a:solidFill>
                          <a:effectLst/>
                          <a:uLnTx/>
                          <a:uFillTx/>
                          <a:latin typeface="Georgia" panose="02040502050405020303" pitchFamily="18" charset="0"/>
                          <a:ea typeface="Calibri" panose="020F0502020204030204" pitchFamily="34" charset="0"/>
                          <a:cs typeface="Times New Roman" panose="02020603050405020304" pitchFamily="18" charset="0"/>
                        </a:rPr>
                        <a:t>2 month after step 5</a:t>
                      </a:r>
                    </a:p>
                  </a:txBody>
                  <a:tcPr marL="51435" marR="51435" marT="0" marB="0"/>
                </a:tc>
                <a:tc>
                  <a:txBody>
                    <a:bodyPr/>
                    <a:lstStyle/>
                    <a:p>
                      <a:pPr marL="0" marR="0">
                        <a:lnSpc>
                          <a:spcPct val="107000"/>
                        </a:lnSpc>
                        <a:spcBef>
                          <a:spcPts val="0"/>
                        </a:spcBef>
                        <a:spcAft>
                          <a:spcPts val="0"/>
                        </a:spcAft>
                      </a:pPr>
                      <a:r>
                        <a:rPr lang="en-US" sz="1400" b="0" kern="1200" dirty="0">
                          <a:solidFill>
                            <a:schemeClr val="dk1"/>
                          </a:solidFill>
                          <a:effectLst/>
                          <a:latin typeface="Georgia" panose="02040502050405020303" pitchFamily="18" charset="0"/>
                          <a:ea typeface="+mn-ea"/>
                          <a:cs typeface="+mn-cs"/>
                        </a:rPr>
                        <a:t>Stewardship &amp; Ministry </a:t>
                      </a:r>
                      <a:r>
                        <a:rPr lang="en-US" sz="1400" b="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Engagement Programs have been developed and quarterly or monthly effectiveness measurement benchmarks have been determined</a:t>
                      </a:r>
                    </a:p>
                  </a:txBody>
                  <a:tcPr marL="51435" marR="51435" marT="0" marB="0"/>
                </a:tc>
                <a:extLst>
                  <a:ext uri="{0D108BD9-81ED-4DB2-BD59-A6C34878D82A}">
                    <a16:rowId xmlns:a16="http://schemas.microsoft.com/office/drawing/2014/main" val="37005700"/>
                  </a:ext>
                </a:extLst>
              </a:tr>
              <a:tr h="228347">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500" b="1" i="0" u="sng" strike="noStrike" kern="1200" cap="none" spc="0" normalizeH="0" baseline="0" noProof="0" dirty="0">
                          <a:ln>
                            <a:noFill/>
                          </a:ln>
                          <a:solidFill>
                            <a:srgbClr val="FF0000"/>
                          </a:solidFill>
                          <a:effectLst/>
                          <a:uLnTx/>
                          <a:uFillTx/>
                          <a:latin typeface="Georgia" panose="02040502050405020303" pitchFamily="18" charset="0"/>
                          <a:ea typeface="Calibri" panose="020F0502020204030204" pitchFamily="34" charset="0"/>
                          <a:cs typeface="Times New Roman" panose="02020603050405020304" pitchFamily="18" charset="0"/>
                        </a:rPr>
                        <a:t>LAG 3:</a:t>
                      </a:r>
                      <a:r>
                        <a:rPr kumimoji="0" lang="en-US" sz="1500" b="1" i="0" u="sng" strike="noStrike" kern="1200" cap="none" spc="0" normalizeH="0" baseline="0" dirty="0">
                          <a:ln>
                            <a:noFill/>
                          </a:ln>
                          <a:solidFill>
                            <a:srgbClr val="FF0000"/>
                          </a:solidFill>
                          <a:effectLst/>
                          <a:uLnTx/>
                          <a:uFillTx/>
                          <a:latin typeface="Georgia" panose="02040502050405020303" pitchFamily="18" charset="0"/>
                          <a:cs typeface="Times New Roman" panose="02020603050405020304" pitchFamily="18" charset="0"/>
                        </a:rPr>
                        <a:t>_</a:t>
                      </a:r>
                      <a:r>
                        <a:rPr kumimoji="0" lang="en-US" sz="1500" b="1" i="0" u="sng" strike="noStrike" kern="1200" cap="none" spc="0" normalizeH="0" baseline="0" dirty="0">
                          <a:ln>
                            <a:noFill/>
                          </a:ln>
                          <a:solidFill>
                            <a:srgbClr val="FF0000"/>
                          </a:solidFill>
                          <a:effectLst/>
                          <a:uLnTx/>
                          <a:uFillTx/>
                          <a:latin typeface="Georgia" panose="02040502050405020303" pitchFamily="18" charset="0"/>
                          <a:ea typeface="+mn-ea"/>
                          <a:cs typeface="Times New Roman" panose="02020603050405020304" pitchFamily="18" charset="0"/>
                        </a:rPr>
                        <a:t>Recruit and  train  the  parish  Engagement  Champions  </a:t>
                      </a:r>
                      <a:r>
                        <a:rPr kumimoji="0" lang="en-US" sz="1500" b="1" i="0" u="sng" strike="noStrike" kern="1200" cap="none" spc="0" normalizeH="0" baseline="0" dirty="0">
                          <a:ln>
                            <a:noFill/>
                          </a:ln>
                          <a:solidFill>
                            <a:srgbClr val="FF0000"/>
                          </a:solidFill>
                          <a:effectLst/>
                          <a:uLnTx/>
                          <a:uFillTx/>
                          <a:latin typeface="Georgia" panose="02040502050405020303" pitchFamily="18" charset="0"/>
                          <a:cs typeface="Times New Roman" panose="02020603050405020304" pitchFamily="18" charset="0"/>
                        </a:rPr>
                        <a:t>within 2 months</a:t>
                      </a:r>
                      <a:endParaRPr kumimoji="0" lang="en-US" sz="1500" b="1" i="0" u="sng" strike="noStrike" kern="1200" cap="none" spc="0" normalizeH="0" baseline="0" dirty="0">
                        <a:ln>
                          <a:noFill/>
                        </a:ln>
                        <a:solidFill>
                          <a:srgbClr val="FF0000"/>
                        </a:solidFill>
                        <a:effectLst/>
                        <a:uLnTx/>
                        <a:uFillTx/>
                        <a:latin typeface="Georgia" panose="02040502050405020303" pitchFamily="18" charset="0"/>
                        <a:ea typeface="Calibri" panose="020F0502020204030204" pitchFamily="34" charset="0"/>
                        <a:cs typeface="Times New Roman" panose="02020603050405020304" pitchFamily="18" charset="0"/>
                      </a:endParaRPr>
                    </a:p>
                  </a:txBody>
                  <a:tcPr marL="51435" marR="51435" marT="0" marB="0">
                    <a:lnB w="12700" cap="flat" cmpd="sng" algn="ctr">
                      <a:solidFill>
                        <a:schemeClr val="tx1"/>
                      </a:solidFill>
                      <a:prstDash val="solid"/>
                      <a:round/>
                      <a:headEnd type="none" w="med" len="med"/>
                      <a:tailEnd type="none" w="med" len="med"/>
                    </a:lnB>
                    <a:noFill/>
                  </a:tcPr>
                </a:tc>
                <a:tc hMerge="1">
                  <a:txBody>
                    <a:bodyPr/>
                    <a:lstStyle/>
                    <a:p>
                      <a:pPr marL="0" marR="0">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tc hMerge="1">
                  <a:txBody>
                    <a:bodyPr/>
                    <a:lstStyle/>
                    <a:p>
                      <a:pPr marL="0" marR="0">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tc hMerge="1">
                  <a:txBody>
                    <a:bodyPr/>
                    <a:lstStyle/>
                    <a:p>
                      <a:pPr marL="0" marR="0" lvl="0" indent="0">
                        <a:lnSpc>
                          <a:spcPct val="107000"/>
                        </a:lnSpc>
                        <a:spcBef>
                          <a:spcPts val="0"/>
                        </a:spcBef>
                        <a:spcAft>
                          <a:spcPts val="0"/>
                        </a:spcAft>
                        <a:buFont typeface="Symbol" pitchFamily="2" charset="2"/>
                        <a:buNone/>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708017">
                <a:tc>
                  <a:txBody>
                    <a:bodyPr/>
                    <a:lstStyle/>
                    <a:p>
                      <a:pPr marL="0" lvl="1" indent="0">
                        <a:buNone/>
                      </a:pPr>
                      <a:r>
                        <a:rPr lang="en-US" sz="1500" b="1" dirty="0">
                          <a:effectLst/>
                          <a:latin typeface="Georgia" panose="02040502050405020303" pitchFamily="18" charset="0"/>
                        </a:rPr>
                        <a:t>7. </a:t>
                      </a:r>
                      <a:r>
                        <a:rPr lang="en-US" sz="1500" b="1" kern="1200" dirty="0">
                          <a:solidFill>
                            <a:schemeClr val="dk1"/>
                          </a:solidFill>
                          <a:effectLst/>
                          <a:latin typeface="Georgia" panose="02040502050405020303" pitchFamily="18" charset="0"/>
                          <a:ea typeface="+mn-ea"/>
                          <a:cs typeface="+mn-cs"/>
                        </a:rPr>
                        <a:t>Define roles and responsibilities for team to implement the </a:t>
                      </a:r>
                      <a:r>
                        <a:rPr lang="en-US" sz="1500" b="1" dirty="0">
                          <a:effectLst/>
                          <a:latin typeface="Georgia" panose="02040502050405020303" pitchFamily="18" charset="0"/>
                          <a:ea typeface="Calibri" panose="020F0502020204030204" pitchFamily="34" charset="0"/>
                          <a:cs typeface="Times New Roman" panose="02020603050405020304" pitchFamily="18" charset="0"/>
                        </a:rPr>
                        <a:t>Stewardship &amp; Ministry </a:t>
                      </a:r>
                      <a:r>
                        <a:rPr lang="en-US" sz="1500" b="1" kern="1200" dirty="0">
                          <a:solidFill>
                            <a:schemeClr val="dk1"/>
                          </a:solidFill>
                          <a:effectLst/>
                          <a:latin typeface="Georgia" panose="02040502050405020303" pitchFamily="18" charset="0"/>
                          <a:ea typeface="+mn-ea"/>
                          <a:cs typeface="+mn-cs"/>
                        </a:rPr>
                        <a:t>Engagement Programs (the “Engagement Champions”) and identify numbers and names of Engagement Champions.</a:t>
                      </a:r>
                      <a:endParaRPr lang="en-US" sz="1500" b="1" dirty="0">
                        <a:effectLst/>
                        <a:latin typeface="Georgia" panose="02040502050405020303"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500" b="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S&amp;ME Team 1</a:t>
                      </a:r>
                    </a:p>
                    <a:p>
                      <a:pPr marL="0" marR="0" lvl="0" indent="0" algn="l" defTabSz="914400" rtl="0" eaLnBrk="1" fontAlgn="auto" latinLnBrk="0" hangingPunct="1">
                        <a:lnSpc>
                          <a:spcPct val="107000"/>
                        </a:lnSpc>
                        <a:spcBef>
                          <a:spcPts val="0"/>
                        </a:spcBef>
                        <a:spcAft>
                          <a:spcPts val="0"/>
                        </a:spcAft>
                        <a:buClrTx/>
                        <a:buSzTx/>
                        <a:buFontTx/>
                        <a:buNone/>
                        <a:tabLst/>
                        <a:defRPr/>
                      </a:pPr>
                      <a:endParaRPr lang="en-US" sz="1500" b="0" dirty="0">
                        <a:effectLst/>
                        <a:latin typeface="Georgia" panose="02040502050405020303" pitchFamily="18"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5D0100"/>
                          </a:solidFill>
                          <a:effectLst/>
                          <a:uLnTx/>
                          <a:uFillTx/>
                          <a:latin typeface="Georgia" panose="02040502050405020303" pitchFamily="18" charset="0"/>
                          <a:ea typeface="Calibri" panose="020F0502020204030204" pitchFamily="34" charset="0"/>
                          <a:cs typeface="Times New Roman" panose="02020603050405020304" pitchFamily="18" charset="0"/>
                        </a:rPr>
                        <a:t>1 month after step 6</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1400" b="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Engagement Champions are identified along with roles and responsibilities</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4574136"/>
                  </a:ext>
                </a:extLst>
              </a:tr>
            </a:tbl>
          </a:graphicData>
        </a:graphic>
      </p:graphicFrame>
      <p:sp>
        <p:nvSpPr>
          <p:cNvPr id="10" name="Title 1">
            <a:extLst>
              <a:ext uri="{FF2B5EF4-FFF2-40B4-BE49-F238E27FC236}">
                <a16:creationId xmlns:a16="http://schemas.microsoft.com/office/drawing/2014/main" id="{0091B4C2-F262-4233-ABC6-334BBBC042B5}"/>
              </a:ext>
            </a:extLst>
          </p:cNvPr>
          <p:cNvSpPr>
            <a:spLocks noGrp="1"/>
          </p:cNvSpPr>
          <p:nvPr>
            <p:ph type="title"/>
          </p:nvPr>
        </p:nvSpPr>
        <p:spPr>
          <a:xfrm>
            <a:off x="2816942" y="130175"/>
            <a:ext cx="5300897" cy="857250"/>
          </a:xfrm>
        </p:spPr>
        <p:txBody>
          <a:bodyPr/>
          <a:lstStyle/>
          <a:p>
            <a:r>
              <a:rPr lang="en-US" sz="2200" u="none" dirty="0"/>
              <a:t>Stewardship &amp;  Engagement Wildly  </a:t>
            </a:r>
            <a:r>
              <a:rPr lang="en-US" sz="2200" dirty="0"/>
              <a:t>Important Goal 1 Action Plan</a:t>
            </a:r>
          </a:p>
        </p:txBody>
      </p:sp>
    </p:spTree>
    <p:extLst>
      <p:ext uri="{BB962C8B-B14F-4D97-AF65-F5344CB8AC3E}">
        <p14:creationId xmlns:p14="http://schemas.microsoft.com/office/powerpoint/2010/main" val="107880098"/>
      </p:ext>
    </p:extLst>
  </p:cSld>
  <p:clrMapOvr>
    <a:masterClrMapping/>
  </p:clrMapOvr>
  <p:transition>
    <p:strips dir="rd"/>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3">
            <a:extLst>
              <a:ext uri="{FF2B5EF4-FFF2-40B4-BE49-F238E27FC236}">
                <a16:creationId xmlns:a16="http://schemas.microsoft.com/office/drawing/2014/main" id="{7452BCE2-BC2C-4EF1-909B-362826F43F20}"/>
              </a:ext>
            </a:extLst>
          </p:cNvPr>
          <p:cNvGraphicFramePr>
            <a:graphicFrameLocks noGrp="1"/>
          </p:cNvGraphicFramePr>
          <p:nvPr>
            <p:ph idx="1"/>
          </p:nvPr>
        </p:nvGraphicFramePr>
        <p:xfrm>
          <a:off x="0" y="1308417"/>
          <a:ext cx="8923451" cy="4241165"/>
        </p:xfrm>
        <a:graphic>
          <a:graphicData uri="http://schemas.openxmlformats.org/drawingml/2006/table">
            <a:tbl>
              <a:tblPr firstRow="1" bandRow="1">
                <a:tableStyleId>{7DF18680-E054-41AD-8BC1-D1AEF772440D}</a:tableStyleId>
              </a:tblPr>
              <a:tblGrid>
                <a:gridCol w="3759008">
                  <a:extLst>
                    <a:ext uri="{9D8B030D-6E8A-4147-A177-3AD203B41FA5}">
                      <a16:colId xmlns:a16="http://schemas.microsoft.com/office/drawing/2014/main" val="20000"/>
                    </a:ext>
                  </a:extLst>
                </a:gridCol>
                <a:gridCol w="1530973">
                  <a:extLst>
                    <a:ext uri="{9D8B030D-6E8A-4147-A177-3AD203B41FA5}">
                      <a16:colId xmlns:a16="http://schemas.microsoft.com/office/drawing/2014/main" val="20001"/>
                    </a:ext>
                  </a:extLst>
                </a:gridCol>
                <a:gridCol w="1651629">
                  <a:extLst>
                    <a:ext uri="{9D8B030D-6E8A-4147-A177-3AD203B41FA5}">
                      <a16:colId xmlns:a16="http://schemas.microsoft.com/office/drawing/2014/main" val="20002"/>
                    </a:ext>
                  </a:extLst>
                </a:gridCol>
                <a:gridCol w="1981841">
                  <a:extLst>
                    <a:ext uri="{9D8B030D-6E8A-4147-A177-3AD203B41FA5}">
                      <a16:colId xmlns:a16="http://schemas.microsoft.com/office/drawing/2014/main" val="20003"/>
                    </a:ext>
                  </a:extLst>
                </a:gridCol>
              </a:tblGrid>
              <a:tr h="388620">
                <a:tc>
                  <a:txBody>
                    <a:bodyPr/>
                    <a:lstStyle/>
                    <a:p>
                      <a:pPr algn="ctr"/>
                      <a:r>
                        <a:rPr lang="en-US" sz="1200" b="1" kern="1200" dirty="0">
                          <a:solidFill>
                            <a:schemeClr val="bg1"/>
                          </a:solidFill>
                          <a:effectLst/>
                          <a:latin typeface="Georgia" panose="02040502050405020303" pitchFamily="18" charset="0"/>
                          <a:ea typeface="+mn-ea"/>
                          <a:cs typeface="+mn-cs"/>
                        </a:rPr>
                        <a:t>Key  Actions  Necessary  </a:t>
                      </a:r>
                      <a:r>
                        <a:rPr lang="en-US" sz="1200" b="1" u="none" kern="1200" dirty="0">
                          <a:solidFill>
                            <a:schemeClr val="bg1"/>
                          </a:solidFill>
                          <a:effectLst/>
                          <a:latin typeface="Georgia" panose="02040502050405020303" pitchFamily="18" charset="0"/>
                          <a:ea typeface="+mn-ea"/>
                          <a:cs typeface="+mn-cs"/>
                        </a:rPr>
                        <a:t>To  Achieve  </a:t>
                      </a:r>
                    </a:p>
                    <a:p>
                      <a:pPr algn="ctr"/>
                      <a:r>
                        <a:rPr lang="en-US" sz="1200" b="1" u="sng" kern="1200" dirty="0">
                          <a:solidFill>
                            <a:schemeClr val="bg1"/>
                          </a:solidFill>
                          <a:effectLst/>
                          <a:latin typeface="Georgia" panose="02040502050405020303" pitchFamily="18" charset="0"/>
                          <a:ea typeface="+mn-ea"/>
                          <a:cs typeface="+mn-cs"/>
                        </a:rPr>
                        <a:t>Strategic  WIG 1</a:t>
                      </a:r>
                      <a:endParaRPr lang="en-US" sz="1200" b="1" dirty="0">
                        <a:solidFill>
                          <a:schemeClr val="bg1"/>
                        </a:solidFill>
                        <a:latin typeface="Georgia" panose="02040502050405020303" pitchFamily="18" charset="0"/>
                      </a:endParaRPr>
                    </a:p>
                  </a:txBody>
                  <a:tcPr marL="68580" marR="68580" marT="34290" marB="34290"/>
                </a:tc>
                <a:tc>
                  <a:txBody>
                    <a:bodyPr/>
                    <a:lstStyle/>
                    <a:p>
                      <a:pPr algn="ctr"/>
                      <a:r>
                        <a:rPr lang="en-US" sz="1200" b="1" u="sng" dirty="0">
                          <a:solidFill>
                            <a:schemeClr val="bg1"/>
                          </a:solidFill>
                          <a:latin typeface="Georgia" panose="02040502050405020303" pitchFamily="18" charset="0"/>
                        </a:rPr>
                        <a:t>Responsible Party</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u="sng" dirty="0">
                          <a:solidFill>
                            <a:schemeClr val="bg1"/>
                          </a:solidFill>
                          <a:latin typeface="Georgia" panose="02040502050405020303" pitchFamily="18" charset="0"/>
                        </a:rPr>
                        <a:t>Deadline Timetable</a:t>
                      </a:r>
                    </a:p>
                  </a:txBody>
                  <a:tcPr marL="68580" marR="68580" marT="34290" marB="34290"/>
                </a:tc>
                <a:tc>
                  <a:txBody>
                    <a:bodyPr/>
                    <a:lstStyle/>
                    <a:p>
                      <a:pPr algn="ctr"/>
                      <a:r>
                        <a:rPr lang="en-US" sz="1200" b="1" u="none" dirty="0">
                          <a:solidFill>
                            <a:schemeClr val="bg1"/>
                          </a:solidFill>
                          <a:latin typeface="Georgia" panose="02040502050405020303" pitchFamily="18" charset="0"/>
                        </a:rPr>
                        <a:t>Completion </a:t>
                      </a:r>
                    </a:p>
                    <a:p>
                      <a:pPr algn="ctr"/>
                      <a:r>
                        <a:rPr lang="en-US" sz="1200" b="1" u="sng" dirty="0">
                          <a:solidFill>
                            <a:schemeClr val="bg1"/>
                          </a:solidFill>
                          <a:latin typeface="Georgia" panose="02040502050405020303" pitchFamily="18" charset="0"/>
                        </a:rPr>
                        <a:t>Confirmation Test</a:t>
                      </a:r>
                    </a:p>
                  </a:txBody>
                  <a:tcPr marL="68580" marR="68580" marT="34290" marB="34290"/>
                </a:tc>
                <a:extLst>
                  <a:ext uri="{0D108BD9-81ED-4DB2-BD59-A6C34878D82A}">
                    <a16:rowId xmlns:a16="http://schemas.microsoft.com/office/drawing/2014/main" val="10000"/>
                  </a:ext>
                </a:extLst>
              </a:tr>
              <a:tr h="283379">
                <a:tc>
                  <a:txBody>
                    <a:bodyPr/>
                    <a:lstStyle/>
                    <a:p>
                      <a:pPr marL="0" lvl="1" indent="0">
                        <a:buNone/>
                      </a:pPr>
                      <a:r>
                        <a:rPr lang="en-US" sz="1500" b="1" dirty="0">
                          <a:effectLst/>
                          <a:latin typeface="Georgia" panose="02040502050405020303" pitchFamily="18" charset="0"/>
                        </a:rPr>
                        <a:t>8. </a:t>
                      </a:r>
                      <a:r>
                        <a:rPr lang="en-US" sz="1500" b="1" kern="1200" dirty="0">
                          <a:solidFill>
                            <a:schemeClr val="dk1"/>
                          </a:solidFill>
                          <a:effectLst/>
                          <a:latin typeface="Georgia" panose="02040502050405020303" pitchFamily="18" charset="0"/>
                          <a:ea typeface="+mn-ea"/>
                          <a:cs typeface="+mn-cs"/>
                        </a:rPr>
                        <a:t>Develop Engagement Champions training programs to teach them how to implement the Stewardship &amp; Ministry Engagement Programs and train Engagement Champions.</a:t>
                      </a:r>
                      <a:endParaRPr lang="en-US" sz="1500" b="1" dirty="0">
                        <a:effectLst/>
                        <a:latin typeface="Georgia" panose="02040502050405020303" pitchFamily="18" charset="0"/>
                      </a:endParaRPr>
                    </a:p>
                  </a:txBody>
                  <a:tcPr marL="51435" marR="51435" marT="0" marB="0">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500" b="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S&amp;ME Team 1</a:t>
                      </a:r>
                    </a:p>
                  </a:txBody>
                  <a:tcPr marL="51435" marR="51435"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5D0100"/>
                          </a:solidFill>
                          <a:effectLst/>
                          <a:uLnTx/>
                          <a:uFillTx/>
                          <a:latin typeface="Georgia" panose="02040502050405020303" pitchFamily="18" charset="0"/>
                          <a:ea typeface="Calibri" panose="020F0502020204030204" pitchFamily="34" charset="0"/>
                          <a:cs typeface="Times New Roman" panose="02020603050405020304" pitchFamily="18" charset="0"/>
                        </a:rPr>
                        <a:t>1 month after step 7</a:t>
                      </a:r>
                    </a:p>
                  </a:txBody>
                  <a:tcPr marL="51435" marR="51435" marT="0" marB="0"/>
                </a:tc>
                <a:tc>
                  <a:txBody>
                    <a:bodyPr/>
                    <a:lstStyle/>
                    <a:p>
                      <a:pPr marL="0" marR="0">
                        <a:lnSpc>
                          <a:spcPct val="107000"/>
                        </a:lnSpc>
                        <a:spcBef>
                          <a:spcPts val="0"/>
                        </a:spcBef>
                        <a:spcAft>
                          <a:spcPts val="0"/>
                        </a:spcAft>
                      </a:pPr>
                      <a:r>
                        <a:rPr lang="en-US" sz="1400" b="0" kern="1200" dirty="0">
                          <a:solidFill>
                            <a:schemeClr val="dk1"/>
                          </a:solidFill>
                          <a:effectLst/>
                          <a:latin typeface="Georgia" panose="02040502050405020303" pitchFamily="18" charset="0"/>
                          <a:ea typeface="+mn-ea"/>
                          <a:cs typeface="+mn-cs"/>
                        </a:rPr>
                        <a:t>Stewardship &amp; Ministry </a:t>
                      </a:r>
                      <a:r>
                        <a:rPr lang="en-US" sz="1400" b="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Engagement Programs Training plan/manual and training completed</a:t>
                      </a:r>
                    </a:p>
                  </a:txBody>
                  <a:tcPr marL="51435" marR="51435" marT="0" marB="0"/>
                </a:tc>
                <a:extLst>
                  <a:ext uri="{0D108BD9-81ED-4DB2-BD59-A6C34878D82A}">
                    <a16:rowId xmlns:a16="http://schemas.microsoft.com/office/drawing/2014/main" val="87140423"/>
                  </a:ext>
                </a:extLst>
              </a:tr>
              <a:tr h="283379">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200" b="1" i="0" u="sng" strike="noStrike" kern="1200" cap="none" spc="0" normalizeH="0" baseline="0" dirty="0">
                          <a:ln>
                            <a:noFill/>
                          </a:ln>
                          <a:solidFill>
                            <a:srgbClr val="FF0000"/>
                          </a:solidFill>
                          <a:effectLst/>
                          <a:uLnTx/>
                          <a:uFillTx/>
                          <a:latin typeface="Georgia" panose="02040502050405020303" pitchFamily="18" charset="0"/>
                          <a:cs typeface="Times New Roman" panose="02020603050405020304" pitchFamily="18" charset="0"/>
                        </a:rPr>
                        <a:t>LAG 4:_</a:t>
                      </a:r>
                      <a:r>
                        <a:rPr kumimoji="0" lang="en-US" sz="1200" b="1" i="0" u="sng" strike="noStrike" kern="1200" cap="none" spc="0" normalizeH="0" baseline="0" dirty="0">
                          <a:ln>
                            <a:noFill/>
                          </a:ln>
                          <a:solidFill>
                            <a:srgbClr val="FF0000"/>
                          </a:solidFill>
                          <a:effectLst/>
                          <a:uLnTx/>
                          <a:uFillTx/>
                          <a:latin typeface="Georgia" panose="02040502050405020303" pitchFamily="18" charset="0"/>
                          <a:ea typeface="+mn-ea"/>
                          <a:cs typeface="Times New Roman" panose="02020603050405020304" pitchFamily="18" charset="0"/>
                        </a:rPr>
                        <a:t>Implement the  Stewardship &amp; Ministry Engagement Programs  to  achieve  the Engagement Targets </a:t>
                      </a:r>
                      <a:r>
                        <a:rPr kumimoji="0" lang="en-US" sz="1200" b="1" i="0" u="sng" strike="noStrike" kern="1200" cap="none" spc="0" normalizeH="0" baseline="0" dirty="0">
                          <a:ln>
                            <a:noFill/>
                          </a:ln>
                          <a:solidFill>
                            <a:srgbClr val="FF0000"/>
                          </a:solidFill>
                          <a:effectLst/>
                          <a:uLnTx/>
                          <a:uFillTx/>
                          <a:latin typeface="Georgia" panose="02040502050405020303" pitchFamily="18" charset="0"/>
                          <a:cs typeface="Times New Roman" panose="02020603050405020304" pitchFamily="18" charset="0"/>
                        </a:rPr>
                        <a:t>within  24 months</a:t>
                      </a:r>
                    </a:p>
                  </a:txBody>
                  <a:tcPr marL="51435" marR="51435" marT="0" marB="0">
                    <a:noFill/>
                  </a:tcPr>
                </a:tc>
                <a:tc hMerge="1">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en-US" sz="1200" b="1" dirty="0">
                        <a:effectLst/>
                        <a:latin typeface="+mn-lt"/>
                        <a:ea typeface="Calibri" panose="020F0502020204030204" pitchFamily="34" charset="0"/>
                        <a:cs typeface="Times New Roman" panose="02020603050405020304" pitchFamily="18" charset="0"/>
                      </a:endParaRPr>
                    </a:p>
                  </a:txBody>
                  <a:tcPr marL="68580" marR="68580" marT="0" marB="0"/>
                </a:tc>
                <a:tc hMerge="1">
                  <a:txBody>
                    <a:bodyPr/>
                    <a:lstStyle/>
                    <a:p>
                      <a:pPr marL="0" marR="0">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tc>
                <a:tc hMerge="1">
                  <a:txBody>
                    <a:bodyPr/>
                    <a:lstStyle/>
                    <a:p>
                      <a:pPr marL="0" marR="0">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75154065"/>
                  </a:ext>
                </a:extLst>
              </a:tr>
              <a:tr h="592025">
                <a:tc>
                  <a:txBody>
                    <a:bodyPr/>
                    <a:lstStyle/>
                    <a:p>
                      <a:pPr marL="0" lvl="1" indent="0">
                        <a:buNone/>
                      </a:pPr>
                      <a:r>
                        <a:rPr lang="en-US" sz="1500" b="1" dirty="0">
                          <a:effectLst/>
                          <a:latin typeface="Georgia" panose="02040502050405020303" pitchFamily="18" charset="0"/>
                        </a:rPr>
                        <a:t>9. </a:t>
                      </a:r>
                      <a:r>
                        <a:rPr lang="en-US" sz="1500" b="1" kern="1200" dirty="0">
                          <a:solidFill>
                            <a:schemeClr val="dk1"/>
                          </a:solidFill>
                          <a:effectLst/>
                          <a:latin typeface="Georgia" panose="02040502050405020303" pitchFamily="18" charset="0"/>
                          <a:ea typeface="+mn-ea"/>
                          <a:cs typeface="+mn-cs"/>
                        </a:rPr>
                        <a:t>Implement Stewardship &amp; Ministry Engagement Programs based on determined monthly and quarterly performance benchmarks in order to fully achieve the Engagement Targets.</a:t>
                      </a:r>
                      <a:endParaRPr lang="en-US" sz="1500" b="1" dirty="0">
                        <a:effectLst/>
                        <a:latin typeface="Georgia" panose="02040502050405020303" pitchFamily="18" charset="0"/>
                      </a:endParaRPr>
                    </a:p>
                  </a:txBody>
                  <a:tcPr marL="51435" marR="51435" marT="0" marB="0">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500" b="0" dirty="0">
                          <a:effectLst/>
                          <a:latin typeface="Georgia" panose="02040502050405020303" pitchFamily="18" charset="0"/>
                          <a:ea typeface="Calibri" panose="020F0502020204030204" pitchFamily="34" charset="0"/>
                          <a:cs typeface="Times New Roman" panose="02020603050405020304" pitchFamily="18" charset="0"/>
                        </a:rPr>
                        <a:t>Engagement Champions</a:t>
                      </a:r>
                    </a:p>
                  </a:txBody>
                  <a:tcPr marL="51435" marR="51435" marT="0" marB="0"/>
                </a:tc>
                <a:tc>
                  <a:txBody>
                    <a:bodyPr/>
                    <a:lstStyle/>
                    <a:p>
                      <a:pPr marL="0" marR="0">
                        <a:lnSpc>
                          <a:spcPct val="107000"/>
                        </a:lnSpc>
                        <a:spcBef>
                          <a:spcPts val="0"/>
                        </a:spcBef>
                        <a:spcAft>
                          <a:spcPts val="0"/>
                        </a:spcAft>
                      </a:pPr>
                      <a:r>
                        <a:rPr lang="en-US" sz="1500" b="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24 month after step 8</a:t>
                      </a:r>
                    </a:p>
                  </a:txBody>
                  <a:tcPr marL="51435" marR="51435" marT="0" marB="0"/>
                </a:tc>
                <a:tc>
                  <a:txBody>
                    <a:bodyPr/>
                    <a:lstStyle/>
                    <a:p>
                      <a:pPr marL="0" marR="0">
                        <a:lnSpc>
                          <a:spcPct val="107000"/>
                        </a:lnSpc>
                        <a:spcBef>
                          <a:spcPts val="0"/>
                        </a:spcBef>
                        <a:spcAft>
                          <a:spcPts val="0"/>
                        </a:spcAft>
                      </a:pPr>
                      <a:r>
                        <a:rPr lang="en-US" sz="1400" b="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Stewardship &amp; Ministry Engagement Programs are implemented to achieve or exceed the Engagement Targets</a:t>
                      </a:r>
                    </a:p>
                  </a:txBody>
                  <a:tcPr marL="51435" marR="51435" marT="0" marB="0"/>
                </a:tc>
                <a:extLst>
                  <a:ext uri="{0D108BD9-81ED-4DB2-BD59-A6C34878D82A}">
                    <a16:rowId xmlns:a16="http://schemas.microsoft.com/office/drawing/2014/main" val="2670466952"/>
                  </a:ext>
                </a:extLst>
              </a:tr>
              <a:tr h="522383">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500" b="1" kern="1200" dirty="0">
                          <a:solidFill>
                            <a:schemeClr val="dk1"/>
                          </a:solidFill>
                          <a:effectLst/>
                          <a:latin typeface="Georgia" panose="02040502050405020303" pitchFamily="18" charset="0"/>
                          <a:ea typeface="+mn-ea"/>
                          <a:cs typeface="+mn-cs"/>
                        </a:rPr>
                        <a:t>10. Ongoing monthly/quarterly reviews of results of Stewardship &amp; Ministry Engagement Programs  with Engagement Champions. </a:t>
                      </a:r>
                      <a:endParaRPr lang="en-US" sz="1500" b="1" dirty="0">
                        <a:effectLst/>
                        <a:latin typeface="Georgia" panose="02040502050405020303" pitchFamily="18" charset="0"/>
                      </a:endParaRPr>
                    </a:p>
                  </a:txBody>
                  <a:tcPr marL="51435" marR="51435" marT="0" marB="0">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500" b="0" dirty="0">
                          <a:effectLst/>
                          <a:latin typeface="Georgia" panose="02040502050405020303" pitchFamily="18" charset="0"/>
                          <a:ea typeface="Calibri" panose="020F0502020204030204" pitchFamily="34" charset="0"/>
                          <a:cs typeface="Times New Roman" panose="02020603050405020304" pitchFamily="18" charset="0"/>
                        </a:rPr>
                        <a:t>Engagement Champions</a:t>
                      </a:r>
                    </a:p>
                    <a:p>
                      <a:pPr marL="0" marR="0" lvl="0" indent="0" algn="l" defTabSz="914400" rtl="0" eaLnBrk="1" fontAlgn="auto" latinLnBrk="0" hangingPunct="1">
                        <a:lnSpc>
                          <a:spcPct val="107000"/>
                        </a:lnSpc>
                        <a:spcBef>
                          <a:spcPts val="0"/>
                        </a:spcBef>
                        <a:spcAft>
                          <a:spcPts val="0"/>
                        </a:spcAft>
                        <a:buClrTx/>
                        <a:buSzTx/>
                        <a:buFontTx/>
                        <a:buNone/>
                        <a:tabLst/>
                        <a:defRPr/>
                      </a:pPr>
                      <a:endParaRPr lang="en-US" sz="1500" b="0" dirty="0">
                        <a:effectLst/>
                        <a:latin typeface="Georgia" panose="02040502050405020303" pitchFamily="18"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400" b="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Monthly during 24 months of implementation</a:t>
                      </a:r>
                    </a:p>
                  </a:txBody>
                  <a:tcPr marL="51435" marR="51435" marT="0" marB="0"/>
                </a:tc>
                <a:tc>
                  <a:txBody>
                    <a:bodyPr/>
                    <a:lstStyle/>
                    <a:p>
                      <a:pPr marL="0" marR="0">
                        <a:lnSpc>
                          <a:spcPct val="107000"/>
                        </a:lnSpc>
                        <a:spcBef>
                          <a:spcPts val="0"/>
                        </a:spcBef>
                        <a:spcAft>
                          <a:spcPts val="0"/>
                        </a:spcAft>
                      </a:pPr>
                      <a:r>
                        <a:rPr lang="en-US" sz="1400" b="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Stewardship &amp; Ministry Engagement Programs assessments are compiled</a:t>
                      </a:r>
                    </a:p>
                  </a:txBody>
                  <a:tcPr marL="51435" marR="51435" marT="0" marB="0"/>
                </a:tc>
                <a:extLst>
                  <a:ext uri="{0D108BD9-81ED-4DB2-BD59-A6C34878D82A}">
                    <a16:rowId xmlns:a16="http://schemas.microsoft.com/office/drawing/2014/main" val="737353957"/>
                  </a:ext>
                </a:extLst>
              </a:tr>
            </a:tbl>
          </a:graphicData>
        </a:graphic>
      </p:graphicFrame>
      <p:sp>
        <p:nvSpPr>
          <p:cNvPr id="10" name="Title 1">
            <a:extLst>
              <a:ext uri="{FF2B5EF4-FFF2-40B4-BE49-F238E27FC236}">
                <a16:creationId xmlns:a16="http://schemas.microsoft.com/office/drawing/2014/main" id="{41C0DDE0-1D3A-4D2B-826B-02970DDB9162}"/>
              </a:ext>
            </a:extLst>
          </p:cNvPr>
          <p:cNvSpPr>
            <a:spLocks noGrp="1"/>
          </p:cNvSpPr>
          <p:nvPr>
            <p:ph type="title"/>
          </p:nvPr>
        </p:nvSpPr>
        <p:spPr>
          <a:xfrm>
            <a:off x="2816942" y="130175"/>
            <a:ext cx="5300897" cy="857250"/>
          </a:xfrm>
        </p:spPr>
        <p:txBody>
          <a:bodyPr/>
          <a:lstStyle/>
          <a:p>
            <a:r>
              <a:rPr lang="en-US" sz="2200" u="none" dirty="0"/>
              <a:t>Stewardship &amp;  Engagement </a:t>
            </a:r>
            <a:br>
              <a:rPr lang="en-US" sz="2200" u="none" dirty="0"/>
            </a:br>
            <a:r>
              <a:rPr lang="en-US" sz="2200" dirty="0"/>
              <a:t>WIG  1 Action Plan</a:t>
            </a:r>
          </a:p>
        </p:txBody>
      </p:sp>
    </p:spTree>
    <p:extLst>
      <p:ext uri="{BB962C8B-B14F-4D97-AF65-F5344CB8AC3E}">
        <p14:creationId xmlns:p14="http://schemas.microsoft.com/office/powerpoint/2010/main" val="243675313"/>
      </p:ext>
    </p:extLst>
  </p:cSld>
  <p:clrMapOvr>
    <a:masterClrMapping/>
  </p:clrMapOvr>
  <p:transition>
    <p:strips dir="rd"/>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3">
            <a:extLst>
              <a:ext uri="{FF2B5EF4-FFF2-40B4-BE49-F238E27FC236}">
                <a16:creationId xmlns:a16="http://schemas.microsoft.com/office/drawing/2014/main" id="{7452BCE2-BC2C-4EF1-909B-362826F43F20}"/>
              </a:ext>
            </a:extLst>
          </p:cNvPr>
          <p:cNvGraphicFramePr>
            <a:graphicFrameLocks noGrp="1"/>
          </p:cNvGraphicFramePr>
          <p:nvPr>
            <p:ph idx="1"/>
          </p:nvPr>
        </p:nvGraphicFramePr>
        <p:xfrm>
          <a:off x="68580" y="1592893"/>
          <a:ext cx="8854872" cy="2475230"/>
        </p:xfrm>
        <a:graphic>
          <a:graphicData uri="http://schemas.openxmlformats.org/drawingml/2006/table">
            <a:tbl>
              <a:tblPr firstRow="1" bandRow="1">
                <a:tableStyleId>{7DF18680-E054-41AD-8BC1-D1AEF772440D}</a:tableStyleId>
              </a:tblPr>
              <a:tblGrid>
                <a:gridCol w="3730119">
                  <a:extLst>
                    <a:ext uri="{9D8B030D-6E8A-4147-A177-3AD203B41FA5}">
                      <a16:colId xmlns:a16="http://schemas.microsoft.com/office/drawing/2014/main" val="20000"/>
                    </a:ext>
                  </a:extLst>
                </a:gridCol>
                <a:gridCol w="1519207">
                  <a:extLst>
                    <a:ext uri="{9D8B030D-6E8A-4147-A177-3AD203B41FA5}">
                      <a16:colId xmlns:a16="http://schemas.microsoft.com/office/drawing/2014/main" val="20001"/>
                    </a:ext>
                  </a:extLst>
                </a:gridCol>
                <a:gridCol w="1638936">
                  <a:extLst>
                    <a:ext uri="{9D8B030D-6E8A-4147-A177-3AD203B41FA5}">
                      <a16:colId xmlns:a16="http://schemas.microsoft.com/office/drawing/2014/main" val="20002"/>
                    </a:ext>
                  </a:extLst>
                </a:gridCol>
                <a:gridCol w="1966610">
                  <a:extLst>
                    <a:ext uri="{9D8B030D-6E8A-4147-A177-3AD203B41FA5}">
                      <a16:colId xmlns:a16="http://schemas.microsoft.com/office/drawing/2014/main" val="20003"/>
                    </a:ext>
                  </a:extLst>
                </a:gridCol>
              </a:tblGrid>
              <a:tr h="388620">
                <a:tc>
                  <a:txBody>
                    <a:bodyPr/>
                    <a:lstStyle/>
                    <a:p>
                      <a:pPr algn="ctr"/>
                      <a:r>
                        <a:rPr lang="en-US" sz="1200" b="1" kern="1200" dirty="0">
                          <a:solidFill>
                            <a:schemeClr val="bg1"/>
                          </a:solidFill>
                          <a:effectLst/>
                          <a:latin typeface="Georgia" panose="02040502050405020303" pitchFamily="18" charset="0"/>
                          <a:ea typeface="+mn-ea"/>
                          <a:cs typeface="+mn-cs"/>
                        </a:rPr>
                        <a:t>Key  Actions  Necessary  </a:t>
                      </a:r>
                      <a:r>
                        <a:rPr lang="en-US" sz="1200" b="1" u="none" kern="1200" dirty="0">
                          <a:solidFill>
                            <a:schemeClr val="bg1"/>
                          </a:solidFill>
                          <a:effectLst/>
                          <a:latin typeface="Georgia" panose="02040502050405020303" pitchFamily="18" charset="0"/>
                          <a:ea typeface="+mn-ea"/>
                          <a:cs typeface="+mn-cs"/>
                        </a:rPr>
                        <a:t>To  Achieve  </a:t>
                      </a:r>
                    </a:p>
                    <a:p>
                      <a:pPr algn="ctr"/>
                      <a:r>
                        <a:rPr lang="en-US" sz="1200" b="1" u="sng" kern="1200" dirty="0">
                          <a:solidFill>
                            <a:schemeClr val="bg1"/>
                          </a:solidFill>
                          <a:effectLst/>
                          <a:latin typeface="Georgia" panose="02040502050405020303" pitchFamily="18" charset="0"/>
                          <a:ea typeface="+mn-ea"/>
                          <a:cs typeface="+mn-cs"/>
                        </a:rPr>
                        <a:t>Strategic  WIG 1</a:t>
                      </a:r>
                      <a:endParaRPr lang="en-US" sz="1200" b="1" dirty="0">
                        <a:solidFill>
                          <a:schemeClr val="bg1"/>
                        </a:solidFill>
                        <a:latin typeface="Georgia" panose="02040502050405020303" pitchFamily="18" charset="0"/>
                      </a:endParaRPr>
                    </a:p>
                  </a:txBody>
                  <a:tcPr marL="68580" marR="68580" marT="34290" marB="34290"/>
                </a:tc>
                <a:tc>
                  <a:txBody>
                    <a:bodyPr/>
                    <a:lstStyle/>
                    <a:p>
                      <a:pPr algn="ctr"/>
                      <a:r>
                        <a:rPr lang="en-US" sz="1200" b="1" u="sng" dirty="0">
                          <a:solidFill>
                            <a:schemeClr val="bg1"/>
                          </a:solidFill>
                          <a:latin typeface="Georgia" panose="02040502050405020303" pitchFamily="18" charset="0"/>
                        </a:rPr>
                        <a:t>Responsible Party</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u="sng" dirty="0">
                          <a:solidFill>
                            <a:schemeClr val="bg1"/>
                          </a:solidFill>
                          <a:latin typeface="Georgia" panose="02040502050405020303" pitchFamily="18" charset="0"/>
                        </a:rPr>
                        <a:t>Deadline Timetable</a:t>
                      </a:r>
                    </a:p>
                  </a:txBody>
                  <a:tcPr marL="68580" marR="68580" marT="34290" marB="34290"/>
                </a:tc>
                <a:tc>
                  <a:txBody>
                    <a:bodyPr/>
                    <a:lstStyle/>
                    <a:p>
                      <a:pPr algn="ctr"/>
                      <a:r>
                        <a:rPr lang="en-US" sz="1200" b="1" u="none" dirty="0">
                          <a:solidFill>
                            <a:schemeClr val="bg1"/>
                          </a:solidFill>
                          <a:latin typeface="Georgia" panose="02040502050405020303" pitchFamily="18" charset="0"/>
                        </a:rPr>
                        <a:t>Completion </a:t>
                      </a:r>
                    </a:p>
                    <a:p>
                      <a:pPr algn="ctr"/>
                      <a:r>
                        <a:rPr lang="en-US" sz="1200" b="1" u="sng" dirty="0">
                          <a:solidFill>
                            <a:schemeClr val="bg1"/>
                          </a:solidFill>
                          <a:latin typeface="Georgia" panose="02040502050405020303" pitchFamily="18" charset="0"/>
                        </a:rPr>
                        <a:t>Confirmation Test</a:t>
                      </a:r>
                    </a:p>
                  </a:txBody>
                  <a:tcPr marL="68580" marR="68580" marT="34290" marB="34290"/>
                </a:tc>
                <a:extLst>
                  <a:ext uri="{0D108BD9-81ED-4DB2-BD59-A6C34878D82A}">
                    <a16:rowId xmlns:a16="http://schemas.microsoft.com/office/drawing/2014/main" val="10000"/>
                  </a:ext>
                </a:extLst>
              </a:tr>
              <a:tr h="302111">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400" b="1" i="0" u="sng" strike="noStrike" kern="1200" cap="none" spc="0" normalizeH="0" baseline="0" dirty="0">
                          <a:ln>
                            <a:noFill/>
                          </a:ln>
                          <a:solidFill>
                            <a:srgbClr val="FF0000"/>
                          </a:solidFill>
                          <a:effectLst/>
                          <a:uLnTx/>
                          <a:uFillTx/>
                          <a:latin typeface="Georgia" panose="02040502050405020303" pitchFamily="18" charset="0"/>
                          <a:ea typeface="+mn-ea"/>
                          <a:cs typeface="Times New Roman" panose="02020603050405020304" pitchFamily="18" charset="0"/>
                        </a:rPr>
                        <a:t>LAG 5:_Compile and assess the  results  of the Stewardship &amp; Ministry  Engagement Programs and make necessary improvements  within  2 months</a:t>
                      </a:r>
                    </a:p>
                  </a:txBody>
                  <a:tcPr marL="51435" marR="51435" marT="0" marB="0">
                    <a:lnB w="12700" cap="flat" cmpd="sng" algn="ctr">
                      <a:solidFill>
                        <a:schemeClr val="tx1"/>
                      </a:solidFill>
                      <a:prstDash val="solid"/>
                      <a:round/>
                      <a:headEnd type="none" w="med" len="med"/>
                      <a:tailEnd type="none" w="med" len="med"/>
                    </a:lnB>
                    <a:noFill/>
                  </a:tcPr>
                </a:tc>
                <a:tc hMerge="1">
                  <a:txBody>
                    <a:bodyPr/>
                    <a:lstStyle/>
                    <a:p>
                      <a:pPr marL="0" marR="0">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tc hMerge="1">
                  <a:txBody>
                    <a:bodyPr/>
                    <a:lstStyle/>
                    <a:p>
                      <a:pPr marL="0" marR="0">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tc hMerge="1">
                  <a:txBody>
                    <a:bodyPr/>
                    <a:lstStyle/>
                    <a:p>
                      <a:pPr marL="0" marR="0" lvl="0" indent="0">
                        <a:lnSpc>
                          <a:spcPct val="107000"/>
                        </a:lnSpc>
                        <a:spcBef>
                          <a:spcPts val="0"/>
                        </a:spcBef>
                        <a:spcAft>
                          <a:spcPts val="0"/>
                        </a:spcAft>
                        <a:buFont typeface="Symbol" pitchFamily="2" charset="2"/>
                        <a:buNone/>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80010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500" b="1" dirty="0">
                          <a:effectLst/>
                          <a:latin typeface="Georgia" panose="02040502050405020303" pitchFamily="18" charset="0"/>
                        </a:rPr>
                        <a:t>11. </a:t>
                      </a:r>
                      <a:r>
                        <a:rPr lang="en-US" sz="1500" b="1" dirty="0">
                          <a:solidFill>
                            <a:schemeClr val="tx1"/>
                          </a:solidFill>
                          <a:effectLst/>
                          <a:latin typeface="Georgia" panose="02040502050405020303" pitchFamily="18" charset="0"/>
                        </a:rPr>
                        <a:t> </a:t>
                      </a:r>
                      <a:r>
                        <a:rPr lang="en-US" sz="1500" b="1" kern="1200" dirty="0">
                          <a:solidFill>
                            <a:schemeClr val="dk1"/>
                          </a:solidFill>
                          <a:effectLst/>
                          <a:latin typeface="Georgia" panose="02040502050405020303" pitchFamily="18" charset="0"/>
                          <a:ea typeface="+mn-ea"/>
                          <a:cs typeface="+mn-cs"/>
                        </a:rPr>
                        <a:t>Obtain and analyze qualitative and quantitative data from Stewardship &amp; Ministry  Engagement Programs effectiveness (based on criteria established in step 2) and make all necessary program improvements. </a:t>
                      </a:r>
                      <a:endParaRPr lang="en-US" sz="1500" b="1" dirty="0">
                        <a:solidFill>
                          <a:schemeClr val="tx1"/>
                        </a:solidFill>
                        <a:effectLst/>
                        <a:latin typeface="Georgia" panose="02040502050405020303"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500" b="0" dirty="0">
                          <a:effectLst/>
                          <a:latin typeface="Georgia" panose="02040502050405020303" pitchFamily="18" charset="0"/>
                          <a:ea typeface="Calibri" panose="020F0502020204030204" pitchFamily="34" charset="0"/>
                          <a:cs typeface="Times New Roman" panose="02020603050405020304" pitchFamily="18" charset="0"/>
                        </a:rPr>
                        <a:t>Engagement Champions</a:t>
                      </a:r>
                    </a:p>
                    <a:p>
                      <a:pPr marL="0" marR="0" lvl="0" indent="0" algn="l" defTabSz="914400" rtl="0" eaLnBrk="1" fontAlgn="auto" latinLnBrk="0" hangingPunct="1">
                        <a:lnSpc>
                          <a:spcPct val="107000"/>
                        </a:lnSpc>
                        <a:spcBef>
                          <a:spcPts val="0"/>
                        </a:spcBef>
                        <a:spcAft>
                          <a:spcPts val="0"/>
                        </a:spcAft>
                        <a:buClrTx/>
                        <a:buSzTx/>
                        <a:buFontTx/>
                        <a:buNone/>
                        <a:tabLst/>
                        <a:defRPr/>
                      </a:pPr>
                      <a:r>
                        <a:rPr lang="en-US" sz="1500" b="0" dirty="0">
                          <a:effectLst/>
                          <a:latin typeface="Georgia" panose="02040502050405020303" pitchFamily="18" charset="0"/>
                          <a:ea typeface="Calibri" panose="020F0502020204030204" pitchFamily="34" charset="0"/>
                          <a:cs typeface="Times New Roman" panose="02020603050405020304" pitchFamily="18" charset="0"/>
                        </a:rPr>
                        <a:t>and </a:t>
                      </a:r>
                      <a:r>
                        <a:rPr lang="en-US" sz="1500" b="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S&amp;ME Team 1</a:t>
                      </a:r>
                      <a:endParaRPr lang="en-US" sz="1500" b="0" dirty="0">
                        <a:effectLst/>
                        <a:latin typeface="Georgia" panose="02040502050405020303" pitchFamily="18"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5D0100"/>
                          </a:solidFill>
                          <a:effectLst/>
                          <a:uLnTx/>
                          <a:uFillTx/>
                          <a:latin typeface="Georgia" panose="02040502050405020303" pitchFamily="18" charset="0"/>
                          <a:ea typeface="Calibri" panose="020F0502020204030204" pitchFamily="34" charset="0"/>
                          <a:cs typeface="Times New Roman" panose="02020603050405020304" pitchFamily="18" charset="0"/>
                        </a:rPr>
                        <a:t>2 month after step 10</a:t>
                      </a:r>
                    </a:p>
                  </a:txBody>
                  <a:tcPr marL="51435" marR="51435" marT="0" marB="0"/>
                </a:tc>
                <a:tc>
                  <a:txBody>
                    <a:bodyPr/>
                    <a:lstStyle/>
                    <a:p>
                      <a:pPr marL="0" marR="0">
                        <a:lnSpc>
                          <a:spcPct val="107000"/>
                        </a:lnSpc>
                        <a:spcBef>
                          <a:spcPts val="0"/>
                        </a:spcBef>
                        <a:spcAft>
                          <a:spcPts val="0"/>
                        </a:spcAft>
                      </a:pPr>
                      <a:r>
                        <a:rPr lang="en-US" sz="1400" b="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Review data and make necessary changes to Stewardship &amp; Ministry  Engagement Programs</a:t>
                      </a:r>
                    </a:p>
                  </a:txBody>
                  <a:tcPr marL="51435" marR="51435" marT="0" marB="0"/>
                </a:tc>
                <a:extLst>
                  <a:ext uri="{0D108BD9-81ED-4DB2-BD59-A6C34878D82A}">
                    <a16:rowId xmlns:a16="http://schemas.microsoft.com/office/drawing/2014/main" val="2302424690"/>
                  </a:ext>
                </a:extLst>
              </a:tr>
            </a:tbl>
          </a:graphicData>
        </a:graphic>
      </p:graphicFrame>
      <p:sp>
        <p:nvSpPr>
          <p:cNvPr id="10" name="Title 1">
            <a:extLst>
              <a:ext uri="{FF2B5EF4-FFF2-40B4-BE49-F238E27FC236}">
                <a16:creationId xmlns:a16="http://schemas.microsoft.com/office/drawing/2014/main" id="{41C0DDE0-1D3A-4D2B-826B-02970DDB9162}"/>
              </a:ext>
            </a:extLst>
          </p:cNvPr>
          <p:cNvSpPr>
            <a:spLocks noGrp="1"/>
          </p:cNvSpPr>
          <p:nvPr>
            <p:ph type="title"/>
          </p:nvPr>
        </p:nvSpPr>
        <p:spPr>
          <a:xfrm>
            <a:off x="2816942" y="130175"/>
            <a:ext cx="5300897" cy="857250"/>
          </a:xfrm>
        </p:spPr>
        <p:txBody>
          <a:bodyPr/>
          <a:lstStyle/>
          <a:p>
            <a:r>
              <a:rPr lang="en-US" sz="2200" u="none" dirty="0"/>
              <a:t>Stewardship &amp;  Engagement </a:t>
            </a:r>
            <a:br>
              <a:rPr lang="en-US" sz="2200" u="none" dirty="0"/>
            </a:br>
            <a:r>
              <a:rPr lang="en-US" sz="2200" dirty="0"/>
              <a:t>WIG  1 Action Plan</a:t>
            </a:r>
          </a:p>
        </p:txBody>
      </p:sp>
    </p:spTree>
    <p:extLst>
      <p:ext uri="{BB962C8B-B14F-4D97-AF65-F5344CB8AC3E}">
        <p14:creationId xmlns:p14="http://schemas.microsoft.com/office/powerpoint/2010/main" val="1093920479"/>
      </p:ext>
    </p:extLst>
  </p:cSld>
  <p:clrMapOvr>
    <a:masterClrMapping/>
  </p:clrMapOvr>
  <p:transition>
    <p:strips dir="rd"/>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55114BBB-C2EF-4F4E-B093-0F7C6D894018}"/>
              </a:ext>
            </a:extLst>
          </p:cNvPr>
          <p:cNvGraphicFramePr>
            <a:graphicFrameLocks noGrp="1"/>
          </p:cNvGraphicFramePr>
          <p:nvPr>
            <p:ph sz="half" idx="1"/>
          </p:nvPr>
        </p:nvGraphicFramePr>
        <p:xfrm>
          <a:off x="150541" y="1043559"/>
          <a:ext cx="8842918" cy="5814441"/>
        </p:xfrm>
        <a:graphic>
          <a:graphicData uri="http://schemas.openxmlformats.org/drawingml/2006/table">
            <a:tbl>
              <a:tblPr firstRow="1" bandRow="1">
                <a:tableStyleId>{5C22544A-7EE6-4342-B048-85BDC9FD1C3A}</a:tableStyleId>
              </a:tblPr>
              <a:tblGrid>
                <a:gridCol w="5715000">
                  <a:extLst>
                    <a:ext uri="{9D8B030D-6E8A-4147-A177-3AD203B41FA5}">
                      <a16:colId xmlns:a16="http://schemas.microsoft.com/office/drawing/2014/main" val="824145472"/>
                    </a:ext>
                  </a:extLst>
                </a:gridCol>
                <a:gridCol w="1685879">
                  <a:extLst>
                    <a:ext uri="{9D8B030D-6E8A-4147-A177-3AD203B41FA5}">
                      <a16:colId xmlns:a16="http://schemas.microsoft.com/office/drawing/2014/main" val="1324807933"/>
                    </a:ext>
                  </a:extLst>
                </a:gridCol>
                <a:gridCol w="1442039">
                  <a:extLst>
                    <a:ext uri="{9D8B030D-6E8A-4147-A177-3AD203B41FA5}">
                      <a16:colId xmlns:a16="http://schemas.microsoft.com/office/drawing/2014/main" val="818634956"/>
                    </a:ext>
                  </a:extLst>
                </a:gridCol>
              </a:tblGrid>
              <a:tr h="377190">
                <a:tc>
                  <a:txBody>
                    <a:bodyPr/>
                    <a:lstStyle/>
                    <a:p>
                      <a:r>
                        <a:rPr lang="en-US" sz="1600" dirty="0">
                          <a:latin typeface="Georgia" panose="02040502050405020303" pitchFamily="18" charset="0"/>
                        </a:rPr>
                        <a:t>Lead Measure Action</a:t>
                      </a:r>
                    </a:p>
                  </a:txBody>
                  <a:tcPr marL="68580" marR="68580" marT="34290" marB="34290"/>
                </a:tc>
                <a:tc>
                  <a:txBody>
                    <a:bodyPr/>
                    <a:lstStyle/>
                    <a:p>
                      <a:r>
                        <a:rPr lang="en-US" sz="1600" dirty="0">
                          <a:latin typeface="Georgia" panose="02040502050405020303" pitchFamily="18" charset="0"/>
                        </a:rPr>
                        <a:t>Deadline Date</a:t>
                      </a:r>
                    </a:p>
                  </a:txBody>
                  <a:tcPr marL="68580" marR="68580" marT="34290" marB="34290"/>
                </a:tc>
                <a:tc>
                  <a:txBody>
                    <a:bodyPr/>
                    <a:lstStyle/>
                    <a:p>
                      <a:pPr algn="ctr"/>
                      <a:r>
                        <a:rPr lang="en-US" sz="1600" dirty="0">
                          <a:latin typeface="Georgia" panose="02040502050405020303" pitchFamily="18" charset="0"/>
                        </a:rPr>
                        <a:t>Status: Percent Complete and Date</a:t>
                      </a:r>
                    </a:p>
                  </a:txBody>
                  <a:tcPr marL="68580" marR="68580" marT="34290" marB="34290"/>
                </a:tc>
                <a:extLst>
                  <a:ext uri="{0D108BD9-81ED-4DB2-BD59-A6C34878D82A}">
                    <a16:rowId xmlns:a16="http://schemas.microsoft.com/office/drawing/2014/main" val="2806969568"/>
                  </a:ext>
                </a:extLst>
              </a:tr>
              <a:tr h="427101">
                <a:tc>
                  <a:txBody>
                    <a:bodyPr/>
                    <a:lstStyle/>
                    <a:p>
                      <a:r>
                        <a:rPr lang="en-US" sz="1600" dirty="0">
                          <a:latin typeface="Georgia" panose="02040502050405020303" pitchFamily="18" charset="0"/>
                        </a:rPr>
                        <a:t>1. Form </a:t>
                      </a:r>
                      <a:r>
                        <a:rPr lang="en-US" sz="1600" b="0" kern="1200" dirty="0">
                          <a:solidFill>
                            <a:schemeClr val="dk1"/>
                          </a:solidFill>
                          <a:effectLst/>
                          <a:latin typeface="Georgia" panose="02040502050405020303" pitchFamily="18" charset="0"/>
                          <a:ea typeface="+mn-ea"/>
                          <a:cs typeface="+mn-cs"/>
                        </a:rPr>
                        <a:t>Stewardship &amp; Ministry </a:t>
                      </a:r>
                      <a:r>
                        <a:rPr lang="en-US" sz="1600" dirty="0">
                          <a:latin typeface="Georgia" panose="02040502050405020303" pitchFamily="18" charset="0"/>
                        </a:rPr>
                        <a:t>Engagement Ministry Team 1</a:t>
                      </a:r>
                    </a:p>
                  </a:txBody>
                  <a:tcPr marL="68580" marR="68580" marT="34290" marB="34290"/>
                </a:tc>
                <a:tc>
                  <a:txBody>
                    <a:bodyPr/>
                    <a:lstStyle/>
                    <a:p>
                      <a:r>
                        <a:rPr lang="en-US" sz="1600" dirty="0">
                          <a:latin typeface="Georgia" panose="02040502050405020303" pitchFamily="18" charset="0"/>
                        </a:rPr>
                        <a:t>1 month ___-21</a:t>
                      </a:r>
                    </a:p>
                  </a:txBody>
                  <a:tcPr marL="68580" marR="68580" marT="34290" marB="34290"/>
                </a:tc>
                <a:tc>
                  <a:txBody>
                    <a:bodyPr/>
                    <a:lstStyle/>
                    <a:p>
                      <a:endParaRPr lang="en-US" sz="1600" dirty="0">
                        <a:latin typeface="Georgia" panose="02040502050405020303" pitchFamily="18" charset="0"/>
                      </a:endParaRPr>
                    </a:p>
                  </a:txBody>
                  <a:tcPr marL="68580" marR="68580" marT="34290" marB="34290"/>
                </a:tc>
                <a:extLst>
                  <a:ext uri="{0D108BD9-81ED-4DB2-BD59-A6C34878D82A}">
                    <a16:rowId xmlns:a16="http://schemas.microsoft.com/office/drawing/2014/main" val="571058741"/>
                  </a:ext>
                </a:extLst>
              </a:tr>
              <a:tr h="278130">
                <a:tc>
                  <a:txBody>
                    <a:bodyPr/>
                    <a:lstStyle/>
                    <a:p>
                      <a:r>
                        <a:rPr lang="en-US" sz="1600" dirty="0">
                          <a:latin typeface="Georgia" panose="02040502050405020303" pitchFamily="18" charset="0"/>
                        </a:rPr>
                        <a:t>2. Develop definitions and effectiveness metrics</a:t>
                      </a:r>
                    </a:p>
                  </a:txBody>
                  <a:tcPr marL="68580" marR="68580" marT="34290" marB="34290"/>
                </a:tc>
                <a:tc>
                  <a:txBody>
                    <a:bodyPr/>
                    <a:lstStyle/>
                    <a:p>
                      <a:r>
                        <a:rPr kumimoji="0" lang="en-US" sz="1600" b="0" i="0" u="none" strike="noStrike" kern="1200" cap="none" spc="0" normalizeH="0" baseline="0" noProof="0" dirty="0">
                          <a:ln>
                            <a:noFill/>
                          </a:ln>
                          <a:solidFill>
                            <a:srgbClr val="5D0100"/>
                          </a:solidFill>
                          <a:effectLst/>
                          <a:uLnTx/>
                          <a:uFillTx/>
                          <a:latin typeface="Georgia" panose="02040502050405020303" pitchFamily="18" charset="0"/>
                          <a:ea typeface="+mn-ea"/>
                          <a:cs typeface="+mn-cs"/>
                        </a:rPr>
                        <a:t>2 months __-21</a:t>
                      </a:r>
                      <a:endParaRPr lang="en-US" sz="1600" dirty="0">
                        <a:latin typeface="Georgia" panose="02040502050405020303" pitchFamily="18" charset="0"/>
                      </a:endParaRPr>
                    </a:p>
                  </a:txBody>
                  <a:tcPr marL="68580" marR="68580" marT="34290" marB="34290"/>
                </a:tc>
                <a:tc>
                  <a:txBody>
                    <a:bodyPr/>
                    <a:lstStyle/>
                    <a:p>
                      <a:endParaRPr lang="en-US" sz="1600" dirty="0">
                        <a:latin typeface="Georgia" panose="02040502050405020303" pitchFamily="18" charset="0"/>
                      </a:endParaRPr>
                    </a:p>
                  </a:txBody>
                  <a:tcPr marL="68580" marR="68580" marT="34290" marB="34290"/>
                </a:tc>
                <a:extLst>
                  <a:ext uri="{0D108BD9-81ED-4DB2-BD59-A6C34878D82A}">
                    <a16:rowId xmlns:a16="http://schemas.microsoft.com/office/drawing/2014/main" val="2230418515"/>
                  </a:ext>
                </a:extLst>
              </a:tr>
              <a:tr h="278130">
                <a:tc>
                  <a:txBody>
                    <a:bodyPr/>
                    <a:lstStyle/>
                    <a:p>
                      <a:r>
                        <a:rPr lang="en-US" sz="1600" dirty="0">
                          <a:latin typeface="Georgia" panose="02040502050405020303" pitchFamily="18" charset="0"/>
                        </a:rPr>
                        <a:t>3. Analyze parish baselines and engagement success impediments</a:t>
                      </a:r>
                    </a:p>
                  </a:txBody>
                  <a:tcPr marL="68580" marR="68580" marT="34290" marB="34290"/>
                </a:tc>
                <a:tc>
                  <a:txBody>
                    <a:bodyPr/>
                    <a:lstStyle/>
                    <a:p>
                      <a:r>
                        <a:rPr lang="en-US" sz="1600" dirty="0">
                          <a:latin typeface="Georgia" panose="02040502050405020303" pitchFamily="18" charset="0"/>
                        </a:rPr>
                        <a:t>1 months __-22</a:t>
                      </a:r>
                    </a:p>
                  </a:txBody>
                  <a:tcPr marL="68580" marR="68580" marT="34290" marB="34290"/>
                </a:tc>
                <a:tc>
                  <a:txBody>
                    <a:bodyPr/>
                    <a:lstStyle/>
                    <a:p>
                      <a:endParaRPr lang="en-US" sz="1600" dirty="0">
                        <a:latin typeface="Georgia" panose="02040502050405020303" pitchFamily="18" charset="0"/>
                      </a:endParaRPr>
                    </a:p>
                  </a:txBody>
                  <a:tcPr marL="68580" marR="68580" marT="34290" marB="34290"/>
                </a:tc>
                <a:extLst>
                  <a:ext uri="{0D108BD9-81ED-4DB2-BD59-A6C34878D82A}">
                    <a16:rowId xmlns:a16="http://schemas.microsoft.com/office/drawing/2014/main" val="552545713"/>
                  </a:ext>
                </a:extLst>
              </a:tr>
              <a:tr h="278130">
                <a:tc>
                  <a:txBody>
                    <a:bodyPr/>
                    <a:lstStyle/>
                    <a:p>
                      <a:r>
                        <a:rPr lang="en-US" sz="1600" dirty="0">
                          <a:latin typeface="Georgia" panose="02040502050405020303" pitchFamily="18" charset="0"/>
                        </a:rPr>
                        <a:t>4. Research Stewardship &amp; Ministry Engagement Programs</a:t>
                      </a:r>
                    </a:p>
                  </a:txBody>
                  <a:tcPr marL="68580" marR="68580" marT="34290" marB="34290"/>
                </a:tc>
                <a:tc>
                  <a:txBody>
                    <a:bodyPr/>
                    <a:lstStyle/>
                    <a:p>
                      <a:r>
                        <a:rPr kumimoji="0" lang="en-US" sz="1600" b="0" i="0" u="none" strike="noStrike" kern="1200" cap="none" spc="0" normalizeH="0" baseline="0" noProof="0" dirty="0">
                          <a:ln>
                            <a:noFill/>
                          </a:ln>
                          <a:solidFill>
                            <a:srgbClr val="5D0100"/>
                          </a:solidFill>
                          <a:effectLst/>
                          <a:uLnTx/>
                          <a:uFillTx/>
                          <a:latin typeface="Georgia" panose="02040502050405020303" pitchFamily="18" charset="0"/>
                          <a:ea typeface="+mn-ea"/>
                          <a:cs typeface="+mn-cs"/>
                        </a:rPr>
                        <a:t>1 month __-22</a:t>
                      </a:r>
                      <a:endParaRPr lang="en-US" sz="1600" dirty="0">
                        <a:latin typeface="Georgia" panose="02040502050405020303" pitchFamily="18" charset="0"/>
                      </a:endParaRPr>
                    </a:p>
                  </a:txBody>
                  <a:tcPr marL="68580" marR="68580" marT="34290" marB="34290"/>
                </a:tc>
                <a:tc>
                  <a:txBody>
                    <a:bodyPr/>
                    <a:lstStyle/>
                    <a:p>
                      <a:endParaRPr lang="en-US" sz="1600" dirty="0">
                        <a:latin typeface="Georgia" panose="02040502050405020303" pitchFamily="18" charset="0"/>
                      </a:endParaRPr>
                    </a:p>
                  </a:txBody>
                  <a:tcPr marL="68580" marR="68580" marT="34290" marB="34290"/>
                </a:tc>
                <a:extLst>
                  <a:ext uri="{0D108BD9-81ED-4DB2-BD59-A6C34878D82A}">
                    <a16:rowId xmlns:a16="http://schemas.microsoft.com/office/drawing/2014/main" val="503741242"/>
                  </a:ext>
                </a:extLst>
              </a:tr>
              <a:tr h="278130">
                <a:tc>
                  <a:txBody>
                    <a:bodyPr/>
                    <a:lstStyle/>
                    <a:p>
                      <a:r>
                        <a:rPr lang="en-US" sz="1600" dirty="0">
                          <a:latin typeface="Georgia" panose="02040502050405020303" pitchFamily="18" charset="0"/>
                        </a:rPr>
                        <a:t>5. Evaluate Stewardship &amp; Ministry Engagement Programs</a:t>
                      </a:r>
                    </a:p>
                  </a:txBody>
                  <a:tcPr marL="68580" marR="68580" marT="34290" marB="34290"/>
                </a:tc>
                <a:tc>
                  <a:txBody>
                    <a:bodyPr/>
                    <a:lstStyle/>
                    <a:p>
                      <a:r>
                        <a:rPr kumimoji="0" lang="en-US" sz="1600" b="0" i="0" u="none" strike="noStrike" kern="1200" cap="none" spc="0" normalizeH="0" baseline="0" noProof="0" dirty="0">
                          <a:ln>
                            <a:noFill/>
                          </a:ln>
                          <a:solidFill>
                            <a:srgbClr val="5D0100"/>
                          </a:solidFill>
                          <a:effectLst/>
                          <a:uLnTx/>
                          <a:uFillTx/>
                          <a:latin typeface="Georgia" panose="02040502050405020303" pitchFamily="18" charset="0"/>
                          <a:ea typeface="+mn-ea"/>
                          <a:cs typeface="+mn-cs"/>
                        </a:rPr>
                        <a:t>2 months __-22</a:t>
                      </a:r>
                      <a:endParaRPr lang="en-US" sz="1600" dirty="0">
                        <a:latin typeface="Georgia" panose="02040502050405020303" pitchFamily="18" charset="0"/>
                      </a:endParaRPr>
                    </a:p>
                  </a:txBody>
                  <a:tcPr marL="68580" marR="68580" marT="34290" marB="34290"/>
                </a:tc>
                <a:tc>
                  <a:txBody>
                    <a:bodyPr/>
                    <a:lstStyle/>
                    <a:p>
                      <a:endParaRPr lang="en-US" sz="1600" dirty="0">
                        <a:latin typeface="Georgia" panose="02040502050405020303" pitchFamily="18" charset="0"/>
                      </a:endParaRPr>
                    </a:p>
                  </a:txBody>
                  <a:tcPr marL="68580" marR="68580" marT="34290" marB="34290"/>
                </a:tc>
                <a:extLst>
                  <a:ext uri="{0D108BD9-81ED-4DB2-BD59-A6C34878D82A}">
                    <a16:rowId xmlns:a16="http://schemas.microsoft.com/office/drawing/2014/main" val="845713103"/>
                  </a:ext>
                </a:extLst>
              </a:tr>
              <a:tr h="278130">
                <a:tc>
                  <a:txBody>
                    <a:bodyPr/>
                    <a:lstStyle/>
                    <a:p>
                      <a:r>
                        <a:rPr lang="en-US" sz="1600" dirty="0">
                          <a:latin typeface="Georgia" panose="02040502050405020303" pitchFamily="18" charset="0"/>
                        </a:rPr>
                        <a:t>6. Finalize Stewardship &amp; Ministry Engagement Programs</a:t>
                      </a:r>
                    </a:p>
                  </a:txBody>
                  <a:tcPr marL="68580" marR="68580" marT="34290" marB="34290"/>
                </a:tc>
                <a:tc>
                  <a:txBody>
                    <a:bodyPr/>
                    <a:lstStyle/>
                    <a:p>
                      <a:r>
                        <a:rPr kumimoji="0" lang="en-US" sz="1600" b="0" i="0" u="none" strike="noStrike" kern="1200" cap="none" spc="0" normalizeH="0" baseline="0" noProof="0" dirty="0">
                          <a:ln>
                            <a:noFill/>
                          </a:ln>
                          <a:solidFill>
                            <a:srgbClr val="5D0100"/>
                          </a:solidFill>
                          <a:effectLst/>
                          <a:uLnTx/>
                          <a:uFillTx/>
                          <a:latin typeface="Georgia" panose="02040502050405020303" pitchFamily="18" charset="0"/>
                          <a:ea typeface="+mn-ea"/>
                          <a:cs typeface="+mn-cs"/>
                        </a:rPr>
                        <a:t>3 months __-22</a:t>
                      </a:r>
                      <a:endParaRPr lang="en-US" sz="1600" dirty="0">
                        <a:latin typeface="Georgia" panose="02040502050405020303" pitchFamily="18" charset="0"/>
                      </a:endParaRPr>
                    </a:p>
                  </a:txBody>
                  <a:tcPr marL="68580" marR="68580" marT="34290" marB="34290"/>
                </a:tc>
                <a:tc>
                  <a:txBody>
                    <a:bodyPr/>
                    <a:lstStyle/>
                    <a:p>
                      <a:endParaRPr lang="en-US" sz="1600" dirty="0">
                        <a:latin typeface="Georgia" panose="02040502050405020303" pitchFamily="18" charset="0"/>
                      </a:endParaRPr>
                    </a:p>
                  </a:txBody>
                  <a:tcPr marL="68580" marR="68580" marT="34290" marB="34290"/>
                </a:tc>
                <a:extLst>
                  <a:ext uri="{0D108BD9-81ED-4DB2-BD59-A6C34878D82A}">
                    <a16:rowId xmlns:a16="http://schemas.microsoft.com/office/drawing/2014/main" val="4096844472"/>
                  </a:ext>
                </a:extLst>
              </a:tr>
              <a:tr h="278130">
                <a:tc>
                  <a:txBody>
                    <a:bodyPr/>
                    <a:lstStyle/>
                    <a:p>
                      <a:r>
                        <a:rPr lang="en-US" sz="1600" dirty="0">
                          <a:latin typeface="Georgia" panose="02040502050405020303" pitchFamily="18" charset="0"/>
                        </a:rPr>
                        <a:t>7. Identify and recruit Engagement Champions</a:t>
                      </a:r>
                    </a:p>
                  </a:txBody>
                  <a:tcPr marL="68580" marR="68580" marT="34290" marB="34290"/>
                </a:tc>
                <a:tc>
                  <a:txBody>
                    <a:bodyPr/>
                    <a:lstStyle/>
                    <a:p>
                      <a:r>
                        <a:rPr kumimoji="0" lang="en-US" sz="1600" b="0" i="0" u="none" strike="noStrike" kern="1200" cap="none" spc="0" normalizeH="0" baseline="0" noProof="0" dirty="0">
                          <a:ln>
                            <a:noFill/>
                          </a:ln>
                          <a:solidFill>
                            <a:srgbClr val="5D0100"/>
                          </a:solidFill>
                          <a:effectLst/>
                          <a:uLnTx/>
                          <a:uFillTx/>
                          <a:latin typeface="Georgia" panose="02040502050405020303" pitchFamily="18" charset="0"/>
                          <a:ea typeface="+mn-ea"/>
                          <a:cs typeface="+mn-cs"/>
                        </a:rPr>
                        <a:t>1 month ___-22</a:t>
                      </a:r>
                      <a:endParaRPr lang="en-US" sz="1600" dirty="0">
                        <a:latin typeface="Georgia" panose="02040502050405020303" pitchFamily="18" charset="0"/>
                      </a:endParaRPr>
                    </a:p>
                  </a:txBody>
                  <a:tcPr marL="68580" marR="68580" marT="34290" marB="34290"/>
                </a:tc>
                <a:tc>
                  <a:txBody>
                    <a:bodyPr/>
                    <a:lstStyle/>
                    <a:p>
                      <a:endParaRPr lang="en-US" sz="1600" dirty="0">
                        <a:latin typeface="Georgia" panose="02040502050405020303" pitchFamily="18" charset="0"/>
                      </a:endParaRPr>
                    </a:p>
                  </a:txBody>
                  <a:tcPr marL="68580" marR="68580" marT="34290" marB="34290"/>
                </a:tc>
                <a:extLst>
                  <a:ext uri="{0D108BD9-81ED-4DB2-BD59-A6C34878D82A}">
                    <a16:rowId xmlns:a16="http://schemas.microsoft.com/office/drawing/2014/main" val="1906038764"/>
                  </a:ext>
                </a:extLst>
              </a:tr>
              <a:tr h="278130">
                <a:tc>
                  <a:txBody>
                    <a:bodyPr/>
                    <a:lstStyle/>
                    <a:p>
                      <a:r>
                        <a:rPr lang="en-US" sz="1600" dirty="0">
                          <a:latin typeface="Georgia" panose="02040502050405020303" pitchFamily="18" charset="0"/>
                        </a:rPr>
                        <a:t>8. Train Engagement Champions</a:t>
                      </a:r>
                    </a:p>
                  </a:txBody>
                  <a:tcPr marL="68580" marR="68580" marT="34290" marB="34290"/>
                </a:tc>
                <a:tc>
                  <a:txBody>
                    <a:bodyPr/>
                    <a:lstStyle/>
                    <a:p>
                      <a:r>
                        <a:rPr kumimoji="0" lang="en-US" sz="1600" b="0" i="0" u="none" strike="noStrike" kern="1200" cap="none" spc="0" normalizeH="0" baseline="0" noProof="0" dirty="0">
                          <a:ln>
                            <a:noFill/>
                          </a:ln>
                          <a:solidFill>
                            <a:srgbClr val="5D0100"/>
                          </a:solidFill>
                          <a:effectLst/>
                          <a:uLnTx/>
                          <a:uFillTx/>
                          <a:latin typeface="Georgia" panose="02040502050405020303" pitchFamily="18" charset="0"/>
                          <a:ea typeface="+mn-ea"/>
                          <a:cs typeface="+mn-cs"/>
                        </a:rPr>
                        <a:t>2 months ___-22</a:t>
                      </a:r>
                      <a:endParaRPr lang="en-US" sz="1600" dirty="0">
                        <a:latin typeface="Georgia" panose="02040502050405020303" pitchFamily="18" charset="0"/>
                      </a:endParaRPr>
                    </a:p>
                  </a:txBody>
                  <a:tcPr marL="68580" marR="68580" marT="34290" marB="34290"/>
                </a:tc>
                <a:tc>
                  <a:txBody>
                    <a:bodyPr/>
                    <a:lstStyle/>
                    <a:p>
                      <a:endParaRPr lang="en-US" sz="1600" dirty="0">
                        <a:latin typeface="Georgia" panose="02040502050405020303" pitchFamily="18" charset="0"/>
                      </a:endParaRPr>
                    </a:p>
                  </a:txBody>
                  <a:tcPr marL="68580" marR="68580" marT="34290" marB="34290"/>
                </a:tc>
                <a:extLst>
                  <a:ext uri="{0D108BD9-81ED-4DB2-BD59-A6C34878D82A}">
                    <a16:rowId xmlns:a16="http://schemas.microsoft.com/office/drawing/2014/main" val="59820400"/>
                  </a:ext>
                </a:extLst>
              </a:tr>
              <a:tr h="278130">
                <a:tc>
                  <a:txBody>
                    <a:bodyPr/>
                    <a:lstStyle/>
                    <a:p>
                      <a:pPr>
                        <a:tabLst>
                          <a:tab pos="519113" algn="l"/>
                        </a:tabLst>
                      </a:pPr>
                      <a:r>
                        <a:rPr lang="en-US" sz="1600" dirty="0">
                          <a:latin typeface="Georgia" panose="02040502050405020303" pitchFamily="18" charset="0"/>
                        </a:rPr>
                        <a:t>9. Implement Stewardship &amp; Ministry Engagement Programs and manage to interim quarterly and monthly targets</a:t>
                      </a:r>
                    </a:p>
                  </a:txBody>
                  <a:tcPr marL="68580" marR="68580" marT="34290" marB="34290"/>
                </a:tc>
                <a:tc>
                  <a:txBody>
                    <a:bodyPr/>
                    <a:lstStyle/>
                    <a:p>
                      <a:r>
                        <a:rPr kumimoji="0" lang="en-US" sz="1600" b="0" i="0" u="none" strike="noStrike" kern="1200" cap="none" spc="0" normalizeH="0" baseline="0" noProof="0" dirty="0">
                          <a:ln>
                            <a:noFill/>
                          </a:ln>
                          <a:solidFill>
                            <a:srgbClr val="5D0100"/>
                          </a:solidFill>
                          <a:effectLst/>
                          <a:uLnTx/>
                          <a:uFillTx/>
                          <a:latin typeface="Georgia" panose="02040502050405020303" pitchFamily="18" charset="0"/>
                          <a:ea typeface="+mn-ea"/>
                          <a:cs typeface="+mn-cs"/>
                        </a:rPr>
                        <a:t>12 months __-23</a:t>
                      </a:r>
                      <a:endParaRPr lang="en-US" sz="1600" dirty="0">
                        <a:latin typeface="Georgia" panose="02040502050405020303" pitchFamily="18" charset="0"/>
                      </a:endParaRPr>
                    </a:p>
                  </a:txBody>
                  <a:tcPr marL="68580" marR="68580" marT="34290" marB="34290"/>
                </a:tc>
                <a:tc>
                  <a:txBody>
                    <a:bodyPr/>
                    <a:lstStyle/>
                    <a:p>
                      <a:endParaRPr lang="en-US" sz="1600" dirty="0">
                        <a:latin typeface="Georgia" panose="02040502050405020303" pitchFamily="18" charset="0"/>
                      </a:endParaRPr>
                    </a:p>
                  </a:txBody>
                  <a:tcPr marL="68580" marR="68580" marT="34290" marB="34290"/>
                </a:tc>
                <a:extLst>
                  <a:ext uri="{0D108BD9-81ED-4DB2-BD59-A6C34878D82A}">
                    <a16:rowId xmlns:a16="http://schemas.microsoft.com/office/drawing/2014/main" val="1319602124"/>
                  </a:ext>
                </a:extLst>
              </a:tr>
              <a:tr h="278130">
                <a:tc>
                  <a:txBody>
                    <a:bodyPr/>
                    <a:lstStyle/>
                    <a:p>
                      <a:pPr>
                        <a:tabLst>
                          <a:tab pos="519113" algn="l"/>
                        </a:tabLst>
                      </a:pPr>
                      <a:r>
                        <a:rPr lang="en-US" sz="1600" dirty="0">
                          <a:latin typeface="Georgia" panose="02040502050405020303" pitchFamily="18" charset="0"/>
                        </a:rPr>
                        <a:t>10. Obtain Data from Stewardship &amp; Ministry Engagement Programs Implementation</a:t>
                      </a:r>
                    </a:p>
                  </a:txBody>
                  <a:tcPr marL="68580" marR="68580" marT="34290" marB="34290"/>
                </a:tc>
                <a:tc>
                  <a:txBody>
                    <a:bodyPr/>
                    <a:lstStyle/>
                    <a:p>
                      <a:r>
                        <a:rPr kumimoji="0" lang="en-US" sz="1600" b="0" i="0" u="none" strike="noStrike" kern="1200" cap="none" spc="0" normalizeH="0" baseline="0" noProof="0" dirty="0">
                          <a:ln>
                            <a:noFill/>
                          </a:ln>
                          <a:solidFill>
                            <a:srgbClr val="5D0100"/>
                          </a:solidFill>
                          <a:effectLst/>
                          <a:uLnTx/>
                          <a:uFillTx/>
                          <a:latin typeface="Georgia" panose="02040502050405020303" pitchFamily="18" charset="0"/>
                          <a:ea typeface="+mn-ea"/>
                          <a:cs typeface="+mn-cs"/>
                        </a:rPr>
                        <a:t>1 month___-24</a:t>
                      </a:r>
                      <a:endParaRPr lang="en-US" sz="1600" dirty="0">
                        <a:latin typeface="Georgia" panose="02040502050405020303" pitchFamily="18" charset="0"/>
                      </a:endParaRPr>
                    </a:p>
                  </a:txBody>
                  <a:tcPr marL="68580" marR="68580" marT="34290" marB="34290"/>
                </a:tc>
                <a:tc>
                  <a:txBody>
                    <a:bodyPr/>
                    <a:lstStyle/>
                    <a:p>
                      <a:endParaRPr lang="en-US" sz="1600" dirty="0">
                        <a:latin typeface="Georgia" panose="02040502050405020303" pitchFamily="18" charset="0"/>
                      </a:endParaRPr>
                    </a:p>
                  </a:txBody>
                  <a:tcPr marL="68580" marR="68580" marT="34290" marB="34290"/>
                </a:tc>
                <a:extLst>
                  <a:ext uri="{0D108BD9-81ED-4DB2-BD59-A6C34878D82A}">
                    <a16:rowId xmlns:a16="http://schemas.microsoft.com/office/drawing/2014/main" val="3712199347"/>
                  </a:ext>
                </a:extLst>
              </a:tr>
              <a:tr h="278130">
                <a:tc>
                  <a:txBody>
                    <a:bodyPr/>
                    <a:lstStyle/>
                    <a:p>
                      <a:pPr>
                        <a:tabLst>
                          <a:tab pos="519113" algn="l"/>
                        </a:tabLst>
                      </a:pPr>
                      <a:r>
                        <a:rPr lang="en-US" sz="1600" dirty="0">
                          <a:solidFill>
                            <a:schemeClr val="tx1"/>
                          </a:solidFill>
                          <a:latin typeface="Georgia" panose="02040502050405020303" pitchFamily="18" charset="0"/>
                        </a:rPr>
                        <a:t>11. Improve </a:t>
                      </a:r>
                      <a:r>
                        <a:rPr lang="en-US" sz="1600" dirty="0">
                          <a:latin typeface="Georgia" panose="02040502050405020303" pitchFamily="18" charset="0"/>
                        </a:rPr>
                        <a:t>Stewardship &amp; Ministry </a:t>
                      </a:r>
                      <a:r>
                        <a:rPr lang="en-US" sz="1600" dirty="0">
                          <a:solidFill>
                            <a:schemeClr val="tx1"/>
                          </a:solidFill>
                          <a:latin typeface="Georgia" panose="02040502050405020303" pitchFamily="18" charset="0"/>
                        </a:rPr>
                        <a:t>Engagement Programs based lessons learned in step 10 and revamp</a:t>
                      </a:r>
                      <a:endParaRPr lang="en-US" sz="1600" b="1" u="sng" dirty="0">
                        <a:solidFill>
                          <a:schemeClr val="tx1"/>
                        </a:solidFill>
                        <a:latin typeface="Georgia" panose="02040502050405020303" pitchFamily="18" charset="0"/>
                      </a:endParaRPr>
                    </a:p>
                  </a:txBody>
                  <a:tcPr marL="68580" marR="68580" marT="34290" marB="34290"/>
                </a:tc>
                <a:tc>
                  <a:txBody>
                    <a:bodyPr/>
                    <a:lstStyle/>
                    <a:p>
                      <a:r>
                        <a:rPr kumimoji="0" lang="en-US" sz="1600" b="0" i="0" u="none" strike="noStrike" kern="1200" cap="none" spc="0" normalizeH="0" baseline="0" noProof="0" dirty="0">
                          <a:ln>
                            <a:noFill/>
                          </a:ln>
                          <a:solidFill>
                            <a:srgbClr val="5D0100"/>
                          </a:solidFill>
                          <a:effectLst/>
                          <a:uLnTx/>
                          <a:uFillTx/>
                          <a:latin typeface="Georgia" panose="02040502050405020303" pitchFamily="18" charset="0"/>
                          <a:ea typeface="+mn-ea"/>
                          <a:cs typeface="+mn-cs"/>
                        </a:rPr>
                        <a:t>2 months ___-24</a:t>
                      </a:r>
                      <a:endParaRPr lang="en-US" sz="1600" dirty="0">
                        <a:latin typeface="Georgia" panose="02040502050405020303" pitchFamily="18" charset="0"/>
                      </a:endParaRPr>
                    </a:p>
                  </a:txBody>
                  <a:tcPr marL="68580" marR="68580" marT="34290" marB="34290"/>
                </a:tc>
                <a:tc>
                  <a:txBody>
                    <a:bodyPr/>
                    <a:lstStyle/>
                    <a:p>
                      <a:endParaRPr lang="en-US" sz="1600" dirty="0">
                        <a:latin typeface="Georgia" panose="02040502050405020303" pitchFamily="18" charset="0"/>
                      </a:endParaRPr>
                    </a:p>
                  </a:txBody>
                  <a:tcPr marL="68580" marR="68580" marT="34290" marB="34290"/>
                </a:tc>
                <a:extLst>
                  <a:ext uri="{0D108BD9-81ED-4DB2-BD59-A6C34878D82A}">
                    <a16:rowId xmlns:a16="http://schemas.microsoft.com/office/drawing/2014/main" val="1217137386"/>
                  </a:ext>
                </a:extLst>
              </a:tr>
            </a:tbl>
          </a:graphicData>
        </a:graphic>
      </p:graphicFrame>
      <p:sp>
        <p:nvSpPr>
          <p:cNvPr id="7" name="Title 1">
            <a:extLst>
              <a:ext uri="{FF2B5EF4-FFF2-40B4-BE49-F238E27FC236}">
                <a16:creationId xmlns:a16="http://schemas.microsoft.com/office/drawing/2014/main" id="{60B3BC3C-03BE-4849-ABCE-2F1328D95BF1}"/>
              </a:ext>
            </a:extLst>
          </p:cNvPr>
          <p:cNvSpPr txBox="1">
            <a:spLocks/>
          </p:cNvSpPr>
          <p:nvPr/>
        </p:nvSpPr>
        <p:spPr bwMode="auto">
          <a:xfrm>
            <a:off x="2816942" y="130175"/>
            <a:ext cx="5300897"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fontAlgn="base">
              <a:lnSpc>
                <a:spcPct val="70000"/>
              </a:lnSpc>
              <a:spcBef>
                <a:spcPct val="0"/>
              </a:spcBef>
              <a:spcAft>
                <a:spcPct val="0"/>
              </a:spcAft>
              <a:defRPr sz="2700" b="1" u="sng">
                <a:solidFill>
                  <a:srgbClr val="760002"/>
                </a:solidFill>
                <a:effectLst/>
                <a:latin typeface="Georgia" panose="02040502050405020303" pitchFamily="18" charset="0"/>
                <a:ea typeface="+mj-ea"/>
                <a:cs typeface="Arial" panose="020B0604020202020204" pitchFamily="34" charset="0"/>
              </a:defRPr>
            </a:lvl1pPr>
            <a:lvl2pPr algn="ctr" rtl="0" fontAlgn="base">
              <a:lnSpc>
                <a:spcPct val="70000"/>
              </a:lnSpc>
              <a:spcBef>
                <a:spcPct val="0"/>
              </a:spcBef>
              <a:spcAft>
                <a:spcPct val="0"/>
              </a:spcAft>
              <a:defRPr sz="2700">
                <a:solidFill>
                  <a:srgbClr val="760002"/>
                </a:solidFill>
                <a:effectLst>
                  <a:outerShdw blurRad="38100" dist="38100" dir="2700000" algn="tl">
                    <a:srgbClr val="C0C0C0"/>
                  </a:outerShdw>
                </a:effectLst>
                <a:latin typeface="Times New Roman" pitchFamily="18" charset="0"/>
              </a:defRPr>
            </a:lvl2pPr>
            <a:lvl3pPr algn="ctr" rtl="0" fontAlgn="base">
              <a:lnSpc>
                <a:spcPct val="70000"/>
              </a:lnSpc>
              <a:spcBef>
                <a:spcPct val="0"/>
              </a:spcBef>
              <a:spcAft>
                <a:spcPct val="0"/>
              </a:spcAft>
              <a:defRPr sz="2700">
                <a:solidFill>
                  <a:srgbClr val="760002"/>
                </a:solidFill>
                <a:effectLst>
                  <a:outerShdw blurRad="38100" dist="38100" dir="2700000" algn="tl">
                    <a:srgbClr val="C0C0C0"/>
                  </a:outerShdw>
                </a:effectLst>
                <a:latin typeface="Times New Roman" pitchFamily="18" charset="0"/>
              </a:defRPr>
            </a:lvl3pPr>
            <a:lvl4pPr algn="ctr" rtl="0" fontAlgn="base">
              <a:lnSpc>
                <a:spcPct val="70000"/>
              </a:lnSpc>
              <a:spcBef>
                <a:spcPct val="0"/>
              </a:spcBef>
              <a:spcAft>
                <a:spcPct val="0"/>
              </a:spcAft>
              <a:defRPr sz="2700">
                <a:solidFill>
                  <a:srgbClr val="760002"/>
                </a:solidFill>
                <a:effectLst>
                  <a:outerShdw blurRad="38100" dist="38100" dir="2700000" algn="tl">
                    <a:srgbClr val="C0C0C0"/>
                  </a:outerShdw>
                </a:effectLst>
                <a:latin typeface="Times New Roman" pitchFamily="18" charset="0"/>
              </a:defRPr>
            </a:lvl4pPr>
            <a:lvl5pPr algn="ctr" rtl="0" fontAlgn="base">
              <a:lnSpc>
                <a:spcPct val="70000"/>
              </a:lnSpc>
              <a:spcBef>
                <a:spcPct val="0"/>
              </a:spcBef>
              <a:spcAft>
                <a:spcPct val="0"/>
              </a:spcAft>
              <a:defRPr sz="2700">
                <a:solidFill>
                  <a:srgbClr val="760002"/>
                </a:solidFill>
                <a:effectLst>
                  <a:outerShdw blurRad="38100" dist="38100" dir="2700000" algn="tl">
                    <a:srgbClr val="C0C0C0"/>
                  </a:outerShdw>
                </a:effectLst>
                <a:latin typeface="Times New Roman" pitchFamily="18" charset="0"/>
              </a:defRPr>
            </a:lvl5pPr>
            <a:lvl6pPr marL="342900" algn="ctr" rtl="0" fontAlgn="base">
              <a:lnSpc>
                <a:spcPct val="70000"/>
              </a:lnSpc>
              <a:spcBef>
                <a:spcPct val="0"/>
              </a:spcBef>
              <a:spcAft>
                <a:spcPct val="0"/>
              </a:spcAft>
              <a:defRPr sz="2700">
                <a:solidFill>
                  <a:srgbClr val="760002"/>
                </a:solidFill>
                <a:effectLst>
                  <a:outerShdw blurRad="38100" dist="38100" dir="2700000" algn="tl">
                    <a:srgbClr val="C0C0C0"/>
                  </a:outerShdw>
                </a:effectLst>
                <a:latin typeface="Times New Roman" pitchFamily="18" charset="0"/>
              </a:defRPr>
            </a:lvl6pPr>
            <a:lvl7pPr marL="685800" algn="ctr" rtl="0" fontAlgn="base">
              <a:lnSpc>
                <a:spcPct val="70000"/>
              </a:lnSpc>
              <a:spcBef>
                <a:spcPct val="0"/>
              </a:spcBef>
              <a:spcAft>
                <a:spcPct val="0"/>
              </a:spcAft>
              <a:defRPr sz="2700">
                <a:solidFill>
                  <a:srgbClr val="760002"/>
                </a:solidFill>
                <a:effectLst>
                  <a:outerShdw blurRad="38100" dist="38100" dir="2700000" algn="tl">
                    <a:srgbClr val="C0C0C0"/>
                  </a:outerShdw>
                </a:effectLst>
                <a:latin typeface="Times New Roman" pitchFamily="18" charset="0"/>
              </a:defRPr>
            </a:lvl7pPr>
            <a:lvl8pPr marL="1028700" algn="ctr" rtl="0" fontAlgn="base">
              <a:lnSpc>
                <a:spcPct val="70000"/>
              </a:lnSpc>
              <a:spcBef>
                <a:spcPct val="0"/>
              </a:spcBef>
              <a:spcAft>
                <a:spcPct val="0"/>
              </a:spcAft>
              <a:defRPr sz="2700">
                <a:solidFill>
                  <a:srgbClr val="760002"/>
                </a:solidFill>
                <a:effectLst>
                  <a:outerShdw blurRad="38100" dist="38100" dir="2700000" algn="tl">
                    <a:srgbClr val="C0C0C0"/>
                  </a:outerShdw>
                </a:effectLst>
                <a:latin typeface="Times New Roman" pitchFamily="18" charset="0"/>
              </a:defRPr>
            </a:lvl8pPr>
            <a:lvl9pPr marL="1371600" algn="ctr" rtl="0" fontAlgn="base">
              <a:lnSpc>
                <a:spcPct val="70000"/>
              </a:lnSpc>
              <a:spcBef>
                <a:spcPct val="0"/>
              </a:spcBef>
              <a:spcAft>
                <a:spcPct val="0"/>
              </a:spcAft>
              <a:defRPr sz="2700">
                <a:solidFill>
                  <a:srgbClr val="760002"/>
                </a:solidFill>
                <a:effectLst>
                  <a:outerShdw blurRad="38100" dist="38100" dir="2700000" algn="tl">
                    <a:srgbClr val="C0C0C0"/>
                  </a:outerShdw>
                </a:effectLst>
                <a:latin typeface="Times New Roman" pitchFamily="18" charset="0"/>
              </a:defRPr>
            </a:lvl9pPr>
          </a:lstStyle>
          <a:p>
            <a:pPr eaLnBrk="1" hangingPunct="1"/>
            <a:r>
              <a:rPr lang="en-US" sz="2200" u="none" kern="0" dirty="0"/>
              <a:t>Stewardship &amp;  Engagement </a:t>
            </a:r>
          </a:p>
          <a:p>
            <a:pPr eaLnBrk="1" hangingPunct="1"/>
            <a:r>
              <a:rPr lang="en-US" sz="2200" kern="0" dirty="0"/>
              <a:t>WIG  1 Compelling Scoreboard</a:t>
            </a:r>
          </a:p>
        </p:txBody>
      </p:sp>
    </p:spTree>
    <p:extLst>
      <p:ext uri="{BB962C8B-B14F-4D97-AF65-F5344CB8AC3E}">
        <p14:creationId xmlns:p14="http://schemas.microsoft.com/office/powerpoint/2010/main" val="2565533425"/>
      </p:ext>
    </p:extLst>
  </p:cSld>
  <p:clrMapOvr>
    <a:masterClrMapping/>
  </p:clrMapOvr>
  <p:transition>
    <p:strips dir="rd"/>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4" name="Rectangle 333">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36" name="Rectangle 335">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0"/>
            <a:ext cx="9143999"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38" name="Rectangle 337">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642"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40" name="Rectangle 339">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1"/>
            <a:ext cx="9144001"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329" name="Table 5"/>
          <p:cNvGraphicFramePr/>
          <p:nvPr/>
        </p:nvGraphicFramePr>
        <p:xfrm>
          <a:off x="48094" y="1671349"/>
          <a:ext cx="8984201" cy="5001098"/>
        </p:xfrm>
        <a:graphic>
          <a:graphicData uri="http://schemas.openxmlformats.org/drawingml/2006/table">
            <a:tbl>
              <a:tblPr firstRow="1" bandRow="1">
                <a:tableStyleId>{BC89EF96-8CEA-46FF-86C4-4CE0E7609802}</a:tableStyleId>
              </a:tblPr>
              <a:tblGrid>
                <a:gridCol w="6054573">
                  <a:extLst>
                    <a:ext uri="{9D8B030D-6E8A-4147-A177-3AD203B41FA5}">
                      <a16:colId xmlns:a16="http://schemas.microsoft.com/office/drawing/2014/main" val="20000"/>
                    </a:ext>
                  </a:extLst>
                </a:gridCol>
                <a:gridCol w="1242873">
                  <a:extLst>
                    <a:ext uri="{9D8B030D-6E8A-4147-A177-3AD203B41FA5}">
                      <a16:colId xmlns:a16="http://schemas.microsoft.com/office/drawing/2014/main" val="20001"/>
                    </a:ext>
                  </a:extLst>
                </a:gridCol>
                <a:gridCol w="1686755">
                  <a:extLst>
                    <a:ext uri="{9D8B030D-6E8A-4147-A177-3AD203B41FA5}">
                      <a16:colId xmlns:a16="http://schemas.microsoft.com/office/drawing/2014/main" val="20002"/>
                    </a:ext>
                  </a:extLst>
                </a:gridCol>
              </a:tblGrid>
              <a:tr h="293103">
                <a:tc>
                  <a:txBody>
                    <a:bodyPr/>
                    <a:lstStyle/>
                    <a:p>
                      <a:pPr algn="l">
                        <a:defRPr sz="1800" b="0">
                          <a:solidFill>
                            <a:srgbClr val="000000"/>
                          </a:solidFill>
                        </a:defRPr>
                      </a:pPr>
                      <a:r>
                        <a:rPr sz="1400" b="1" u="sng" dirty="0">
                          <a:solidFill>
                            <a:schemeClr val="tx1"/>
                          </a:solidFill>
                          <a:sym typeface="Arial"/>
                        </a:rPr>
                        <a:t>Lead Measure Action</a:t>
                      </a:r>
                      <a:endParaRPr sz="1400" b="1" u="sng" dirty="0">
                        <a:solidFill>
                          <a:schemeClr val="tx1"/>
                        </a:solidFill>
                        <a:latin typeface="Arial"/>
                        <a:ea typeface="Arial"/>
                        <a:cs typeface="Arial"/>
                        <a:sym typeface="Arial"/>
                      </a:endParaRPr>
                    </a:p>
                  </a:txBody>
                  <a:tcPr marL="35504" marR="35504" marT="35504" marB="35504" horzOverflow="overflow"/>
                </a:tc>
                <a:tc>
                  <a:txBody>
                    <a:bodyPr/>
                    <a:lstStyle/>
                    <a:p>
                      <a:pPr algn="l">
                        <a:defRPr sz="1800" b="0">
                          <a:solidFill>
                            <a:srgbClr val="000000"/>
                          </a:solidFill>
                        </a:defRPr>
                      </a:pPr>
                      <a:r>
                        <a:rPr sz="1400" b="1" u="sng" dirty="0">
                          <a:solidFill>
                            <a:schemeClr val="tx1"/>
                          </a:solidFill>
                          <a:sym typeface="Arial"/>
                        </a:rPr>
                        <a:t>Deadline Date</a:t>
                      </a:r>
                      <a:endParaRPr sz="1400" b="1" u="sng" dirty="0">
                        <a:solidFill>
                          <a:schemeClr val="tx1"/>
                        </a:solidFill>
                        <a:latin typeface="Arial"/>
                        <a:ea typeface="Arial"/>
                        <a:cs typeface="Arial"/>
                        <a:sym typeface="Arial"/>
                      </a:endParaRPr>
                    </a:p>
                  </a:txBody>
                  <a:tcPr marL="35504" marR="35504" marT="35504" marB="35504" horzOverflow="overflow"/>
                </a:tc>
                <a:tc>
                  <a:txBody>
                    <a:bodyPr/>
                    <a:lstStyle/>
                    <a:p>
                      <a:pPr algn="l">
                        <a:defRPr sz="1800" b="0">
                          <a:solidFill>
                            <a:srgbClr val="000000"/>
                          </a:solidFill>
                        </a:defRPr>
                      </a:pPr>
                      <a:r>
                        <a:rPr lang="en-US" sz="1400" b="1" u="sng" dirty="0">
                          <a:solidFill>
                            <a:schemeClr val="tx1"/>
                          </a:solidFill>
                          <a:sym typeface="Arial"/>
                        </a:rPr>
                        <a:t>% </a:t>
                      </a:r>
                      <a:r>
                        <a:rPr sz="1400" b="1" u="sng" dirty="0">
                          <a:solidFill>
                            <a:schemeClr val="tx1"/>
                          </a:solidFill>
                          <a:sym typeface="Arial"/>
                        </a:rPr>
                        <a:t>Complete and Date</a:t>
                      </a:r>
                      <a:endParaRPr sz="1400" b="1" u="sng" dirty="0">
                        <a:solidFill>
                          <a:schemeClr val="tx1"/>
                        </a:solidFill>
                        <a:latin typeface="Arial"/>
                        <a:ea typeface="Arial"/>
                        <a:cs typeface="Arial"/>
                        <a:sym typeface="Arial"/>
                      </a:endParaRPr>
                    </a:p>
                  </a:txBody>
                  <a:tcPr marL="35504" marR="35504" marT="35504" marB="35504" horzOverflow="overflow"/>
                </a:tc>
                <a:extLst>
                  <a:ext uri="{0D108BD9-81ED-4DB2-BD59-A6C34878D82A}">
                    <a16:rowId xmlns:a16="http://schemas.microsoft.com/office/drawing/2014/main" val="10000"/>
                  </a:ext>
                </a:extLst>
              </a:tr>
              <a:tr h="316868">
                <a:tc>
                  <a:txBody>
                    <a:bodyPr/>
                    <a:lstStyle/>
                    <a:p>
                      <a:pPr algn="l">
                        <a:defRPr sz="1800"/>
                      </a:pPr>
                      <a:r>
                        <a:rPr sz="1500" dirty="0">
                          <a:solidFill>
                            <a:schemeClr val="tx1"/>
                          </a:solidFill>
                          <a:sym typeface="Georgia"/>
                        </a:rPr>
                        <a:t>1. Form </a:t>
                      </a:r>
                      <a:r>
                        <a:rPr lang="en-US" sz="1500" dirty="0">
                          <a:solidFill>
                            <a:schemeClr val="tx1"/>
                          </a:solidFill>
                          <a:sym typeface="Georgia"/>
                        </a:rPr>
                        <a:t>Stewardship, Engagement &amp; Planned Giving Ministry Team</a:t>
                      </a:r>
                      <a:endParaRPr sz="15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1"/>
                  </a:ext>
                </a:extLst>
              </a:tr>
              <a:tr h="316868">
                <a:tc>
                  <a:txBody>
                    <a:bodyPr/>
                    <a:lstStyle/>
                    <a:p>
                      <a:pPr algn="l">
                        <a:defRPr sz="1800"/>
                      </a:pPr>
                      <a:r>
                        <a:rPr sz="1500" dirty="0">
                          <a:solidFill>
                            <a:schemeClr val="tx1"/>
                          </a:solidFill>
                          <a:sym typeface="Georgia"/>
                        </a:rPr>
                        <a:t>2. Develop definitions and effectiveness metrics</a:t>
                      </a:r>
                      <a:endParaRPr sz="15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2"/>
                  </a:ext>
                </a:extLst>
              </a:tr>
              <a:tr h="377087">
                <a:tc>
                  <a:txBody>
                    <a:bodyPr/>
                    <a:lstStyle/>
                    <a:p>
                      <a:pPr algn="l">
                        <a:defRPr sz="1800"/>
                      </a:pPr>
                      <a:r>
                        <a:rPr sz="1500" dirty="0">
                          <a:solidFill>
                            <a:schemeClr val="tx1"/>
                          </a:solidFill>
                          <a:sym typeface="Georgia"/>
                        </a:rPr>
                        <a:t>3. Analyze parish baselines and engagement success impediments</a:t>
                      </a:r>
                      <a:endParaRPr sz="15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3"/>
                  </a:ext>
                </a:extLst>
              </a:tr>
              <a:tr h="316868">
                <a:tc>
                  <a:txBody>
                    <a:bodyPr/>
                    <a:lstStyle/>
                    <a:p>
                      <a:pPr algn="l">
                        <a:defRPr sz="1800"/>
                      </a:pPr>
                      <a:r>
                        <a:rPr sz="1500" dirty="0">
                          <a:solidFill>
                            <a:schemeClr val="tx1"/>
                          </a:solidFill>
                          <a:sym typeface="Georgia"/>
                        </a:rPr>
                        <a:t>4. Research </a:t>
                      </a:r>
                      <a:r>
                        <a:rPr lang="en-US" sz="1500" dirty="0">
                          <a:solidFill>
                            <a:schemeClr val="tx1"/>
                          </a:solidFill>
                          <a:sym typeface="Georgia"/>
                        </a:rPr>
                        <a:t>Stewardship, Engagement &amp; Planned Giving Ministry</a:t>
                      </a:r>
                      <a:endParaRPr sz="15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4"/>
                  </a:ext>
                </a:extLst>
              </a:tr>
              <a:tr h="316868">
                <a:tc>
                  <a:txBody>
                    <a:bodyPr/>
                    <a:lstStyle/>
                    <a:p>
                      <a:pPr algn="l">
                        <a:defRPr sz="1800"/>
                      </a:pPr>
                      <a:r>
                        <a:rPr sz="1500" dirty="0">
                          <a:solidFill>
                            <a:schemeClr val="tx1"/>
                          </a:solidFill>
                          <a:sym typeface="Georgia"/>
                        </a:rPr>
                        <a:t>5. Evaluate</a:t>
                      </a:r>
                      <a:r>
                        <a:rPr lang="en-US" sz="1500" dirty="0">
                          <a:solidFill>
                            <a:schemeClr val="tx1"/>
                          </a:solidFill>
                          <a:sym typeface="Georgia"/>
                        </a:rPr>
                        <a:t> Stewardship, Engagement &amp; Planned Giving Ministry</a:t>
                      </a:r>
                      <a:endParaRPr sz="15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5"/>
                  </a:ext>
                </a:extLst>
              </a:tr>
              <a:tr h="316868">
                <a:tc>
                  <a:txBody>
                    <a:bodyPr/>
                    <a:lstStyle/>
                    <a:p>
                      <a:pPr algn="l">
                        <a:defRPr sz="1800"/>
                      </a:pPr>
                      <a:r>
                        <a:rPr sz="1500" dirty="0">
                          <a:solidFill>
                            <a:schemeClr val="tx1"/>
                          </a:solidFill>
                          <a:sym typeface="Georgia"/>
                        </a:rPr>
                        <a:t>6. Finalize </a:t>
                      </a:r>
                      <a:r>
                        <a:rPr lang="en-US" sz="1500" dirty="0">
                          <a:solidFill>
                            <a:schemeClr val="tx1"/>
                          </a:solidFill>
                          <a:sym typeface="Georgia"/>
                        </a:rPr>
                        <a:t>Stewardship, Engagement &amp; Planned Giving Ministry</a:t>
                      </a:r>
                      <a:endParaRPr sz="15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6"/>
                  </a:ext>
                </a:extLst>
              </a:tr>
              <a:tr h="316868">
                <a:tc>
                  <a:txBody>
                    <a:bodyPr/>
                    <a:lstStyle/>
                    <a:p>
                      <a:pPr algn="l">
                        <a:defRPr sz="1800"/>
                      </a:pPr>
                      <a:r>
                        <a:rPr sz="1500" dirty="0">
                          <a:solidFill>
                            <a:schemeClr val="tx1"/>
                          </a:solidFill>
                          <a:sym typeface="Georgia"/>
                        </a:rPr>
                        <a:t>7. Identify and recruit </a:t>
                      </a:r>
                      <a:r>
                        <a:rPr lang="en-US" sz="1500" dirty="0">
                          <a:solidFill>
                            <a:schemeClr val="tx1"/>
                          </a:solidFill>
                          <a:sym typeface="Georgia"/>
                        </a:rPr>
                        <a:t>Stewardship</a:t>
                      </a:r>
                      <a:r>
                        <a:rPr sz="1500" dirty="0">
                          <a:solidFill>
                            <a:schemeClr val="tx1"/>
                          </a:solidFill>
                          <a:sym typeface="Georgia"/>
                        </a:rPr>
                        <a:t> Ambassadors</a:t>
                      </a:r>
                      <a:endParaRPr sz="15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7"/>
                  </a:ext>
                </a:extLst>
              </a:tr>
              <a:tr h="316868">
                <a:tc>
                  <a:txBody>
                    <a:bodyPr/>
                    <a:lstStyle/>
                    <a:p>
                      <a:pPr algn="l">
                        <a:defRPr sz="1800"/>
                      </a:pPr>
                      <a:r>
                        <a:rPr sz="1500" dirty="0">
                          <a:solidFill>
                            <a:schemeClr val="tx1"/>
                          </a:solidFill>
                          <a:sym typeface="Georgia"/>
                        </a:rPr>
                        <a:t>8. Train </a:t>
                      </a:r>
                      <a:r>
                        <a:rPr lang="en-US" sz="1500" dirty="0">
                          <a:solidFill>
                            <a:schemeClr val="tx1"/>
                          </a:solidFill>
                          <a:sym typeface="Georgia"/>
                        </a:rPr>
                        <a:t>Stewardship</a:t>
                      </a:r>
                      <a:r>
                        <a:rPr sz="1500" dirty="0">
                          <a:solidFill>
                            <a:schemeClr val="tx1"/>
                          </a:solidFill>
                          <a:sym typeface="Georgia"/>
                        </a:rPr>
                        <a:t> Ambassadors</a:t>
                      </a:r>
                      <a:endParaRPr sz="15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8"/>
                  </a:ext>
                </a:extLst>
              </a:tr>
              <a:tr h="519986">
                <a:tc>
                  <a:txBody>
                    <a:bodyPr/>
                    <a:lstStyle/>
                    <a:p>
                      <a:pPr algn="l">
                        <a:tabLst>
                          <a:tab pos="508000" algn="l"/>
                        </a:tabLst>
                        <a:defRPr sz="1800"/>
                      </a:pPr>
                      <a:r>
                        <a:rPr sz="1500" dirty="0">
                          <a:solidFill>
                            <a:schemeClr val="tx1"/>
                          </a:solidFill>
                          <a:sym typeface="Georgia"/>
                        </a:rPr>
                        <a:t>9. Implement </a:t>
                      </a:r>
                      <a:r>
                        <a:rPr lang="en-US" sz="1500" dirty="0">
                          <a:solidFill>
                            <a:schemeClr val="tx1"/>
                          </a:solidFill>
                          <a:sym typeface="Georgia"/>
                        </a:rPr>
                        <a:t>Stewardship, Engagement &amp; Planned Giving Ministry </a:t>
                      </a:r>
                      <a:r>
                        <a:rPr sz="1500" dirty="0">
                          <a:solidFill>
                            <a:schemeClr val="tx1"/>
                          </a:solidFill>
                          <a:sym typeface="Georgia"/>
                        </a:rPr>
                        <a:t>and manage to interim monthly targets</a:t>
                      </a:r>
                      <a:endParaRPr sz="15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9"/>
                  </a:ext>
                </a:extLst>
              </a:tr>
              <a:tr h="519986">
                <a:tc>
                  <a:txBody>
                    <a:bodyPr/>
                    <a:lstStyle/>
                    <a:p>
                      <a:pPr algn="l">
                        <a:tabLst>
                          <a:tab pos="508000" algn="l"/>
                        </a:tabLst>
                        <a:defRPr sz="1800"/>
                      </a:pPr>
                      <a:r>
                        <a:rPr sz="1500" dirty="0">
                          <a:solidFill>
                            <a:schemeClr val="tx1"/>
                          </a:solidFill>
                          <a:sym typeface="Georgia"/>
                        </a:rPr>
                        <a:t>10. Track performance Data from </a:t>
                      </a:r>
                      <a:r>
                        <a:rPr lang="en-US" sz="1500" dirty="0">
                          <a:solidFill>
                            <a:schemeClr val="tx1"/>
                          </a:solidFill>
                          <a:sym typeface="Georgia"/>
                        </a:rPr>
                        <a:t>Stewardship, Engagement &amp; Planned Giving Ministry </a:t>
                      </a:r>
                      <a:r>
                        <a:rPr sz="1500" dirty="0">
                          <a:solidFill>
                            <a:schemeClr val="tx1"/>
                          </a:solidFill>
                          <a:sym typeface="Georgia"/>
                        </a:rPr>
                        <a:t>Implementation</a:t>
                      </a:r>
                      <a:endParaRPr sz="15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10"/>
                  </a:ext>
                </a:extLst>
              </a:tr>
              <a:tr h="519986">
                <a:tc>
                  <a:txBody>
                    <a:bodyPr/>
                    <a:lstStyle/>
                    <a:p>
                      <a:pPr algn="l">
                        <a:tabLst>
                          <a:tab pos="508000" algn="l"/>
                        </a:tabLst>
                        <a:defRPr sz="1800"/>
                      </a:pPr>
                      <a:r>
                        <a:rPr sz="1500" dirty="0">
                          <a:solidFill>
                            <a:schemeClr val="tx1"/>
                          </a:solidFill>
                          <a:sym typeface="Georgia"/>
                        </a:rPr>
                        <a:t>11. Obtain qualitative and quantitative assessment data from </a:t>
                      </a:r>
                      <a:r>
                        <a:rPr lang="en-US" sz="1500" dirty="0">
                          <a:solidFill>
                            <a:schemeClr val="tx1"/>
                          </a:solidFill>
                          <a:sym typeface="Georgia"/>
                        </a:rPr>
                        <a:t>Stewardship, Engagement &amp; Planned Giving</a:t>
                      </a:r>
                      <a:endParaRPr sz="15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500">
                          <a:solidFill>
                            <a:srgbClr val="FF0000"/>
                          </a:solidFill>
                          <a:latin typeface="Georgia"/>
                          <a:ea typeface="Georgia"/>
                          <a:cs typeface="Georgia"/>
                          <a:sym typeface="Georgia"/>
                        </a:defRPr>
                      </a:pPr>
                      <a:endParaRPr sz="1200" dirty="0">
                        <a:solidFill>
                          <a:srgbClr val="660033"/>
                        </a:solidFill>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11"/>
                  </a:ext>
                </a:extLst>
              </a:tr>
              <a:tr h="519986">
                <a:tc>
                  <a:txBody>
                    <a:bodyPr/>
                    <a:lstStyle/>
                    <a:p>
                      <a:pPr algn="l">
                        <a:tabLst>
                          <a:tab pos="508000" algn="l"/>
                        </a:tabLst>
                        <a:defRPr sz="1800"/>
                      </a:pPr>
                      <a:r>
                        <a:rPr sz="1500" dirty="0">
                          <a:solidFill>
                            <a:schemeClr val="tx1"/>
                          </a:solidFill>
                          <a:sym typeface="Georgia"/>
                        </a:rPr>
                        <a:t>12. Improve </a:t>
                      </a:r>
                      <a:r>
                        <a:rPr lang="en-US" sz="1500" dirty="0">
                          <a:solidFill>
                            <a:schemeClr val="tx1"/>
                          </a:solidFill>
                          <a:sym typeface="Georgia"/>
                        </a:rPr>
                        <a:t>Stewardship, Engagement &amp; Planned Giving Ministry </a:t>
                      </a:r>
                      <a:r>
                        <a:rPr sz="1500" dirty="0">
                          <a:solidFill>
                            <a:schemeClr val="tx1"/>
                          </a:solidFill>
                          <a:sym typeface="Georgia"/>
                        </a:rPr>
                        <a:t>based lessons learned in step 11	</a:t>
                      </a:r>
                      <a:endParaRPr sz="15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500">
                          <a:solidFill>
                            <a:srgbClr val="FF0000"/>
                          </a:solidFill>
                          <a:latin typeface="Times New Roman"/>
                          <a:ea typeface="Times New Roman"/>
                          <a:cs typeface="Times New Roman"/>
                          <a:sym typeface="Times New Roman"/>
                        </a:defRPr>
                      </a:pPr>
                      <a:endParaRPr sz="1200" dirty="0">
                        <a:solidFill>
                          <a:srgbClr val="660033"/>
                        </a:solidFill>
                      </a:endParaRPr>
                    </a:p>
                  </a:txBody>
                  <a:tcPr marL="35504" marR="35504" marT="35504" marB="35504" horzOverflow="overflow"/>
                </a:tc>
                <a:tc>
                  <a:txBody>
                    <a:bodyPr/>
                    <a:lstStyle/>
                    <a:p>
                      <a:pPr algn="l">
                        <a:defRPr sz="1500">
                          <a:solidFill>
                            <a:srgbClr val="5D0100"/>
                          </a:solidFill>
                          <a:latin typeface="Arial"/>
                          <a:ea typeface="Arial"/>
                          <a:cs typeface="Arial"/>
                          <a:sym typeface="Arial"/>
                        </a:defRPr>
                      </a:pPr>
                      <a:endParaRPr sz="1200" dirty="0"/>
                    </a:p>
                  </a:txBody>
                  <a:tcPr marL="35504" marR="35504" marT="35504" marB="35504" horzOverflow="overflow"/>
                </a:tc>
                <a:extLst>
                  <a:ext uri="{0D108BD9-81ED-4DB2-BD59-A6C34878D82A}">
                    <a16:rowId xmlns:a16="http://schemas.microsoft.com/office/drawing/2014/main" val="10012"/>
                  </a:ext>
                </a:extLst>
              </a:tr>
            </a:tbl>
          </a:graphicData>
        </a:graphic>
      </p:graphicFrame>
      <p:sp>
        <p:nvSpPr>
          <p:cNvPr id="3" name="Title 1">
            <a:extLst>
              <a:ext uri="{FF2B5EF4-FFF2-40B4-BE49-F238E27FC236}">
                <a16:creationId xmlns:a16="http://schemas.microsoft.com/office/drawing/2014/main" id="{2DE68B39-E5CD-D2CA-2F4D-3A9E8762D5AD}"/>
              </a:ext>
            </a:extLst>
          </p:cNvPr>
          <p:cNvSpPr txBox="1">
            <a:spLocks/>
          </p:cNvSpPr>
          <p:nvPr/>
        </p:nvSpPr>
        <p:spPr bwMode="auto">
          <a:xfrm>
            <a:off x="312769" y="503623"/>
            <a:ext cx="8719526" cy="1159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lvl1pPr algn="ctr" rtl="0" fontAlgn="base">
              <a:lnSpc>
                <a:spcPct val="70000"/>
              </a:lnSpc>
              <a:spcBef>
                <a:spcPct val="0"/>
              </a:spcBef>
              <a:spcAft>
                <a:spcPct val="0"/>
              </a:spcAft>
              <a:defRPr sz="3600" b="1" u="sng">
                <a:solidFill>
                  <a:srgbClr val="760002"/>
                </a:solidFill>
                <a:effectLst/>
                <a:latin typeface="Georgia" panose="02040502050405020303" pitchFamily="18" charset="0"/>
                <a:ea typeface="+mj-ea"/>
                <a:cs typeface="Arial" panose="020B0604020202020204" pitchFamily="34" charset="0"/>
              </a:defRPr>
            </a:lvl1pPr>
            <a:lvl2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2pPr>
            <a:lvl3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3pPr>
            <a:lvl4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4pPr>
            <a:lvl5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5pPr>
            <a:lvl6pPr marL="4572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6pPr>
            <a:lvl7pPr marL="9144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7pPr>
            <a:lvl8pPr marL="13716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8pPr>
            <a:lvl9pPr marL="18288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9pPr>
          </a:lstStyle>
          <a:p>
            <a:pPr marL="0" marR="0" lvl="0" indent="0" algn="l" defTabSz="914400" rtl="0" eaLnBrk="1" fontAlgn="base" latinLnBrk="0" hangingPunct="1">
              <a:lnSpc>
                <a:spcPct val="90000"/>
              </a:lnSpc>
              <a:spcBef>
                <a:spcPct val="0"/>
              </a:spcBef>
              <a:spcAft>
                <a:spcPts val="600"/>
              </a:spcAft>
              <a:buClrTx/>
              <a:buSzTx/>
              <a:buFontTx/>
              <a:buNone/>
              <a:tabLst/>
              <a:defRPr/>
            </a:pPr>
            <a:r>
              <a:rPr kumimoji="0" lang="en-US" sz="3500" b="0" i="0" u="sng"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Stewardship  &amp;  Engagement  Action  Plan</a:t>
            </a:r>
          </a:p>
        </p:txBody>
      </p:sp>
      <p:pic>
        <p:nvPicPr>
          <p:cNvPr id="2" name="Picture 1" descr="A white background with black text&#10;&#10;Description automatically generated">
            <a:extLst>
              <a:ext uri="{FF2B5EF4-FFF2-40B4-BE49-F238E27FC236}">
                <a16:creationId xmlns:a16="http://schemas.microsoft.com/office/drawing/2014/main" id="{C251297B-71AA-66FA-B04F-B5BBE20FF4A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12062" y="53585"/>
            <a:ext cx="3519868" cy="775151"/>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686F96-D878-12D5-858C-86FEB915585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7870C0-E751-06F9-707A-514286881DFC}"/>
              </a:ext>
            </a:extLst>
          </p:cNvPr>
          <p:cNvSpPr>
            <a:spLocks noGrp="1"/>
          </p:cNvSpPr>
          <p:nvPr>
            <p:ph type="title"/>
          </p:nvPr>
        </p:nvSpPr>
        <p:spPr>
          <a:xfrm>
            <a:off x="1038687" y="2551247"/>
            <a:ext cx="7276528" cy="1143000"/>
          </a:xfrm>
        </p:spPr>
        <p:txBody>
          <a:bodyPr/>
          <a:lstStyle/>
          <a:p>
            <a:r>
              <a:rPr lang="en-US" u="none" dirty="0"/>
              <a:t>Sample 2 </a:t>
            </a:r>
            <a:br>
              <a:rPr lang="en-US" dirty="0"/>
            </a:br>
            <a:r>
              <a:rPr lang="en-US" dirty="0"/>
              <a:t>Stewardship &amp; Engagement</a:t>
            </a:r>
          </a:p>
        </p:txBody>
      </p:sp>
    </p:spTree>
    <p:extLst>
      <p:ext uri="{BB962C8B-B14F-4D97-AF65-F5344CB8AC3E}">
        <p14:creationId xmlns:p14="http://schemas.microsoft.com/office/powerpoint/2010/main" val="3267271296"/>
      </p:ext>
    </p:extLst>
  </p:cSld>
  <p:clrMapOvr>
    <a:masterClrMapping/>
  </p:clrMapOvr>
  <p:transition>
    <p:strips dir="rd"/>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724EB-67D3-DBFE-19F2-BF952CCFAB06}"/>
              </a:ext>
            </a:extLst>
          </p:cNvPr>
          <p:cNvSpPr>
            <a:spLocks noGrp="1"/>
          </p:cNvSpPr>
          <p:nvPr>
            <p:ph type="title" idx="4294967295"/>
          </p:nvPr>
        </p:nvSpPr>
        <p:spPr>
          <a:xfrm>
            <a:off x="0" y="-212725"/>
            <a:ext cx="7123113" cy="993775"/>
          </a:xfrm>
        </p:spPr>
        <p:txBody>
          <a:bodyPr>
            <a:normAutofit/>
          </a:bodyPr>
          <a:lstStyle/>
          <a:p>
            <a:r>
              <a:rPr lang="en-US" sz="2600" u="sng" dirty="0">
                <a:latin typeface="Arial" panose="020B0604020202020204" pitchFamily="34" charset="0"/>
                <a:cs typeface="Arial" panose="020B0604020202020204" pitchFamily="34" charset="0"/>
              </a:rPr>
              <a:t>Stewardship &amp; Engagement S.M.A.R.T. Goal</a:t>
            </a:r>
          </a:p>
        </p:txBody>
      </p:sp>
      <p:sp>
        <p:nvSpPr>
          <p:cNvPr id="301" name="Content Placeholder 2"/>
          <p:cNvSpPr txBox="1">
            <a:spLocks noGrp="1"/>
          </p:cNvSpPr>
          <p:nvPr>
            <p:ph type="body" sz="half" idx="4294967295"/>
          </p:nvPr>
        </p:nvSpPr>
        <p:spPr>
          <a:xfrm>
            <a:off x="57740" y="1777928"/>
            <a:ext cx="9028520" cy="4767263"/>
          </a:xfrm>
          <a:prstGeom prst="rect">
            <a:avLst/>
          </a:prstGeom>
        </p:spPr>
        <p:txBody>
          <a:bodyPr anchor="t">
            <a:noAutofit/>
          </a:bodyPr>
          <a:lstStyle/>
          <a:p>
            <a:pPr marL="0" indent="0" defTabSz="731520">
              <a:spcBef>
                <a:spcPts val="0"/>
              </a:spcBef>
              <a:spcAft>
                <a:spcPts val="600"/>
              </a:spcAft>
              <a:buSzTx/>
              <a:buNone/>
              <a:defRPr sz="1920" b="1">
                <a:effectLst/>
              </a:defRPr>
            </a:pPr>
            <a:endParaRPr lang="en-US" sz="1800" dirty="0">
              <a:latin typeface="Arial" panose="020B0604020202020204" pitchFamily="34" charset="0"/>
              <a:cs typeface="Arial" panose="020B0604020202020204" pitchFamily="34" charset="0"/>
            </a:endParaRPr>
          </a:p>
          <a:p>
            <a:pPr marL="168275" indent="0" defTabSz="731520">
              <a:spcBef>
                <a:spcPts val="0"/>
              </a:spcBef>
              <a:spcAft>
                <a:spcPts val="600"/>
              </a:spcAft>
              <a:buFontTx/>
              <a:buAutoNum type="alphaLcParenBoth"/>
              <a:tabLst>
                <a:tab pos="798513" algn="l"/>
                <a:tab pos="1219200" algn="l"/>
              </a:tabLst>
              <a:defRPr sz="1920" b="1">
                <a:effectLst/>
              </a:defRPr>
            </a:pPr>
            <a:r>
              <a:rPr lang="en-US" sz="1800" dirty="0">
                <a:latin typeface="Arial" panose="020B0604020202020204" pitchFamily="34" charset="0"/>
                <a:cs typeface="Arial" panose="020B0604020202020204" pitchFamily="34" charset="0"/>
              </a:rPr>
              <a:t> Transition all adult and youth parishioners to intentionally give a percentage of their income on their way to becoming at least tithers (10%);</a:t>
            </a:r>
          </a:p>
          <a:p>
            <a:pPr marL="168275" indent="0" defTabSz="731520">
              <a:spcBef>
                <a:spcPts val="0"/>
              </a:spcBef>
              <a:spcAft>
                <a:spcPts val="600"/>
              </a:spcAft>
              <a:buFontTx/>
              <a:buAutoNum type="alphaLcParenBoth"/>
              <a:tabLst>
                <a:tab pos="798513" algn="l"/>
                <a:tab pos="1219200" algn="l"/>
              </a:tabLst>
              <a:defRPr sz="1920" b="1">
                <a:effectLst/>
              </a:defRPr>
            </a:pPr>
            <a:endParaRPr lang="en-US" sz="1800" dirty="0">
              <a:latin typeface="Arial" panose="020B0604020202020204" pitchFamily="34" charset="0"/>
              <a:cs typeface="Arial" panose="020B0604020202020204" pitchFamily="34" charset="0"/>
            </a:endParaRPr>
          </a:p>
          <a:p>
            <a:pPr marL="168275" indent="0" defTabSz="731520">
              <a:spcBef>
                <a:spcPts val="0"/>
              </a:spcBef>
              <a:spcAft>
                <a:spcPts val="600"/>
              </a:spcAft>
              <a:buFontTx/>
              <a:buAutoNum type="alphaLcParenBoth"/>
              <a:tabLst>
                <a:tab pos="798513" algn="l"/>
                <a:tab pos="1219200" algn="l"/>
              </a:tabLst>
              <a:defRPr sz="1920" b="1">
                <a:effectLst/>
              </a:defRPr>
            </a:pPr>
            <a:r>
              <a:rPr lang="en-US" sz="1800" dirty="0">
                <a:latin typeface="Arial" panose="020B0604020202020204" pitchFamily="34" charset="0"/>
                <a:cs typeface="Arial" panose="020B0604020202020204" pitchFamily="34" charset="0"/>
              </a:rPr>
              <a:t> Increase the adult and youth ministry engagement so that at least 90% of 	parishioners use their time and talents in ministry so that we can become 	a full participation parish; and </a:t>
            </a:r>
          </a:p>
          <a:p>
            <a:pPr marL="168275" indent="0" defTabSz="731520">
              <a:spcBef>
                <a:spcPts val="0"/>
              </a:spcBef>
              <a:spcAft>
                <a:spcPts val="600"/>
              </a:spcAft>
              <a:buAutoNum type="alphaLcParenBoth"/>
              <a:tabLst>
                <a:tab pos="798513" algn="l"/>
                <a:tab pos="1219200" algn="l"/>
              </a:tabLst>
              <a:defRPr sz="1920" b="1">
                <a:effectLst/>
              </a:defRPr>
            </a:pPr>
            <a:endParaRPr lang="en-US" sz="1800" dirty="0">
              <a:latin typeface="Arial" panose="020B0604020202020204" pitchFamily="34" charset="0"/>
              <a:cs typeface="Arial" panose="020B0604020202020204" pitchFamily="34" charset="0"/>
            </a:endParaRPr>
          </a:p>
          <a:p>
            <a:pPr marL="168275" indent="0" defTabSz="731520">
              <a:spcBef>
                <a:spcPts val="0"/>
              </a:spcBef>
              <a:spcAft>
                <a:spcPts val="600"/>
              </a:spcAft>
              <a:buAutoNum type="alphaLcParenBoth"/>
              <a:tabLst>
                <a:tab pos="798513" algn="l"/>
                <a:tab pos="1219200" algn="l"/>
              </a:tabLst>
              <a:defRPr sz="1920" b="1">
                <a:effectLst/>
              </a:defRPr>
            </a:pPr>
            <a:r>
              <a:rPr lang="en-US" sz="1800" dirty="0">
                <a:latin typeface="Arial" panose="020B0604020202020204" pitchFamily="34" charset="0"/>
                <a:cs typeface="Arial" panose="020B0604020202020204" pitchFamily="34" charset="0"/>
              </a:rPr>
              <a:t> Cover solely through 	financial stewardship all parish operating expenses 	plus at least an additional 10% of operating expenses to be given to 	parish-chosen external  charities without negatively impacting the capital 	campaign.</a:t>
            </a:r>
          </a:p>
          <a:p>
            <a:pPr marL="459741" indent="0" defTabSz="830263">
              <a:spcBef>
                <a:spcPts val="0"/>
              </a:spcBef>
              <a:spcAft>
                <a:spcPts val="600"/>
              </a:spcAft>
              <a:buNone/>
              <a:tabLst>
                <a:tab pos="684213" algn="l"/>
                <a:tab pos="1260475" algn="l"/>
              </a:tabLst>
              <a:defRPr sz="1920" b="1">
                <a:effectLst/>
              </a:defRPr>
            </a:pPr>
            <a:endParaRPr lang="en-US" sz="1800" dirty="0">
              <a:solidFill>
                <a:srgbClr val="FF0000"/>
              </a:solidFill>
              <a:latin typeface="Arial" panose="020B0604020202020204" pitchFamily="34" charset="0"/>
              <a:cs typeface="Arial" panose="020B0604020202020204" pitchFamily="34" charset="0"/>
            </a:endParaRPr>
          </a:p>
          <a:p>
            <a:pPr marL="168275" indent="0" defTabSz="830263">
              <a:spcBef>
                <a:spcPts val="0"/>
              </a:spcBef>
              <a:spcAft>
                <a:spcPts val="600"/>
              </a:spcAft>
              <a:buNone/>
              <a:tabLst>
                <a:tab pos="684213" algn="l"/>
                <a:tab pos="1260475" algn="l"/>
              </a:tabLst>
              <a:defRPr sz="1920" b="1">
                <a:effectLst/>
              </a:defRPr>
            </a:pPr>
            <a:r>
              <a:rPr lang="en-US" sz="1800" dirty="0">
                <a:latin typeface="Arial" panose="020B0604020202020204" pitchFamily="34" charset="0"/>
                <a:cs typeface="Arial" panose="020B0604020202020204" pitchFamily="34" charset="0"/>
              </a:rPr>
              <a:t>(d) Implement a planned giving campaign in which at least 	25% of parishioners 	participate</a:t>
            </a:r>
          </a:p>
          <a:p>
            <a:pPr marL="461963" indent="0" defTabSz="731520">
              <a:spcBef>
                <a:spcPts val="0"/>
              </a:spcBef>
              <a:spcAft>
                <a:spcPts val="600"/>
              </a:spcAft>
              <a:buNone/>
              <a:tabLst>
                <a:tab pos="1219200" algn="l"/>
              </a:tabLst>
              <a:defRPr sz="1920" b="1">
                <a:effectLst/>
              </a:defRPr>
            </a:pPr>
            <a:endParaRPr lang="en-US" sz="1800" dirty="0">
              <a:latin typeface="Arial" panose="020B0604020202020204" pitchFamily="34" charset="0"/>
              <a:cs typeface="Arial" panose="020B0604020202020204" pitchFamily="34" charset="0"/>
            </a:endParaRPr>
          </a:p>
        </p:txBody>
      </p:sp>
      <p:sp>
        <p:nvSpPr>
          <p:cNvPr id="4" name="Content Placeholder 2">
            <a:extLst>
              <a:ext uri="{FF2B5EF4-FFF2-40B4-BE49-F238E27FC236}">
                <a16:creationId xmlns:a16="http://schemas.microsoft.com/office/drawing/2014/main" id="{7C96508F-C370-51EB-A976-248F9622534A}"/>
              </a:ext>
            </a:extLst>
          </p:cNvPr>
          <p:cNvSpPr txBox="1">
            <a:spLocks/>
          </p:cNvSpPr>
          <p:nvPr/>
        </p:nvSpPr>
        <p:spPr>
          <a:xfrm>
            <a:off x="146586" y="-1564889"/>
            <a:ext cx="8895697" cy="5726449"/>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731520" rtl="0" eaLnBrk="1" fontAlgn="auto" latinLnBrk="0" hangingPunct="1">
              <a:lnSpc>
                <a:spcPct val="90000"/>
              </a:lnSpc>
              <a:spcBef>
                <a:spcPts val="0"/>
              </a:spcBef>
              <a:spcAft>
                <a:spcPts val="600"/>
              </a:spcAft>
              <a:buClrTx/>
              <a:buSzTx/>
              <a:buFont typeface="Arial" panose="020B0604020202020204" pitchFamily="34" charset="0"/>
              <a:buNone/>
              <a:tabLst/>
              <a:defRPr sz="1920" b="1">
                <a:effect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We will research, develop, and  implement a best practices and effective adult and youth Stewardship &amp; Ministry Engagement Program  (the “Stewardship &amp; Engagement Program”) with a comprehensive communications plan that will achieve the following “Stewardship &amp; Engagement Targets” within  </a:t>
            </a:r>
            <a:r>
              <a:rPr kumimoji="0" lang="en-US" sz="1600" b="1"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34</a:t>
            </a: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months:</a:t>
            </a:r>
          </a:p>
        </p:txBody>
      </p:sp>
      <p:pic>
        <p:nvPicPr>
          <p:cNvPr id="5" name="Picture 4" descr="A white background with black text&#10;&#10;Description automatically generated">
            <a:extLst>
              <a:ext uri="{FF2B5EF4-FFF2-40B4-BE49-F238E27FC236}">
                <a16:creationId xmlns:a16="http://schemas.microsoft.com/office/drawing/2014/main" id="{71572105-EDD6-8E68-A262-24030025FAB6}"/>
              </a:ext>
            </a:extLst>
          </p:cNvPr>
          <p:cNvPicPr>
            <a:picLocks noChangeAspect="1"/>
          </p:cNvPicPr>
          <p:nvPr/>
        </p:nvPicPr>
        <p:blipFill rotWithShape="1">
          <a:blip r:embed="rId2">
            <a:extLst>
              <a:ext uri="{28A0092B-C50C-407E-A947-70E740481C1C}">
                <a14:useLocalDpi xmlns:a14="http://schemas.microsoft.com/office/drawing/2010/main" val="0"/>
              </a:ext>
            </a:extLst>
          </a:blip>
          <a:srcRect r="55597"/>
          <a:stretch/>
        </p:blipFill>
        <p:spPr>
          <a:xfrm>
            <a:off x="7377344" y="0"/>
            <a:ext cx="1664940" cy="825750"/>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2" name="Rectangle 321">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4" name="Rectangle 323">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0"/>
            <a:ext cx="9143999"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6" name="Rectangle 325">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642"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8" name="Rectangle 327">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1"/>
            <a:ext cx="9144001"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 name="Title 1">
            <a:extLst>
              <a:ext uri="{FF2B5EF4-FFF2-40B4-BE49-F238E27FC236}">
                <a16:creationId xmlns:a16="http://schemas.microsoft.com/office/drawing/2014/main" id="{AAFF7035-334D-3655-D371-581FF7D94AB9}"/>
              </a:ext>
            </a:extLst>
          </p:cNvPr>
          <p:cNvSpPr txBox="1">
            <a:spLocks/>
          </p:cNvSpPr>
          <p:nvPr/>
        </p:nvSpPr>
        <p:spPr bwMode="auto">
          <a:xfrm>
            <a:off x="312769" y="459233"/>
            <a:ext cx="8719526" cy="1159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lvl1pPr algn="ctr" rtl="0" fontAlgn="base">
              <a:lnSpc>
                <a:spcPct val="70000"/>
              </a:lnSpc>
              <a:spcBef>
                <a:spcPct val="0"/>
              </a:spcBef>
              <a:spcAft>
                <a:spcPct val="0"/>
              </a:spcAft>
              <a:defRPr sz="3600" b="1" u="sng">
                <a:solidFill>
                  <a:srgbClr val="760002"/>
                </a:solidFill>
                <a:effectLst/>
                <a:latin typeface="Georgia" panose="02040502050405020303" pitchFamily="18" charset="0"/>
                <a:ea typeface="+mj-ea"/>
                <a:cs typeface="Arial" panose="020B0604020202020204" pitchFamily="34" charset="0"/>
              </a:defRPr>
            </a:lvl1pPr>
            <a:lvl2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2pPr>
            <a:lvl3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3pPr>
            <a:lvl4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4pPr>
            <a:lvl5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5pPr>
            <a:lvl6pPr marL="4572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6pPr>
            <a:lvl7pPr marL="9144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7pPr>
            <a:lvl8pPr marL="13716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8pPr>
            <a:lvl9pPr marL="18288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9pPr>
          </a:lstStyle>
          <a:p>
            <a:pPr marL="0" marR="0" lvl="0" indent="0" algn="l" defTabSz="914400" rtl="0" eaLnBrk="1" fontAlgn="base" latinLnBrk="0" hangingPunct="1">
              <a:lnSpc>
                <a:spcPct val="90000"/>
              </a:lnSpc>
              <a:spcBef>
                <a:spcPct val="0"/>
              </a:spcBef>
              <a:spcAft>
                <a:spcPts val="600"/>
              </a:spcAft>
              <a:buClrTx/>
              <a:buSzTx/>
              <a:buFontTx/>
              <a:buNone/>
              <a:tabLst/>
              <a:defRPr/>
            </a:pPr>
            <a:r>
              <a:rPr kumimoji="0" lang="en-US" sz="3500" b="0" i="0" u="sng"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Stewardship  &amp;  Engagement  Action  Plan</a:t>
            </a:r>
          </a:p>
        </p:txBody>
      </p:sp>
      <p:graphicFrame>
        <p:nvGraphicFramePr>
          <p:cNvPr id="317" name="Content Placeholder 3"/>
          <p:cNvGraphicFramePr/>
          <p:nvPr/>
        </p:nvGraphicFramePr>
        <p:xfrm>
          <a:off x="-3" y="1286906"/>
          <a:ext cx="9143998" cy="5651425"/>
        </p:xfrm>
        <a:graphic>
          <a:graphicData uri="http://schemas.openxmlformats.org/drawingml/2006/table">
            <a:tbl>
              <a:tblPr firstRow="1" bandRow="1">
                <a:noFill/>
              </a:tblPr>
              <a:tblGrid>
                <a:gridCol w="4092605">
                  <a:extLst>
                    <a:ext uri="{9D8B030D-6E8A-4147-A177-3AD203B41FA5}">
                      <a16:colId xmlns:a16="http://schemas.microsoft.com/office/drawing/2014/main" val="20000"/>
                    </a:ext>
                  </a:extLst>
                </a:gridCol>
                <a:gridCol w="1731145">
                  <a:extLst>
                    <a:ext uri="{9D8B030D-6E8A-4147-A177-3AD203B41FA5}">
                      <a16:colId xmlns:a16="http://schemas.microsoft.com/office/drawing/2014/main" val="31893473"/>
                    </a:ext>
                  </a:extLst>
                </a:gridCol>
                <a:gridCol w="1402672">
                  <a:extLst>
                    <a:ext uri="{9D8B030D-6E8A-4147-A177-3AD203B41FA5}">
                      <a16:colId xmlns:a16="http://schemas.microsoft.com/office/drawing/2014/main" val="114495414"/>
                    </a:ext>
                  </a:extLst>
                </a:gridCol>
                <a:gridCol w="1917576">
                  <a:extLst>
                    <a:ext uri="{9D8B030D-6E8A-4147-A177-3AD203B41FA5}">
                      <a16:colId xmlns:a16="http://schemas.microsoft.com/office/drawing/2014/main" val="1475866774"/>
                    </a:ext>
                  </a:extLst>
                </a:gridCol>
              </a:tblGrid>
              <a:tr h="417250">
                <a:tc>
                  <a:txBody>
                    <a:bodyPr/>
                    <a:lstStyle/>
                    <a:p>
                      <a:pPr algn="ctr">
                        <a:defRPr sz="1400">
                          <a:solidFill>
                            <a:srgbClr val="800000"/>
                          </a:solidFill>
                          <a:latin typeface="Georgia"/>
                          <a:ea typeface="Georgia"/>
                          <a:cs typeface="Georgia"/>
                          <a:sym typeface="Georgia"/>
                        </a:defRPr>
                      </a:pPr>
                      <a:r>
                        <a:rPr sz="1400" b="1" u="sng" dirty="0">
                          <a:solidFill>
                            <a:schemeClr val="tx1">
                              <a:lumMod val="75000"/>
                              <a:lumOff val="25000"/>
                            </a:schemeClr>
                          </a:solidFill>
                          <a:latin typeface="Arial" panose="020B0604020202020204" pitchFamily="34" charset="0"/>
                          <a:cs typeface="Arial" panose="020B0604020202020204" pitchFamily="34" charset="0"/>
                        </a:rPr>
                        <a:t>Actions  </a:t>
                      </a:r>
                      <a:r>
                        <a:rPr lang="en-US" sz="1400" b="1" u="sng" dirty="0">
                          <a:solidFill>
                            <a:schemeClr val="tx1">
                              <a:lumMod val="75000"/>
                              <a:lumOff val="25000"/>
                            </a:schemeClr>
                          </a:solidFill>
                          <a:latin typeface="Arial" panose="020B0604020202020204" pitchFamily="34" charset="0"/>
                          <a:cs typeface="Arial" panose="020B0604020202020204" pitchFamily="34" charset="0"/>
                        </a:rPr>
                        <a:t>Steps</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u="none" dirty="0">
                          <a:solidFill>
                            <a:schemeClr val="tx1">
                              <a:lumMod val="75000"/>
                              <a:lumOff val="25000"/>
                            </a:schemeClr>
                          </a:solidFill>
                          <a:latin typeface="Arial" panose="020B0604020202020204" pitchFamily="34" charset="0"/>
                          <a:cs typeface="Arial" panose="020B0604020202020204" pitchFamily="34" charset="0"/>
                        </a:rPr>
                        <a:t>      </a:t>
                      </a:r>
                      <a:r>
                        <a:rPr lang="en-US" sz="1400" b="1" u="sng" dirty="0">
                          <a:solidFill>
                            <a:schemeClr val="tx1">
                              <a:lumMod val="75000"/>
                              <a:lumOff val="25000"/>
                            </a:schemeClr>
                          </a:solidFill>
                          <a:latin typeface="Arial" panose="020B0604020202020204" pitchFamily="34" charset="0"/>
                          <a:cs typeface="Arial" panose="020B0604020202020204" pitchFamily="34" charset="0"/>
                        </a:rPr>
                        <a:t>Responsible Party</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u="sng" dirty="0">
                          <a:solidFill>
                            <a:schemeClr val="tx1">
                              <a:lumMod val="75000"/>
                              <a:lumOff val="25000"/>
                            </a:schemeClr>
                          </a:solidFill>
                          <a:latin typeface="Arial" panose="020B0604020202020204" pitchFamily="34" charset="0"/>
                          <a:cs typeface="Arial" panose="020B0604020202020204" pitchFamily="34" charset="0"/>
                        </a:rPr>
                        <a:t>Deadline</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dirty="0">
                          <a:solidFill>
                            <a:schemeClr val="tx1">
                              <a:lumMod val="75000"/>
                              <a:lumOff val="25000"/>
                            </a:schemeClr>
                          </a:solidFill>
                          <a:latin typeface="Arial" panose="020B0604020202020204" pitchFamily="34" charset="0"/>
                          <a:cs typeface="Arial" panose="020B0604020202020204" pitchFamily="34" charset="0"/>
                        </a:rPr>
                        <a:t> Completion </a:t>
                      </a:r>
                    </a:p>
                    <a:p>
                      <a:pPr algn="ctr">
                        <a:defRPr sz="1400" u="sng">
                          <a:solidFill>
                            <a:srgbClr val="800000"/>
                          </a:solidFill>
                          <a:latin typeface="Georgia"/>
                          <a:ea typeface="Georgia"/>
                          <a:cs typeface="Georgia"/>
                          <a:sym typeface="Georgia"/>
                        </a:defRPr>
                      </a:pPr>
                      <a:r>
                        <a:rPr lang="en-US" sz="1400" b="1" dirty="0">
                          <a:solidFill>
                            <a:schemeClr val="tx1">
                              <a:lumMod val="75000"/>
                              <a:lumOff val="25000"/>
                            </a:schemeClr>
                          </a:solidFill>
                          <a:latin typeface="Arial" panose="020B0604020202020204" pitchFamily="34" charset="0"/>
                          <a:cs typeface="Arial" panose="020B0604020202020204" pitchFamily="34" charset="0"/>
                        </a:rPr>
                        <a:t>Test</a:t>
                      </a:r>
                      <a:endParaRPr sz="1400" b="1"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0"/>
                  </a:ext>
                </a:extLst>
              </a:tr>
              <a:tr h="360312">
                <a:tc gridSpan="4">
                  <a:txBody>
                    <a:bodyPr/>
                    <a:lstStyle/>
                    <a:p>
                      <a:pPr algn="l">
                        <a:lnSpc>
                          <a:spcPct val="107000"/>
                        </a:lnSpc>
                        <a:defRPr sz="1800"/>
                      </a:pPr>
                      <a:r>
                        <a:rPr lang="en-US" sz="12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Interim Goal </a:t>
                      </a:r>
                      <a:r>
                        <a:rPr sz="12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 1: Research the most effective </a:t>
                      </a:r>
                      <a:r>
                        <a:rPr lang="en-US" sz="12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stewardship</a:t>
                      </a:r>
                      <a:r>
                        <a:rPr sz="12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 </a:t>
                      </a:r>
                      <a:r>
                        <a:rPr lang="en-US" sz="12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and ministry engagement p</a:t>
                      </a:r>
                      <a:r>
                        <a:rPr sz="12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rogram</a:t>
                      </a:r>
                      <a:r>
                        <a:rPr lang="en-US" sz="12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s </a:t>
                      </a:r>
                      <a:r>
                        <a:rPr sz="12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within </a:t>
                      </a:r>
                      <a:r>
                        <a:rPr lang="en-US" sz="12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3</a:t>
                      </a:r>
                      <a:r>
                        <a:rPr sz="12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 months</a:t>
                      </a: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l">
                        <a:lnSpc>
                          <a:spcPct val="107000"/>
                        </a:lnSpc>
                        <a:defRPr sz="1800"/>
                      </a:pPr>
                      <a:endParaRPr sz="1000" b="1" u="sng" dirty="0">
                        <a:solidFill>
                          <a:schemeClr val="tx1">
                            <a:lumMod val="75000"/>
                            <a:lumOff val="25000"/>
                          </a:schemeClr>
                        </a:solidFill>
                        <a:latin typeface="Georgia"/>
                        <a:ea typeface="Georgia"/>
                        <a:cs typeface="Georgia"/>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mpd="sng">
                      <a:noFill/>
                      <a:prstDash val="solid"/>
                    </a:lnR>
                    <a:lnT w="12700" cap="flat" cmpd="sng" algn="ctr">
                      <a:solidFill>
                        <a:schemeClr val="tx1"/>
                      </a:solidFill>
                      <a:prstDash val="solid"/>
                      <a:round/>
                      <a:headEnd type="none" w="med" len="med"/>
                      <a:tailEnd type="none" w="med" len="med"/>
                    </a:lnT>
                    <a:lnB w="9525" cap="flat" cmpd="sng" algn="ctr">
                      <a:solidFill>
                        <a:srgbClr val="C7C6C1"/>
                      </a:solidFill>
                      <a:prstDash val="solid"/>
                      <a:round/>
                      <a:headEnd type="none" w="med" len="med"/>
                      <a:tailEnd type="none" w="med" len="med"/>
                    </a:lnB>
                    <a:noFill/>
                  </a:tcPr>
                </a:tc>
                <a:extLst>
                  <a:ext uri="{0D108BD9-81ED-4DB2-BD59-A6C34878D82A}">
                    <a16:rowId xmlns:a16="http://schemas.microsoft.com/office/drawing/2014/main" val="10001"/>
                  </a:ext>
                </a:extLst>
              </a:tr>
              <a:tr h="619666">
                <a:tc>
                  <a:txBody>
                    <a:bodyPr/>
                    <a:lstStyle/>
                    <a:p>
                      <a:pPr algn="l">
                        <a:lnSpc>
                          <a:spcPct val="107000"/>
                        </a:lnSpc>
                        <a:defRPr sz="1800"/>
                      </a:pP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1. Form </a:t>
                      </a:r>
                      <a:r>
                        <a:rPr lang="en-US"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Stewardship &amp; Engagement Program </a:t>
                      </a: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Team </a:t>
                      </a:r>
                      <a:r>
                        <a:rPr lang="en-US"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(S&amp;EPT</a:t>
                      </a: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 </a:t>
                      </a: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sz="1800"/>
                      </a:pPr>
                      <a:r>
                        <a:rPr lang="en-US"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SPT and S&amp;EPT Goal Co-Captains</a:t>
                      </a:r>
                      <a:endParaRPr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1 month  after Start Date</a:t>
                      </a:r>
                      <a:endParaRPr lang="en-US" sz="1300" dirty="0">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lang="en-US"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S&amp;EPT members agree to serve  </a:t>
                      </a:r>
                      <a:endParaRPr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726883">
                <a:tc>
                  <a:txBody>
                    <a:bodyPr/>
                    <a:lstStyle/>
                    <a:p>
                      <a:pPr marL="0" lvl="1" indent="0" algn="l">
                        <a:defRPr sz="1400" b="1">
                          <a:solidFill>
                            <a:srgbClr val="5D0100"/>
                          </a:solidFill>
                          <a:latin typeface="Georgia"/>
                          <a:ea typeface="Georgia"/>
                          <a:cs typeface="Georgia"/>
                          <a:sym typeface="Georgia"/>
                        </a:defRPr>
                      </a:pPr>
                      <a:r>
                        <a:rPr sz="1400" dirty="0">
                          <a:solidFill>
                            <a:schemeClr val="tx1">
                              <a:lumMod val="75000"/>
                              <a:lumOff val="25000"/>
                            </a:schemeClr>
                          </a:solidFill>
                          <a:latin typeface="Arial" panose="020B0604020202020204" pitchFamily="34" charset="0"/>
                          <a:cs typeface="Arial" panose="020B0604020202020204" pitchFamily="34" charset="0"/>
                        </a:rPr>
                        <a:t>2. Determine </a:t>
                      </a:r>
                      <a:r>
                        <a:rPr lang="en-US" sz="1400" dirty="0">
                          <a:solidFill>
                            <a:schemeClr val="tx1">
                              <a:lumMod val="75000"/>
                              <a:lumOff val="25000"/>
                            </a:schemeClr>
                          </a:solidFill>
                          <a:latin typeface="Arial" panose="020B0604020202020204" pitchFamily="34" charset="0"/>
                          <a:cs typeface="Arial" panose="020B0604020202020204" pitchFamily="34" charset="0"/>
                        </a:rPr>
                        <a:t>adult and youth </a:t>
                      </a:r>
                      <a:r>
                        <a:rPr sz="1400" dirty="0">
                          <a:solidFill>
                            <a:schemeClr val="tx1">
                              <a:lumMod val="75000"/>
                              <a:lumOff val="25000"/>
                            </a:schemeClr>
                          </a:solidFill>
                          <a:latin typeface="Arial" panose="020B0604020202020204" pitchFamily="34" charset="0"/>
                          <a:cs typeface="Arial" panose="020B0604020202020204" pitchFamily="34" charset="0"/>
                        </a:rPr>
                        <a:t>stewardship</a:t>
                      </a:r>
                      <a:r>
                        <a:rPr lang="en-US" sz="1400" dirty="0">
                          <a:solidFill>
                            <a:schemeClr val="tx1">
                              <a:lumMod val="75000"/>
                              <a:lumOff val="25000"/>
                            </a:schemeClr>
                          </a:solidFill>
                          <a:latin typeface="Arial" panose="020B0604020202020204" pitchFamily="34" charset="0"/>
                          <a:cs typeface="Arial" panose="020B0604020202020204" pitchFamily="34" charset="0"/>
                        </a:rPr>
                        <a:t>, tithing,</a:t>
                      </a:r>
                      <a:r>
                        <a:rPr sz="1400" dirty="0">
                          <a:solidFill>
                            <a:schemeClr val="tx1">
                              <a:lumMod val="75000"/>
                              <a:lumOff val="25000"/>
                            </a:schemeClr>
                          </a:solidFill>
                          <a:latin typeface="Arial" panose="020B0604020202020204" pitchFamily="34" charset="0"/>
                          <a:cs typeface="Arial" panose="020B0604020202020204" pitchFamily="34" charset="0"/>
                        </a:rPr>
                        <a:t> ministry </a:t>
                      </a:r>
                      <a:r>
                        <a:rPr lang="en-US" sz="1400" dirty="0">
                          <a:solidFill>
                            <a:schemeClr val="tx1">
                              <a:lumMod val="75000"/>
                              <a:lumOff val="25000"/>
                            </a:schemeClr>
                          </a:solidFill>
                          <a:latin typeface="Arial" panose="020B0604020202020204" pitchFamily="34" charset="0"/>
                          <a:cs typeface="Arial" panose="020B0604020202020204" pitchFamily="34" charset="0"/>
                        </a:rPr>
                        <a:t>engagement, and planned giving  </a:t>
                      </a:r>
                      <a:r>
                        <a:rPr sz="1400" dirty="0">
                          <a:solidFill>
                            <a:schemeClr val="tx1">
                              <a:lumMod val="75000"/>
                              <a:lumOff val="25000"/>
                            </a:schemeClr>
                          </a:solidFill>
                          <a:latin typeface="Arial" panose="020B0604020202020204" pitchFamily="34" charset="0"/>
                          <a:cs typeface="Arial" panose="020B0604020202020204" pitchFamily="34" charset="0"/>
                        </a:rPr>
                        <a:t>key definitions and effectiveness metrics.</a:t>
                      </a: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b="1">
                          <a:solidFill>
                            <a:srgbClr val="5D0100"/>
                          </a:solidFill>
                          <a:latin typeface="Georgia"/>
                          <a:ea typeface="Georgia"/>
                          <a:cs typeface="Georgia"/>
                          <a:sym typeface="Georgia"/>
                        </a:defRPr>
                      </a:pPr>
                      <a:r>
                        <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S&amp;EPT </a:t>
                      </a:r>
                      <a:endParaRPr sz="1300" b="0"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b="0" dirty="0">
                          <a:solidFill>
                            <a:schemeClr val="tx1">
                              <a:lumMod val="75000"/>
                              <a:lumOff val="25000"/>
                            </a:schemeClr>
                          </a:solidFill>
                          <a:latin typeface="Arial" panose="020B0604020202020204" pitchFamily="34" charset="0"/>
                          <a:cs typeface="Arial" panose="020B0604020202020204" pitchFamily="34" charset="0"/>
                        </a:rPr>
                        <a:t>1 month after step 1</a:t>
                      </a:r>
                      <a:endParaRPr lang="en-US" sz="1300" dirty="0">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lang="en-US"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Definitions and metrics determined </a:t>
                      </a:r>
                      <a:endParaRPr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276739">
                <a:tc>
                  <a:txBody>
                    <a:bodyPr/>
                    <a:lstStyle/>
                    <a:p>
                      <a:pPr algn="l">
                        <a:lnSpc>
                          <a:spcPct val="107000"/>
                        </a:lnSpc>
                        <a:defRPr sz="1800"/>
                      </a:pP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3. Analyze the </a:t>
                      </a:r>
                      <a:r>
                        <a:rPr lang="en-US"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adult and youth </a:t>
                      </a: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parish baseline on those key stewardship</a:t>
                      </a:r>
                      <a:r>
                        <a:rPr lang="en-US"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 tithing, ministry engagement, and planned giving </a:t>
                      </a: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metrics</a:t>
                      </a:r>
                      <a:r>
                        <a:rPr lang="en-US"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 </a:t>
                      </a: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survey/research parish impediments to achieving increased stewardship</a:t>
                      </a:r>
                      <a:r>
                        <a:rPr lang="en-US"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a:t>
                      </a: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 </a:t>
                      </a:r>
                      <a:r>
                        <a:rPr lang="en-US"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tithing, </a:t>
                      </a: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ministry engagement</a:t>
                      </a:r>
                      <a:r>
                        <a:rPr lang="en-US"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 and planned giving </a:t>
                      </a: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success.</a:t>
                      </a: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b="1">
                          <a:solidFill>
                            <a:srgbClr val="5D0100"/>
                          </a:solidFill>
                          <a:latin typeface="Georgia"/>
                          <a:ea typeface="Georgia"/>
                          <a:cs typeface="Georgia"/>
                          <a:sym typeface="Georgia"/>
                        </a:defRPr>
                      </a:pPr>
                      <a:r>
                        <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S&amp;EPT </a:t>
                      </a:r>
                      <a:endParaRPr sz="1300" b="0"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b="0" dirty="0">
                          <a:solidFill>
                            <a:schemeClr val="tx1">
                              <a:lumMod val="75000"/>
                              <a:lumOff val="25000"/>
                            </a:schemeClr>
                          </a:solidFill>
                          <a:latin typeface="Arial" panose="020B0604020202020204" pitchFamily="34" charset="0"/>
                          <a:cs typeface="Arial" panose="020B0604020202020204" pitchFamily="34" charset="0"/>
                        </a:rPr>
                        <a:t>1 month after step 2</a:t>
                      </a:r>
                      <a:endParaRPr lang="en-US" sz="1300" dirty="0">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lang="en-US"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Parish baselines and parish impediments determination are finalized</a:t>
                      </a:r>
                      <a:endParaRPr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093454">
                <a:tc>
                  <a:txBody>
                    <a:bodyPr/>
                    <a:lstStyle/>
                    <a:p>
                      <a:pPr algn="l" rtl="0">
                        <a:lnSpc>
                          <a:spcPct val="107000"/>
                        </a:lnSpc>
                        <a:defRPr sz="1800"/>
                      </a:pP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4. Identify at </a:t>
                      </a:r>
                      <a:r>
                        <a:rPr lang="en-US"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least 3 engagement, 3 percentage giving/tithing, and 3 planned giving programs </a:t>
                      </a: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to consider from both inside and outside the Orthodox ecosystem.</a:t>
                      </a: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sz="1800"/>
                      </a:pPr>
                      <a:r>
                        <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S&amp;EPT </a:t>
                      </a:r>
                      <a:endParaRPr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Simultaneous with steps 2 &amp; 3</a:t>
                      </a:r>
                      <a:endParaRPr lang="en-US" sz="1300" dirty="0">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lang="en-US"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At least 3 stewardship &amp; engagement, 3 percentage giving/ tithing, and 3 planned giving programs are examined</a:t>
                      </a:r>
                      <a:endParaRPr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pic>
        <p:nvPicPr>
          <p:cNvPr id="3" name="Picture 2" descr="A white background with black text&#10;&#10;Description automatically generated">
            <a:extLst>
              <a:ext uri="{FF2B5EF4-FFF2-40B4-BE49-F238E27FC236}">
                <a16:creationId xmlns:a16="http://schemas.microsoft.com/office/drawing/2014/main" id="{C6645CC9-EEAB-AAD2-AF09-73F77D5920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12062" y="53585"/>
            <a:ext cx="3519868" cy="775151"/>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OA_template_04">
  <a:themeElements>
    <a:clrScheme name="GOA_template_04 15">
      <a:dk1>
        <a:srgbClr val="5D0100"/>
      </a:dk1>
      <a:lt1>
        <a:srgbClr val="800000"/>
      </a:lt1>
      <a:dk2>
        <a:srgbClr val="DFD293"/>
      </a:dk2>
      <a:lt2>
        <a:srgbClr val="5D0100"/>
      </a:lt2>
      <a:accent1>
        <a:srgbClr val="FFF4A0"/>
      </a:accent1>
      <a:accent2>
        <a:srgbClr val="B60E1E"/>
      </a:accent2>
      <a:accent3>
        <a:srgbClr val="C0AAAA"/>
      </a:accent3>
      <a:accent4>
        <a:srgbClr val="4E0100"/>
      </a:accent4>
      <a:accent5>
        <a:srgbClr val="FFF8CD"/>
      </a:accent5>
      <a:accent6>
        <a:srgbClr val="A50C1A"/>
      </a:accent6>
      <a:hlink>
        <a:srgbClr val="B9000A"/>
      </a:hlink>
      <a:folHlink>
        <a:srgbClr val="FFB400"/>
      </a:folHlink>
    </a:clrScheme>
    <a:fontScheme name="GOA_template_04">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200" b="0" i="0" u="none" strike="noStrike" cap="none" normalizeH="0" baseline="0" smtClean="0">
            <a:ln>
              <a:noFill/>
            </a:ln>
            <a:solidFill>
              <a:schemeClr val="tx1"/>
            </a:solidFill>
            <a:effectLst/>
            <a:latin typeface="Times"/>
          </a:defRPr>
        </a:defPPr>
      </a:lstStyle>
    </a:spDef>
    <a:lnDef>
      <a:spPr bwMode="auto">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objectDefaults>
  <a:extraClrSchemeLst>
    <a:extraClrScheme>
      <a:clrScheme name="GOA_template_0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OA_template_0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OA_template_0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OA_template_0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OA_template_0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OA_template_0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OA_template_04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OA_template_0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OA_template_0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OA_template_0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OA_template_0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OA_template_0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OA_template_04 13">
        <a:dk1>
          <a:srgbClr val="5D0100"/>
        </a:dk1>
        <a:lt1>
          <a:srgbClr val="800000"/>
        </a:lt1>
        <a:dk2>
          <a:srgbClr val="DFD293"/>
        </a:dk2>
        <a:lt2>
          <a:srgbClr val="5D0100"/>
        </a:lt2>
        <a:accent1>
          <a:srgbClr val="FFF4A0"/>
        </a:accent1>
        <a:accent2>
          <a:srgbClr val="B60E1E"/>
        </a:accent2>
        <a:accent3>
          <a:srgbClr val="C0AAAA"/>
        </a:accent3>
        <a:accent4>
          <a:srgbClr val="4E0100"/>
        </a:accent4>
        <a:accent5>
          <a:srgbClr val="FFF8CD"/>
        </a:accent5>
        <a:accent6>
          <a:srgbClr val="A50C1A"/>
        </a:accent6>
        <a:hlink>
          <a:srgbClr val="FFFF99"/>
        </a:hlink>
        <a:folHlink>
          <a:srgbClr val="FFB400"/>
        </a:folHlink>
      </a:clrScheme>
      <a:clrMap bg1="lt1" tx1="dk1" bg2="lt2" tx2="dk2" accent1="accent1" accent2="accent2" accent3="accent3" accent4="accent4" accent5="accent5" accent6="accent6" hlink="hlink" folHlink="folHlink"/>
    </a:extraClrScheme>
    <a:extraClrScheme>
      <a:clrScheme name="GOA_template_04 14">
        <a:dk1>
          <a:srgbClr val="5D0100"/>
        </a:dk1>
        <a:lt1>
          <a:srgbClr val="800000"/>
        </a:lt1>
        <a:dk2>
          <a:srgbClr val="DFD293"/>
        </a:dk2>
        <a:lt2>
          <a:srgbClr val="5D0100"/>
        </a:lt2>
        <a:accent1>
          <a:srgbClr val="FFF4A0"/>
        </a:accent1>
        <a:accent2>
          <a:srgbClr val="B60E1E"/>
        </a:accent2>
        <a:accent3>
          <a:srgbClr val="C0AAAA"/>
        </a:accent3>
        <a:accent4>
          <a:srgbClr val="4E0100"/>
        </a:accent4>
        <a:accent5>
          <a:srgbClr val="FFF8CD"/>
        </a:accent5>
        <a:accent6>
          <a:srgbClr val="A50C1A"/>
        </a:accent6>
        <a:hlink>
          <a:srgbClr val="0600B9"/>
        </a:hlink>
        <a:folHlink>
          <a:srgbClr val="FFB400"/>
        </a:folHlink>
      </a:clrScheme>
      <a:clrMap bg1="lt1" tx1="dk1" bg2="lt2" tx2="dk2" accent1="accent1" accent2="accent2" accent3="accent3" accent4="accent4" accent5="accent5" accent6="accent6" hlink="hlink" folHlink="folHlink"/>
    </a:extraClrScheme>
    <a:extraClrScheme>
      <a:clrScheme name="GOA_template_04 15">
        <a:dk1>
          <a:srgbClr val="5D0100"/>
        </a:dk1>
        <a:lt1>
          <a:srgbClr val="800000"/>
        </a:lt1>
        <a:dk2>
          <a:srgbClr val="DFD293"/>
        </a:dk2>
        <a:lt2>
          <a:srgbClr val="5D0100"/>
        </a:lt2>
        <a:accent1>
          <a:srgbClr val="FFF4A0"/>
        </a:accent1>
        <a:accent2>
          <a:srgbClr val="B60E1E"/>
        </a:accent2>
        <a:accent3>
          <a:srgbClr val="C0AAAA"/>
        </a:accent3>
        <a:accent4>
          <a:srgbClr val="4E0100"/>
        </a:accent4>
        <a:accent5>
          <a:srgbClr val="FFF8CD"/>
        </a:accent5>
        <a:accent6>
          <a:srgbClr val="A50C1A"/>
        </a:accent6>
        <a:hlink>
          <a:srgbClr val="B9000A"/>
        </a:hlink>
        <a:folHlink>
          <a:srgbClr val="FFB4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GOA_template_04">
  <a:themeElements>
    <a:clrScheme name="GOA_template_04 15">
      <a:dk1>
        <a:srgbClr val="5D0100"/>
      </a:dk1>
      <a:lt1>
        <a:srgbClr val="800000"/>
      </a:lt1>
      <a:dk2>
        <a:srgbClr val="DFD293"/>
      </a:dk2>
      <a:lt2>
        <a:srgbClr val="5D0100"/>
      </a:lt2>
      <a:accent1>
        <a:srgbClr val="FFF4A0"/>
      </a:accent1>
      <a:accent2>
        <a:srgbClr val="B60E1E"/>
      </a:accent2>
      <a:accent3>
        <a:srgbClr val="C0AAAA"/>
      </a:accent3>
      <a:accent4>
        <a:srgbClr val="4E0100"/>
      </a:accent4>
      <a:accent5>
        <a:srgbClr val="FFF8CD"/>
      </a:accent5>
      <a:accent6>
        <a:srgbClr val="A50C1A"/>
      </a:accent6>
      <a:hlink>
        <a:srgbClr val="B9000A"/>
      </a:hlink>
      <a:folHlink>
        <a:srgbClr val="FFB400"/>
      </a:folHlink>
    </a:clrScheme>
    <a:fontScheme name="GOA_template_04">
      <a:majorFont>
        <a:latin typeface="Georgia"/>
        <a:ea typeface=""/>
        <a:cs typeface=""/>
      </a:majorFont>
      <a:minorFont>
        <a:latin typeface="Helvetica Neu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GOA_template_0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OA_template_0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OA_template_0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OA_template_0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OA_template_0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OA_template_0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OA_template_04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OA_template_0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OA_template_0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OA_template_0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OA_template_0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OA_template_0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OA_template_04 13">
        <a:dk1>
          <a:srgbClr val="5D0100"/>
        </a:dk1>
        <a:lt1>
          <a:srgbClr val="800000"/>
        </a:lt1>
        <a:dk2>
          <a:srgbClr val="DFD293"/>
        </a:dk2>
        <a:lt2>
          <a:srgbClr val="5D0100"/>
        </a:lt2>
        <a:accent1>
          <a:srgbClr val="FFF4A0"/>
        </a:accent1>
        <a:accent2>
          <a:srgbClr val="B60E1E"/>
        </a:accent2>
        <a:accent3>
          <a:srgbClr val="C0AAAA"/>
        </a:accent3>
        <a:accent4>
          <a:srgbClr val="4E0100"/>
        </a:accent4>
        <a:accent5>
          <a:srgbClr val="FFF8CD"/>
        </a:accent5>
        <a:accent6>
          <a:srgbClr val="A50C1A"/>
        </a:accent6>
        <a:hlink>
          <a:srgbClr val="FFFF99"/>
        </a:hlink>
        <a:folHlink>
          <a:srgbClr val="FFB400"/>
        </a:folHlink>
      </a:clrScheme>
      <a:clrMap bg1="lt1" tx1="dk1" bg2="lt2" tx2="dk2" accent1="accent1" accent2="accent2" accent3="accent3" accent4="accent4" accent5="accent5" accent6="accent6" hlink="hlink" folHlink="folHlink"/>
    </a:extraClrScheme>
    <a:extraClrScheme>
      <a:clrScheme name="GOA_template_04 14">
        <a:dk1>
          <a:srgbClr val="5D0100"/>
        </a:dk1>
        <a:lt1>
          <a:srgbClr val="800000"/>
        </a:lt1>
        <a:dk2>
          <a:srgbClr val="DFD293"/>
        </a:dk2>
        <a:lt2>
          <a:srgbClr val="5D0100"/>
        </a:lt2>
        <a:accent1>
          <a:srgbClr val="FFF4A0"/>
        </a:accent1>
        <a:accent2>
          <a:srgbClr val="B60E1E"/>
        </a:accent2>
        <a:accent3>
          <a:srgbClr val="C0AAAA"/>
        </a:accent3>
        <a:accent4>
          <a:srgbClr val="4E0100"/>
        </a:accent4>
        <a:accent5>
          <a:srgbClr val="FFF8CD"/>
        </a:accent5>
        <a:accent6>
          <a:srgbClr val="A50C1A"/>
        </a:accent6>
        <a:hlink>
          <a:srgbClr val="0600B9"/>
        </a:hlink>
        <a:folHlink>
          <a:srgbClr val="FFB400"/>
        </a:folHlink>
      </a:clrScheme>
      <a:clrMap bg1="lt1" tx1="dk1" bg2="lt2" tx2="dk2" accent1="accent1" accent2="accent2" accent3="accent3" accent4="accent4" accent5="accent5" accent6="accent6" hlink="hlink" folHlink="folHlink"/>
    </a:extraClrScheme>
    <a:extraClrScheme>
      <a:clrScheme name="GOA_template_04 15">
        <a:dk1>
          <a:srgbClr val="5D0100"/>
        </a:dk1>
        <a:lt1>
          <a:srgbClr val="800000"/>
        </a:lt1>
        <a:dk2>
          <a:srgbClr val="DFD293"/>
        </a:dk2>
        <a:lt2>
          <a:srgbClr val="5D0100"/>
        </a:lt2>
        <a:accent1>
          <a:srgbClr val="FFF4A0"/>
        </a:accent1>
        <a:accent2>
          <a:srgbClr val="B60E1E"/>
        </a:accent2>
        <a:accent3>
          <a:srgbClr val="C0AAAA"/>
        </a:accent3>
        <a:accent4>
          <a:srgbClr val="4E0100"/>
        </a:accent4>
        <a:accent5>
          <a:srgbClr val="FFF8CD"/>
        </a:accent5>
        <a:accent6>
          <a:srgbClr val="A50C1A"/>
        </a:accent6>
        <a:hlink>
          <a:srgbClr val="B9000A"/>
        </a:hlink>
        <a:folHlink>
          <a:srgbClr val="FFB4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GOA_template_04">
  <a:themeElements>
    <a:clrScheme name="GOA_template_04 15">
      <a:dk1>
        <a:srgbClr val="5D0100"/>
      </a:dk1>
      <a:lt1>
        <a:srgbClr val="800000"/>
      </a:lt1>
      <a:dk2>
        <a:srgbClr val="DFD293"/>
      </a:dk2>
      <a:lt2>
        <a:srgbClr val="5D0100"/>
      </a:lt2>
      <a:accent1>
        <a:srgbClr val="FFF4A0"/>
      </a:accent1>
      <a:accent2>
        <a:srgbClr val="B60E1E"/>
      </a:accent2>
      <a:accent3>
        <a:srgbClr val="C0AAAA"/>
      </a:accent3>
      <a:accent4>
        <a:srgbClr val="4E0100"/>
      </a:accent4>
      <a:accent5>
        <a:srgbClr val="FFF8CD"/>
      </a:accent5>
      <a:accent6>
        <a:srgbClr val="A50C1A"/>
      </a:accent6>
      <a:hlink>
        <a:srgbClr val="B9000A"/>
      </a:hlink>
      <a:folHlink>
        <a:srgbClr val="FFB400"/>
      </a:folHlink>
    </a:clrScheme>
    <a:fontScheme name="GOA_template_04">
      <a:majorFont>
        <a:latin typeface="Georgia"/>
        <a:ea typeface=""/>
        <a:cs typeface=""/>
      </a:majorFont>
      <a:minorFont>
        <a:latin typeface="Helvetica Neu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GOA_template_0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OA_template_0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OA_template_0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OA_template_0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OA_template_0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OA_template_0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OA_template_04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OA_template_0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OA_template_0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OA_template_0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OA_template_0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OA_template_0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OA_template_04 13">
        <a:dk1>
          <a:srgbClr val="5D0100"/>
        </a:dk1>
        <a:lt1>
          <a:srgbClr val="800000"/>
        </a:lt1>
        <a:dk2>
          <a:srgbClr val="DFD293"/>
        </a:dk2>
        <a:lt2>
          <a:srgbClr val="5D0100"/>
        </a:lt2>
        <a:accent1>
          <a:srgbClr val="FFF4A0"/>
        </a:accent1>
        <a:accent2>
          <a:srgbClr val="B60E1E"/>
        </a:accent2>
        <a:accent3>
          <a:srgbClr val="C0AAAA"/>
        </a:accent3>
        <a:accent4>
          <a:srgbClr val="4E0100"/>
        </a:accent4>
        <a:accent5>
          <a:srgbClr val="FFF8CD"/>
        </a:accent5>
        <a:accent6>
          <a:srgbClr val="A50C1A"/>
        </a:accent6>
        <a:hlink>
          <a:srgbClr val="FFFF99"/>
        </a:hlink>
        <a:folHlink>
          <a:srgbClr val="FFB400"/>
        </a:folHlink>
      </a:clrScheme>
      <a:clrMap bg1="lt1" tx1="dk1" bg2="lt2" tx2="dk2" accent1="accent1" accent2="accent2" accent3="accent3" accent4="accent4" accent5="accent5" accent6="accent6" hlink="hlink" folHlink="folHlink"/>
    </a:extraClrScheme>
    <a:extraClrScheme>
      <a:clrScheme name="GOA_template_04 14">
        <a:dk1>
          <a:srgbClr val="5D0100"/>
        </a:dk1>
        <a:lt1>
          <a:srgbClr val="800000"/>
        </a:lt1>
        <a:dk2>
          <a:srgbClr val="DFD293"/>
        </a:dk2>
        <a:lt2>
          <a:srgbClr val="5D0100"/>
        </a:lt2>
        <a:accent1>
          <a:srgbClr val="FFF4A0"/>
        </a:accent1>
        <a:accent2>
          <a:srgbClr val="B60E1E"/>
        </a:accent2>
        <a:accent3>
          <a:srgbClr val="C0AAAA"/>
        </a:accent3>
        <a:accent4>
          <a:srgbClr val="4E0100"/>
        </a:accent4>
        <a:accent5>
          <a:srgbClr val="FFF8CD"/>
        </a:accent5>
        <a:accent6>
          <a:srgbClr val="A50C1A"/>
        </a:accent6>
        <a:hlink>
          <a:srgbClr val="0600B9"/>
        </a:hlink>
        <a:folHlink>
          <a:srgbClr val="FFB400"/>
        </a:folHlink>
      </a:clrScheme>
      <a:clrMap bg1="lt1" tx1="dk1" bg2="lt2" tx2="dk2" accent1="accent1" accent2="accent2" accent3="accent3" accent4="accent4" accent5="accent5" accent6="accent6" hlink="hlink" folHlink="folHlink"/>
    </a:extraClrScheme>
    <a:extraClrScheme>
      <a:clrScheme name="GOA_template_04 15">
        <a:dk1>
          <a:srgbClr val="5D0100"/>
        </a:dk1>
        <a:lt1>
          <a:srgbClr val="800000"/>
        </a:lt1>
        <a:dk2>
          <a:srgbClr val="DFD293"/>
        </a:dk2>
        <a:lt2>
          <a:srgbClr val="5D0100"/>
        </a:lt2>
        <a:accent1>
          <a:srgbClr val="FFF4A0"/>
        </a:accent1>
        <a:accent2>
          <a:srgbClr val="B60E1E"/>
        </a:accent2>
        <a:accent3>
          <a:srgbClr val="C0AAAA"/>
        </a:accent3>
        <a:accent4>
          <a:srgbClr val="4E0100"/>
        </a:accent4>
        <a:accent5>
          <a:srgbClr val="FFF8CD"/>
        </a:accent5>
        <a:accent6>
          <a:srgbClr val="A50C1A"/>
        </a:accent6>
        <a:hlink>
          <a:srgbClr val="B9000A"/>
        </a:hlink>
        <a:folHlink>
          <a:srgbClr val="FFB4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5_GOA_template_04">
  <a:themeElements>
    <a:clrScheme name="GOA_template_04 15">
      <a:dk1>
        <a:srgbClr val="5D0100"/>
      </a:dk1>
      <a:lt1>
        <a:srgbClr val="800000"/>
      </a:lt1>
      <a:dk2>
        <a:srgbClr val="DFD293"/>
      </a:dk2>
      <a:lt2>
        <a:srgbClr val="5D0100"/>
      </a:lt2>
      <a:accent1>
        <a:srgbClr val="FFF4A0"/>
      </a:accent1>
      <a:accent2>
        <a:srgbClr val="B60E1E"/>
      </a:accent2>
      <a:accent3>
        <a:srgbClr val="C0AAAA"/>
      </a:accent3>
      <a:accent4>
        <a:srgbClr val="4E0100"/>
      </a:accent4>
      <a:accent5>
        <a:srgbClr val="FFF8CD"/>
      </a:accent5>
      <a:accent6>
        <a:srgbClr val="A50C1A"/>
      </a:accent6>
      <a:hlink>
        <a:srgbClr val="B9000A"/>
      </a:hlink>
      <a:folHlink>
        <a:srgbClr val="FFB400"/>
      </a:folHlink>
    </a:clrScheme>
    <a:fontScheme name="GOA_template_04">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200" b="0" i="0" u="none" strike="noStrike" cap="none" normalizeH="0" baseline="0" smtClean="0">
            <a:ln>
              <a:noFill/>
            </a:ln>
            <a:solidFill>
              <a:schemeClr val="tx1"/>
            </a:solidFill>
            <a:effectLst/>
            <a:latin typeface="Times"/>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200" b="0" i="0" u="none" strike="noStrike" cap="none" normalizeH="0" baseline="0" smtClean="0">
            <a:ln>
              <a:noFill/>
            </a:ln>
            <a:solidFill>
              <a:schemeClr val="tx1"/>
            </a:solidFill>
            <a:effectLst/>
            <a:latin typeface="Times"/>
          </a:defRPr>
        </a:defPPr>
      </a:lstStyle>
    </a:lnDef>
  </a:objectDefaults>
  <a:extraClrSchemeLst>
    <a:extraClrScheme>
      <a:clrScheme name="GOA_template_0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OA_template_0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OA_template_0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OA_template_0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OA_template_0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OA_template_0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OA_template_04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OA_template_0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OA_template_0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OA_template_0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OA_template_0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OA_template_0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OA_template_04 13">
        <a:dk1>
          <a:srgbClr val="5D0100"/>
        </a:dk1>
        <a:lt1>
          <a:srgbClr val="800000"/>
        </a:lt1>
        <a:dk2>
          <a:srgbClr val="DFD293"/>
        </a:dk2>
        <a:lt2>
          <a:srgbClr val="5D0100"/>
        </a:lt2>
        <a:accent1>
          <a:srgbClr val="FFF4A0"/>
        </a:accent1>
        <a:accent2>
          <a:srgbClr val="B60E1E"/>
        </a:accent2>
        <a:accent3>
          <a:srgbClr val="C0AAAA"/>
        </a:accent3>
        <a:accent4>
          <a:srgbClr val="4E0100"/>
        </a:accent4>
        <a:accent5>
          <a:srgbClr val="FFF8CD"/>
        </a:accent5>
        <a:accent6>
          <a:srgbClr val="A50C1A"/>
        </a:accent6>
        <a:hlink>
          <a:srgbClr val="FFFF99"/>
        </a:hlink>
        <a:folHlink>
          <a:srgbClr val="FFB400"/>
        </a:folHlink>
      </a:clrScheme>
      <a:clrMap bg1="lt1" tx1="dk1" bg2="lt2" tx2="dk2" accent1="accent1" accent2="accent2" accent3="accent3" accent4="accent4" accent5="accent5" accent6="accent6" hlink="hlink" folHlink="folHlink"/>
    </a:extraClrScheme>
    <a:extraClrScheme>
      <a:clrScheme name="GOA_template_04 14">
        <a:dk1>
          <a:srgbClr val="5D0100"/>
        </a:dk1>
        <a:lt1>
          <a:srgbClr val="800000"/>
        </a:lt1>
        <a:dk2>
          <a:srgbClr val="DFD293"/>
        </a:dk2>
        <a:lt2>
          <a:srgbClr val="5D0100"/>
        </a:lt2>
        <a:accent1>
          <a:srgbClr val="FFF4A0"/>
        </a:accent1>
        <a:accent2>
          <a:srgbClr val="B60E1E"/>
        </a:accent2>
        <a:accent3>
          <a:srgbClr val="C0AAAA"/>
        </a:accent3>
        <a:accent4>
          <a:srgbClr val="4E0100"/>
        </a:accent4>
        <a:accent5>
          <a:srgbClr val="FFF8CD"/>
        </a:accent5>
        <a:accent6>
          <a:srgbClr val="A50C1A"/>
        </a:accent6>
        <a:hlink>
          <a:srgbClr val="0600B9"/>
        </a:hlink>
        <a:folHlink>
          <a:srgbClr val="FFB400"/>
        </a:folHlink>
      </a:clrScheme>
      <a:clrMap bg1="lt1" tx1="dk1" bg2="lt2" tx2="dk2" accent1="accent1" accent2="accent2" accent3="accent3" accent4="accent4" accent5="accent5" accent6="accent6" hlink="hlink" folHlink="folHlink"/>
    </a:extraClrScheme>
    <a:extraClrScheme>
      <a:clrScheme name="GOA_template_04 15">
        <a:dk1>
          <a:srgbClr val="5D0100"/>
        </a:dk1>
        <a:lt1>
          <a:srgbClr val="800000"/>
        </a:lt1>
        <a:dk2>
          <a:srgbClr val="DFD293"/>
        </a:dk2>
        <a:lt2>
          <a:srgbClr val="5D0100"/>
        </a:lt2>
        <a:accent1>
          <a:srgbClr val="FFF4A0"/>
        </a:accent1>
        <a:accent2>
          <a:srgbClr val="B60E1E"/>
        </a:accent2>
        <a:accent3>
          <a:srgbClr val="C0AAAA"/>
        </a:accent3>
        <a:accent4>
          <a:srgbClr val="4E0100"/>
        </a:accent4>
        <a:accent5>
          <a:srgbClr val="FFF8CD"/>
        </a:accent5>
        <a:accent6>
          <a:srgbClr val="A50C1A"/>
        </a:accent6>
        <a:hlink>
          <a:srgbClr val="B9000A"/>
        </a:hlink>
        <a:folHlink>
          <a:srgbClr val="FFB4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100413</TotalTime>
  <Words>9210</Words>
  <Application>Microsoft Office PowerPoint</Application>
  <PresentationFormat>On-screen Show (4:3)</PresentationFormat>
  <Paragraphs>909</Paragraphs>
  <Slides>54</Slides>
  <Notes>21</Notes>
  <HiddenSlides>0</HiddenSlides>
  <MMClips>0</MMClips>
  <ScaleCrop>false</ScaleCrop>
  <HeadingPairs>
    <vt:vector size="6" baseType="variant">
      <vt:variant>
        <vt:lpstr>Fonts Used</vt:lpstr>
      </vt:variant>
      <vt:variant>
        <vt:i4>10</vt:i4>
      </vt:variant>
      <vt:variant>
        <vt:lpstr>Theme</vt:lpstr>
      </vt:variant>
      <vt:variant>
        <vt:i4>6</vt:i4>
      </vt:variant>
      <vt:variant>
        <vt:lpstr>Slide Titles</vt:lpstr>
      </vt:variant>
      <vt:variant>
        <vt:i4>54</vt:i4>
      </vt:variant>
    </vt:vector>
  </HeadingPairs>
  <TitlesOfParts>
    <vt:vector size="70" baseType="lpstr">
      <vt:lpstr>Arial</vt:lpstr>
      <vt:lpstr>Calibri</vt:lpstr>
      <vt:lpstr>Calibri Light</vt:lpstr>
      <vt:lpstr>Georgia</vt:lpstr>
      <vt:lpstr>Helvetica Neue</vt:lpstr>
      <vt:lpstr>RequiemDisplay-HTF-Roman</vt:lpstr>
      <vt:lpstr>RequiemDisplay-HTF-SmallCaps</vt:lpstr>
      <vt:lpstr>Symbol</vt:lpstr>
      <vt:lpstr>Times</vt:lpstr>
      <vt:lpstr>Times New Roman</vt:lpstr>
      <vt:lpstr>GOA_template_04</vt:lpstr>
      <vt:lpstr>Custom Design</vt:lpstr>
      <vt:lpstr>2_GOA_template_04</vt:lpstr>
      <vt:lpstr>4_GOA_template_04</vt:lpstr>
      <vt:lpstr>5_GOA_template_04</vt:lpstr>
      <vt:lpstr>1_Office Theme</vt:lpstr>
      <vt:lpstr>Sample 1  Stewardship &amp; Engagement</vt:lpstr>
      <vt:lpstr>Stewardship &amp; Engagement S.M.A.R.T. Goal</vt:lpstr>
      <vt:lpstr>PowerPoint Presentation</vt:lpstr>
      <vt:lpstr>PowerPoint Presentation</vt:lpstr>
      <vt:lpstr>PowerPoint Presentation</vt:lpstr>
      <vt:lpstr>PowerPoint Presentation</vt:lpstr>
      <vt:lpstr>Sample 2  Stewardship &amp; Engagement</vt:lpstr>
      <vt:lpstr>Stewardship &amp; Engagement S.M.A.R.T. Goal</vt:lpstr>
      <vt:lpstr>PowerPoint Presentation</vt:lpstr>
      <vt:lpstr>PowerPoint Presentation</vt:lpstr>
      <vt:lpstr>PowerPoint Presentation</vt:lpstr>
      <vt:lpstr>PowerPoint Presentation</vt:lpstr>
      <vt:lpstr>PowerPoint Presentation</vt:lpstr>
      <vt:lpstr>Sample 3  Stewardship &amp; Engagement</vt:lpstr>
      <vt:lpstr>Stewardship &amp; Engagement SMART Goal 2</vt:lpstr>
      <vt:lpstr>Stewardship &amp; Engagement SMART Goal 2</vt:lpstr>
      <vt:lpstr>Stewardship &amp; Engagement SMART Goal 2</vt:lpstr>
      <vt:lpstr>PowerPoint Presentation</vt:lpstr>
      <vt:lpstr>Stewardship  &amp;  Engagement SMART  Goal  2  Action  Plan</vt:lpstr>
      <vt:lpstr>Stewardship  &amp;  Engagement SMART  Goal  2  Action  Plan</vt:lpstr>
      <vt:lpstr>PowerPoint Presentation</vt:lpstr>
      <vt:lpstr>Sample 4 Stewardship &amp; Engagement</vt:lpstr>
      <vt:lpstr>Leadership, Outreach &amp; Stewardship  S.M.A.R.T. Goal 3</vt:lpstr>
      <vt:lpstr>Leadership, Outreach &amp; Stewardship Lags  - Goal 3</vt:lpstr>
      <vt:lpstr>Leadership, Outreach &amp; Stewardship Leads – Goal  3</vt:lpstr>
      <vt:lpstr>PowerPoint Presentation</vt:lpstr>
      <vt:lpstr>PowerPoint Presentation</vt:lpstr>
      <vt:lpstr>PowerPoint Presentation</vt:lpstr>
      <vt:lpstr>PowerPoint Presentation</vt:lpstr>
      <vt:lpstr>Sample 5  Stewardship &amp; Engagement</vt:lpstr>
      <vt:lpstr>Stewardship &amp; Engagement   Wildly  Important Goal 1</vt:lpstr>
      <vt:lpstr>Prelim Lag Measures WIG  1</vt:lpstr>
      <vt:lpstr>Prelim Lead Measures WIG 1</vt:lpstr>
      <vt:lpstr>Stewardship &amp; Engagement Wildly  Important Goal 1 Action Plan</vt:lpstr>
      <vt:lpstr>Stewardship &amp; Engagement Wildly  Important Goal 1 Action Plan</vt:lpstr>
      <vt:lpstr>PowerPoint Presentation</vt:lpstr>
      <vt:lpstr>Stewardship &amp; Engagement  WIG 1 Compelling  Scoreboard</vt:lpstr>
      <vt:lpstr>Sample 6  Stewardship &amp; Engagement</vt:lpstr>
      <vt:lpstr>Parishioner Engagement  &amp; Spiritual Growth Wildly  Important Goal 3</vt:lpstr>
      <vt:lpstr>PowerPoint Presentation</vt:lpstr>
      <vt:lpstr>PowerPoint Presentation</vt:lpstr>
      <vt:lpstr>Parishioner Engagement  &amp; Spiritual Growth Wildly  Important Goal 3 Action Plan</vt:lpstr>
      <vt:lpstr>Parishioner Engagement  &amp; Spiritual Growth Wildly  Important Goal 3 Action Plan</vt:lpstr>
      <vt:lpstr>Parishioner Engagement  &amp; Spiritual Growth Wildly  Important Goal 3 Action Plan</vt:lpstr>
      <vt:lpstr>PowerPoint Presentation</vt:lpstr>
      <vt:lpstr>Sample 7  Stewardship &amp; Engagement</vt:lpstr>
      <vt:lpstr>Stewardship &amp;  Engagement Wildly  Important  Goal 1</vt:lpstr>
      <vt:lpstr>Stewardship &amp;  Engagement WIG 1 Lag Measures_  </vt:lpstr>
      <vt:lpstr>Stewardship &amp;  Engagement WIG  1  Lead Measures  </vt:lpstr>
      <vt:lpstr>Stewardship &amp;  Engagement Wildly  Important Goal 1 Action Plan</vt:lpstr>
      <vt:lpstr>Stewardship &amp;  Engagement Wildly  Important Goal 1 Action Plan</vt:lpstr>
      <vt:lpstr>Stewardship &amp;  Engagement  WIG  1 Action Plan</vt:lpstr>
      <vt:lpstr>Stewardship &amp;  Engagement  WIG  1 Action Plan</vt:lpstr>
      <vt:lpstr>PowerPoint Presentation</vt:lpstr>
    </vt:vector>
  </TitlesOfParts>
  <Company>Greek Orthodox Archdiocese of America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Theodore Nicolakis</dc:creator>
  <cp:lastModifiedBy>Bill Marianes</cp:lastModifiedBy>
  <cp:revision>2598</cp:revision>
  <cp:lastPrinted>2022-12-08T22:36:39Z</cp:lastPrinted>
  <dcterms:created xsi:type="dcterms:W3CDTF">2003-09-18T20:33:59Z</dcterms:created>
  <dcterms:modified xsi:type="dcterms:W3CDTF">2024-12-09T23:47:57Z</dcterms:modified>
</cp:coreProperties>
</file>